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4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6"/>
    <p:restoredTop sz="95782" autoAdjust="0"/>
  </p:normalViewPr>
  <p:slideViewPr>
    <p:cSldViewPr snapToGrid="0" snapToObjects="1" showGuides="1">
      <p:cViewPr varScale="1">
        <p:scale>
          <a:sx n="122" d="100"/>
          <a:sy n="122" d="100"/>
        </p:scale>
        <p:origin x="1760" y="208"/>
      </p:cViewPr>
      <p:guideLst>
        <p:guide orient="horz" pos="2496"/>
        <p:guide pos="49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e, Shaocheng" userId="b92f5369-f3db-447b-9b48-c8ca994cf226" providerId="ADAL" clId="{04F05228-B8A7-BE4B-A305-803282D93C32}"/>
    <pc:docChg chg="modSld">
      <pc:chgData name="Xie, Shaocheng" userId="b92f5369-f3db-447b-9b48-c8ca994cf226" providerId="ADAL" clId="{04F05228-B8A7-BE4B-A305-803282D93C32}" dt="2024-01-04T22:07:42.500" v="6" actId="20577"/>
      <pc:docMkLst>
        <pc:docMk/>
      </pc:docMkLst>
      <pc:sldChg chg="modSp mod">
        <pc:chgData name="Xie, Shaocheng" userId="b92f5369-f3db-447b-9b48-c8ca994cf226" providerId="ADAL" clId="{04F05228-B8A7-BE4B-A305-803282D93C32}" dt="2024-01-04T22:07:42.500" v="6" actId="20577"/>
        <pc:sldMkLst>
          <pc:docMk/>
          <pc:sldMk cId="38911128" sldId="256"/>
        </pc:sldMkLst>
        <pc:spChg chg="mod">
          <ac:chgData name="Xie, Shaocheng" userId="b92f5369-f3db-447b-9b48-c8ca994cf226" providerId="ADAL" clId="{04F05228-B8A7-BE4B-A305-803282D93C32}" dt="2024-01-04T22:07:42.500" v="6" actId="20577"/>
          <ac:spMkLst>
            <pc:docMk/>
            <pc:sldMk cId="38911128" sldId="256"/>
            <ac:spMk id="15" creationId="{FA6EB50C-F5CC-B442-AE01-598E29A11D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AB891-3B63-6D4F-B4A0-148BC6DF05CF}" type="datetimeFigureOut">
              <a:rPr lang="en-US" smtClean="0"/>
              <a:t>1/4/24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DE008-DF32-EC48-AB0F-40D9C15DDB1F}" type="slidenum">
              <a:rPr lang="en-US" smtClean="0"/>
              <a:t>‹#›</a:t>
            </a:fld>
            <a:endParaRPr lang="en-US"/>
          </a:p>
        </p:txBody>
      </p:sp>
    </p:spTree>
    <p:extLst>
      <p:ext uri="{BB962C8B-B14F-4D97-AF65-F5344CB8AC3E}">
        <p14:creationId xmlns:p14="http://schemas.microsoft.com/office/powerpoint/2010/main" val="41867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02DE008-DF32-EC48-AB0F-40D9C15DDB1F}" type="slidenum">
              <a:rPr lang="en-US" smtClean="0"/>
              <a:t>1</a:t>
            </a:fld>
            <a:endParaRPr lang="en-US"/>
          </a:p>
        </p:txBody>
      </p:sp>
    </p:spTree>
    <p:extLst>
      <p:ext uri="{BB962C8B-B14F-4D97-AF65-F5344CB8AC3E}">
        <p14:creationId xmlns:p14="http://schemas.microsoft.com/office/powerpoint/2010/main" val="352978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20F2D-AB6F-B445-8521-45B84A0D296C}"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26939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3300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56378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4336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20F2D-AB6F-B445-8521-45B84A0D296C}"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81117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20F2D-AB6F-B445-8521-45B84A0D296C}"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39578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20F2D-AB6F-B445-8521-45B84A0D296C}" type="datetimeFigureOut">
              <a:rPr lang="en-US" smtClean="0"/>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2655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20F2D-AB6F-B445-8521-45B84A0D296C}" type="datetimeFigureOut">
              <a:rPr lang="en-US" smtClean="0"/>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7700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20F2D-AB6F-B445-8521-45B84A0D296C}" type="datetimeFigureOut">
              <a:rPr lang="en-US" smtClean="0"/>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08227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37739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64320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20F2D-AB6F-B445-8521-45B84A0D296C}" type="datetimeFigureOut">
              <a:rPr lang="en-US" smtClean="0"/>
              <a:t>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38C3-0F94-484F-AA3E-50A0B333B7D1}" type="slidenum">
              <a:rPr lang="en-US" smtClean="0"/>
              <a:t>‹#›</a:t>
            </a:fld>
            <a:endParaRPr lang="en-US"/>
          </a:p>
        </p:txBody>
      </p:sp>
    </p:spTree>
    <p:extLst>
      <p:ext uri="{BB962C8B-B14F-4D97-AF65-F5344CB8AC3E}">
        <p14:creationId xmlns:p14="http://schemas.microsoft.com/office/powerpoint/2010/main" val="399330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3206" y="133948"/>
            <a:ext cx="7059885" cy="858502"/>
          </a:xfrm>
        </p:spPr>
        <p:txBody>
          <a:bodyPr>
            <a:noAutofit/>
          </a:bodyPr>
          <a:lstStyle/>
          <a:p>
            <a:pPr marL="12700">
              <a:spcBef>
                <a:spcPts val="1800"/>
              </a:spcBef>
              <a:spcAft>
                <a:spcPts val="600"/>
              </a:spcAft>
              <a:tabLst>
                <a:tab pos="338138" algn="l"/>
              </a:tabLst>
            </a:pPr>
            <a:r>
              <a:rPr lang="en-US" sz="2000" b="1" dirty="0">
                <a:effectLst/>
                <a:latin typeface="+mn-lt"/>
              </a:rPr>
              <a:t>Understanding changes in cloud simulations </a:t>
            </a:r>
            <a:br>
              <a:rPr lang="en-US" sz="2000" b="1" dirty="0">
                <a:effectLst/>
                <a:latin typeface="+mn-lt"/>
              </a:rPr>
            </a:br>
            <a:r>
              <a:rPr lang="en-US" sz="2000" b="1" dirty="0">
                <a:effectLst/>
                <a:latin typeface="+mn-lt"/>
              </a:rPr>
              <a:t>from E3SM version 1 to version 2 </a:t>
            </a:r>
            <a:br>
              <a:rPr lang="en-US" sz="2000" b="1" dirty="0">
                <a:effectLst/>
                <a:latin typeface="+mn-lt"/>
              </a:rPr>
            </a:br>
            <a:endParaRPr lang="en-US" sz="2000" b="1" dirty="0">
              <a:latin typeface="+mn-lt"/>
            </a:endParaRPr>
          </a:p>
        </p:txBody>
      </p:sp>
      <p:sp>
        <p:nvSpPr>
          <p:cNvPr id="5" name="Rectangle 4"/>
          <p:cNvSpPr/>
          <p:nvPr/>
        </p:nvSpPr>
        <p:spPr>
          <a:xfrm>
            <a:off x="141385" y="6180297"/>
            <a:ext cx="4582784" cy="707886"/>
          </a:xfrm>
          <a:prstGeom prst="rect">
            <a:avLst/>
          </a:prstGeom>
          <a:ln>
            <a:solidFill>
              <a:schemeClr val="tx1"/>
            </a:solidFill>
          </a:ln>
        </p:spPr>
        <p:txBody>
          <a:bodyPr wrap="square">
            <a:spAutoFit/>
          </a:bodyPr>
          <a:lstStyle/>
          <a:p>
            <a:r>
              <a:rPr lang="en-US" sz="1000" dirty="0">
                <a:cs typeface="Optima"/>
              </a:rPr>
              <a:t>Zhang, Y., </a:t>
            </a:r>
            <a:r>
              <a:rPr lang="en-US" sz="1000" dirty="0" err="1">
                <a:cs typeface="Optima"/>
              </a:rPr>
              <a:t>Xie</a:t>
            </a:r>
            <a:r>
              <a:rPr lang="en-US" sz="1000" dirty="0">
                <a:cs typeface="Optima"/>
              </a:rPr>
              <a:t>, S., Qin, Y., Lin, W., </a:t>
            </a:r>
            <a:r>
              <a:rPr lang="en-US" sz="1000" dirty="0" err="1">
                <a:cs typeface="Optima"/>
              </a:rPr>
              <a:t>Golaz</a:t>
            </a:r>
            <a:r>
              <a:rPr lang="en-US" sz="1000" dirty="0">
                <a:cs typeface="Optima"/>
              </a:rPr>
              <a:t>, J.C., Zheng X., Ma, P.L., Qian, Y., Tang, Q., Terai, C.R., and Zhang, M. (2024): </a:t>
            </a:r>
            <a:r>
              <a:rPr lang="en-US" sz="1000" b="0" dirty="0">
                <a:effectLst/>
              </a:rPr>
              <a:t>Understanding changes in cloud simulations from E3SM version 1 to version 2. </a:t>
            </a:r>
            <a:r>
              <a:rPr lang="en-US" sz="1000" b="0" dirty="0" err="1">
                <a:effectLst/>
              </a:rPr>
              <a:t>Geosci</a:t>
            </a:r>
            <a:r>
              <a:rPr lang="en-US" sz="1000" b="0" dirty="0">
                <a:effectLst/>
              </a:rPr>
              <a:t>. Model Dev., 17, https://</a:t>
            </a:r>
            <a:r>
              <a:rPr lang="en-US" sz="1000" b="0" dirty="0" err="1">
                <a:effectLst/>
              </a:rPr>
              <a:t>doi.org</a:t>
            </a:r>
            <a:r>
              <a:rPr lang="en-US" sz="1000" b="0" dirty="0">
                <a:effectLst/>
              </a:rPr>
              <a:t>/10.5194/gmd-17-1-2024.</a:t>
            </a:r>
            <a:endParaRPr lang="en-US" sz="1000" dirty="0">
              <a:effectLst/>
            </a:endParaRPr>
          </a:p>
        </p:txBody>
      </p:sp>
      <p:sp>
        <p:nvSpPr>
          <p:cNvPr id="9" name="Rectangle 4"/>
          <p:cNvSpPr>
            <a:spLocks noChangeArrowheads="1"/>
          </p:cNvSpPr>
          <p:nvPr/>
        </p:nvSpPr>
        <p:spPr bwMode="auto">
          <a:xfrm>
            <a:off x="131937" y="1190817"/>
            <a:ext cx="4666405" cy="136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lgn="ctr">
              <a:spcBef>
                <a:spcPct val="15000"/>
              </a:spcBef>
            </a:pPr>
            <a:r>
              <a:rPr lang="en-US" sz="1800" b="1" u="sng" dirty="0">
                <a:solidFill>
                  <a:prstClr val="black"/>
                </a:solidFill>
                <a:latin typeface="Tw Cen MT"/>
                <a:ea typeface="ＭＳ Ｐゴシック" charset="0"/>
                <a:cs typeface="Tw Cen MT"/>
              </a:rPr>
              <a:t>Science Questions</a:t>
            </a:r>
          </a:p>
          <a:p>
            <a:pPr marL="231775" indent="-231775">
              <a:lnSpc>
                <a:spcPct val="114000"/>
              </a:lnSpc>
              <a:spcBef>
                <a:spcPct val="15000"/>
              </a:spcBef>
              <a:buFont typeface="Arial" charset="0"/>
              <a:buChar char="●"/>
            </a:pPr>
            <a:r>
              <a:rPr lang="en-US" sz="1400" dirty="0">
                <a:solidFill>
                  <a:prstClr val="black"/>
                </a:solidFill>
                <a:ea typeface="ＭＳ Ｐゴシック" charset="0"/>
                <a:cs typeface="Tw Cen MT"/>
              </a:rPr>
              <a:t>What are the changes in cloud simulation from E3SM v1 to v2 and </a:t>
            </a:r>
            <a:r>
              <a:rPr lang="en-US" sz="1400" b="0" i="0" u="none" strike="noStrike" dirty="0">
                <a:solidFill>
                  <a:srgbClr val="000000"/>
                </a:solidFill>
                <a:effectLst/>
              </a:rPr>
              <a:t>what causes the model behavior change in clouds relative </a:t>
            </a:r>
            <a:r>
              <a:rPr lang="en-US" sz="1400" b="0" i="0" u="none" strike="noStrike">
                <a:solidFill>
                  <a:srgbClr val="000000"/>
                </a:solidFill>
                <a:effectLst/>
              </a:rPr>
              <a:t>to E3SMv1?</a:t>
            </a:r>
            <a:endParaRPr lang="en-US" sz="1400" dirty="0">
              <a:solidFill>
                <a:prstClr val="black"/>
              </a:solidFill>
              <a:ea typeface="ＭＳ Ｐゴシック" charset="0"/>
              <a:cs typeface="Tw Cen MT"/>
            </a:endParaRPr>
          </a:p>
        </p:txBody>
      </p:sp>
      <p:cxnSp>
        <p:nvCxnSpPr>
          <p:cNvPr id="12" name="Straight Connector 11"/>
          <p:cNvCxnSpPr/>
          <p:nvPr/>
        </p:nvCxnSpPr>
        <p:spPr>
          <a:xfrm flipV="1">
            <a:off x="228600" y="1103730"/>
            <a:ext cx="8686800" cy="28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17" descr="lab_logo_black_rgb.tif"/>
          <p:cNvPicPr>
            <a:picLocks noChangeAspect="1"/>
          </p:cNvPicPr>
          <p:nvPr/>
        </p:nvPicPr>
        <p:blipFill rotWithShape="1">
          <a:blip r:embed="rId3">
            <a:extLst>
              <a:ext uri="{28A0092B-C50C-407E-A947-70E740481C1C}">
                <a14:useLocalDpi xmlns:a14="http://schemas.microsoft.com/office/drawing/2010/main" val="0"/>
              </a:ext>
            </a:extLst>
          </a:blip>
          <a:srcRect r="83587" b="10225"/>
          <a:stretch/>
        </p:blipFill>
        <p:spPr>
          <a:xfrm>
            <a:off x="309732" y="317782"/>
            <a:ext cx="541834" cy="523695"/>
          </a:xfrm>
          <a:prstGeom prst="rect">
            <a:avLst/>
          </a:prstGeom>
        </p:spPr>
      </p:pic>
      <p:sp>
        <p:nvSpPr>
          <p:cNvPr id="3" name="Rectangle 2"/>
          <p:cNvSpPr/>
          <p:nvPr/>
        </p:nvSpPr>
        <p:spPr>
          <a:xfrm>
            <a:off x="4939644" y="1243026"/>
            <a:ext cx="4129725" cy="5520855"/>
          </a:xfrm>
          <a:prstGeom prst="rect">
            <a:avLst/>
          </a:prstGeom>
          <a:no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a:extLst>
              <a:ext uri="{FF2B5EF4-FFF2-40B4-BE49-F238E27FC236}">
                <a16:creationId xmlns:a16="http://schemas.microsoft.com/office/drawing/2014/main" id="{FA6EB50C-F5CC-B442-AE01-598E29A11D47}"/>
              </a:ext>
            </a:extLst>
          </p:cNvPr>
          <p:cNvSpPr>
            <a:spLocks noChangeArrowheads="1"/>
          </p:cNvSpPr>
          <p:nvPr/>
        </p:nvSpPr>
        <p:spPr bwMode="auto">
          <a:xfrm>
            <a:off x="141385" y="2769981"/>
            <a:ext cx="4767141" cy="3294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spcBef>
                <a:spcPts val="600"/>
              </a:spcBef>
              <a:buFont typeface="Arial" charset="0"/>
              <a:buChar char="●"/>
              <a:tabLst>
                <a:tab pos="338138" algn="l"/>
              </a:tabLst>
            </a:pPr>
            <a:r>
              <a:rPr lang="en-US" sz="1400" b="0" i="0" u="none" strike="noStrike" dirty="0">
                <a:solidFill>
                  <a:srgbClr val="000000"/>
                </a:solidFill>
                <a:effectLst/>
              </a:rPr>
              <a:t>One robust improvement is the increase of stratocumulus clouds along the subtropical west coast of continents in both Hemispheres. Although, E3SMv2 shows a slightly larger negative bias in total low clouds than E3SMv1 in other regions in tropical and subtropical oceans.</a:t>
            </a:r>
          </a:p>
          <a:p>
            <a:pPr marL="231775" indent="-231775">
              <a:spcBef>
                <a:spcPts val="600"/>
              </a:spcBef>
              <a:buFont typeface="Arial" charset="0"/>
              <a:buChar char="●"/>
              <a:tabLst>
                <a:tab pos="338138" algn="l"/>
              </a:tabLst>
            </a:pPr>
            <a:r>
              <a:rPr lang="en-US" sz="1400" b="0" i="0" u="none" strike="noStrike" dirty="0">
                <a:solidFill>
                  <a:srgbClr val="000000"/>
                </a:solidFill>
                <a:effectLst/>
              </a:rPr>
              <a:t>The sensitivity tests indicate that the improved stratocumulus along the coast is primarily from the re-tuning of parameters related to CLUBB. However, the CLUBB tuning also underpredicted cloud in other regions in tropical and subtropical oceans</a:t>
            </a:r>
            <a:endParaRPr lang="en-US" sz="1400" dirty="0">
              <a:solidFill>
                <a:prstClr val="black"/>
              </a:solidFill>
              <a:ea typeface="ＭＳ Ｐゴシック" charset="0"/>
              <a:cs typeface="Tw Cen MT"/>
            </a:endParaRPr>
          </a:p>
          <a:p>
            <a:pPr marL="231775" indent="-231775">
              <a:spcBef>
                <a:spcPts val="600"/>
              </a:spcBef>
              <a:buFont typeface="Arial" charset="0"/>
              <a:buChar char="●"/>
              <a:tabLst>
                <a:tab pos="338138" algn="l"/>
              </a:tabLst>
            </a:pPr>
            <a:r>
              <a:rPr lang="en-US" sz="1400" b="0" i="0" u="none" strike="noStrike" dirty="0">
                <a:solidFill>
                  <a:srgbClr val="000000"/>
                </a:solidFill>
                <a:effectLst/>
              </a:rPr>
              <a:t>The tuning made in MG2 and ZM as well as the use of the new trigger all help offset the reduction of clouds made by the CLUBB tuning over the tropical and midlatitude regions. </a:t>
            </a:r>
            <a:endParaRPr lang="en-US" sz="1400" dirty="0">
              <a:solidFill>
                <a:prstClr val="black"/>
              </a:solidFill>
              <a:ea typeface="ＭＳ Ｐゴシック" charset="0"/>
              <a:cs typeface="Tw Cen MT"/>
            </a:endParaRPr>
          </a:p>
          <a:p>
            <a:pPr marL="231775" indent="-231775">
              <a:spcBef>
                <a:spcPts val="600"/>
              </a:spcBef>
              <a:buFont typeface="Arial" charset="0"/>
              <a:buChar char="●"/>
              <a:tabLst>
                <a:tab pos="338138" algn="l"/>
              </a:tabLst>
            </a:pPr>
            <a:r>
              <a:rPr lang="en-US" sz="1400" dirty="0">
                <a:solidFill>
                  <a:prstClr val="black"/>
                </a:solidFill>
                <a:ea typeface="ＭＳ Ｐゴシック" charset="0"/>
                <a:cs typeface="Tw Cen MT"/>
              </a:rPr>
              <a:t>Provide more insights on future model development</a:t>
            </a:r>
          </a:p>
        </p:txBody>
      </p:sp>
      <p:sp>
        <p:nvSpPr>
          <p:cNvPr id="20" name="Rectangle 4">
            <a:extLst>
              <a:ext uri="{FF2B5EF4-FFF2-40B4-BE49-F238E27FC236}">
                <a16:creationId xmlns:a16="http://schemas.microsoft.com/office/drawing/2014/main" id="{FC6B2708-D68A-114B-BFFB-B01FB57F1667}"/>
              </a:ext>
            </a:extLst>
          </p:cNvPr>
          <p:cNvSpPr>
            <a:spLocks noChangeArrowheads="1"/>
          </p:cNvSpPr>
          <p:nvPr/>
        </p:nvSpPr>
        <p:spPr bwMode="auto">
          <a:xfrm>
            <a:off x="337820" y="2363492"/>
            <a:ext cx="4189914" cy="433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lgn="ctr">
              <a:spcBef>
                <a:spcPct val="15000"/>
              </a:spcBef>
            </a:pPr>
            <a:r>
              <a:rPr lang="en-US" b="1" u="sng" dirty="0">
                <a:solidFill>
                  <a:prstClr val="black"/>
                </a:solidFill>
                <a:latin typeface="Tw Cen MT"/>
                <a:ea typeface="ＭＳ Ｐゴシック" charset="0"/>
                <a:cs typeface="Tw Cen MT"/>
              </a:rPr>
              <a:t>Key Accomplishments</a:t>
            </a:r>
          </a:p>
        </p:txBody>
      </p:sp>
      <p:pic>
        <p:nvPicPr>
          <p:cNvPr id="6" name="Picture 5" descr="Graphical user interface, application, PowerPoint&#10;&#10;Description automatically generated">
            <a:extLst>
              <a:ext uri="{FF2B5EF4-FFF2-40B4-BE49-F238E27FC236}">
                <a16:creationId xmlns:a16="http://schemas.microsoft.com/office/drawing/2014/main" id="{BAFFDE17-212B-4A11-D7EC-93E692BC5951}"/>
              </a:ext>
            </a:extLst>
          </p:cNvPr>
          <p:cNvPicPr>
            <a:picLocks noChangeAspect="1"/>
          </p:cNvPicPr>
          <p:nvPr/>
        </p:nvPicPr>
        <p:blipFill rotWithShape="1">
          <a:blip r:embed="rId4"/>
          <a:srcRect t="55657" r="62234" b="9554"/>
          <a:stretch/>
        </p:blipFill>
        <p:spPr>
          <a:xfrm>
            <a:off x="6033985" y="1528233"/>
            <a:ext cx="1792232" cy="941698"/>
          </a:xfrm>
          <a:prstGeom prst="rect">
            <a:avLst/>
          </a:prstGeom>
        </p:spPr>
      </p:pic>
      <p:sp>
        <p:nvSpPr>
          <p:cNvPr id="7" name="TextBox 6">
            <a:extLst>
              <a:ext uri="{FF2B5EF4-FFF2-40B4-BE49-F238E27FC236}">
                <a16:creationId xmlns:a16="http://schemas.microsoft.com/office/drawing/2014/main" id="{16E8393B-22F0-5BDC-23CC-EFED8F3ACB55}"/>
              </a:ext>
            </a:extLst>
          </p:cNvPr>
          <p:cNvSpPr txBox="1"/>
          <p:nvPr/>
        </p:nvSpPr>
        <p:spPr>
          <a:xfrm>
            <a:off x="4966560" y="6138612"/>
            <a:ext cx="4102810" cy="523220"/>
          </a:xfrm>
          <a:prstGeom prst="rect">
            <a:avLst/>
          </a:prstGeom>
          <a:noFill/>
        </p:spPr>
        <p:txBody>
          <a:bodyPr wrap="square" rtlCol="0">
            <a:spAutoFit/>
          </a:bodyPr>
          <a:lstStyle/>
          <a:p>
            <a:r>
              <a:rPr lang="en-US" sz="1400" dirty="0">
                <a:effectLst/>
              </a:rPr>
              <a:t>The CLUBB tuning plays the largest role in the E3SMv2 low cloud changes</a:t>
            </a:r>
          </a:p>
        </p:txBody>
      </p:sp>
      <p:sp>
        <p:nvSpPr>
          <p:cNvPr id="8" name="TextBox 7">
            <a:extLst>
              <a:ext uri="{FF2B5EF4-FFF2-40B4-BE49-F238E27FC236}">
                <a16:creationId xmlns:a16="http://schemas.microsoft.com/office/drawing/2014/main" id="{C543A78A-EFD6-1153-4C61-49E5575CBDC2}"/>
              </a:ext>
            </a:extLst>
          </p:cNvPr>
          <p:cNvSpPr txBox="1"/>
          <p:nvPr/>
        </p:nvSpPr>
        <p:spPr>
          <a:xfrm>
            <a:off x="5552174" y="1262543"/>
            <a:ext cx="3017520" cy="369332"/>
          </a:xfrm>
          <a:prstGeom prst="rect">
            <a:avLst/>
          </a:prstGeom>
          <a:noFill/>
        </p:spPr>
        <p:txBody>
          <a:bodyPr wrap="square" rtlCol="0">
            <a:spAutoFit/>
          </a:bodyPr>
          <a:lstStyle/>
          <a:p>
            <a:r>
              <a:rPr lang="en-US" b="1" dirty="0"/>
              <a:t>CALIPSO Low Cloud Fraction</a:t>
            </a:r>
          </a:p>
        </p:txBody>
      </p:sp>
      <p:pic>
        <p:nvPicPr>
          <p:cNvPr id="10" name="Picture 9">
            <a:extLst>
              <a:ext uri="{FF2B5EF4-FFF2-40B4-BE49-F238E27FC236}">
                <a16:creationId xmlns:a16="http://schemas.microsoft.com/office/drawing/2014/main" id="{256FEC8B-48FB-E120-5224-D9581AA3BD35}"/>
              </a:ext>
            </a:extLst>
          </p:cNvPr>
          <p:cNvPicPr>
            <a:picLocks noChangeAspect="1"/>
          </p:cNvPicPr>
          <p:nvPr/>
        </p:nvPicPr>
        <p:blipFill>
          <a:blip r:embed="rId5"/>
          <a:stretch>
            <a:fillRect/>
          </a:stretch>
        </p:blipFill>
        <p:spPr>
          <a:xfrm>
            <a:off x="4966560" y="4098264"/>
            <a:ext cx="4008627" cy="2050995"/>
          </a:xfrm>
          <a:prstGeom prst="rect">
            <a:avLst/>
          </a:prstGeom>
        </p:spPr>
      </p:pic>
      <p:pic>
        <p:nvPicPr>
          <p:cNvPr id="11" name="Picture 10" descr="Graphical user interface, application, PowerPoint&#10;&#10;Description automatically generated">
            <a:extLst>
              <a:ext uri="{FF2B5EF4-FFF2-40B4-BE49-F238E27FC236}">
                <a16:creationId xmlns:a16="http://schemas.microsoft.com/office/drawing/2014/main" id="{39CFD2E1-51D4-3FDB-4D90-6421A7C8F1EC}"/>
              </a:ext>
            </a:extLst>
          </p:cNvPr>
          <p:cNvPicPr>
            <a:picLocks noChangeAspect="1"/>
          </p:cNvPicPr>
          <p:nvPr/>
        </p:nvPicPr>
        <p:blipFill rotWithShape="1">
          <a:blip r:embed="rId4"/>
          <a:srcRect l="37999" t="55657" b="8573"/>
          <a:stretch/>
        </p:blipFill>
        <p:spPr>
          <a:xfrm>
            <a:off x="5602058" y="2682944"/>
            <a:ext cx="2942316" cy="968260"/>
          </a:xfrm>
          <a:prstGeom prst="rect">
            <a:avLst/>
          </a:prstGeom>
        </p:spPr>
      </p:pic>
      <p:pic>
        <p:nvPicPr>
          <p:cNvPr id="14" name="Picture 13" descr="Graphical user interface, application, PowerPoint&#10;&#10;Description automatically generated">
            <a:extLst>
              <a:ext uri="{FF2B5EF4-FFF2-40B4-BE49-F238E27FC236}">
                <a16:creationId xmlns:a16="http://schemas.microsoft.com/office/drawing/2014/main" id="{BE50E1A4-22FB-8970-84D7-71999398CB73}"/>
              </a:ext>
            </a:extLst>
          </p:cNvPr>
          <p:cNvPicPr>
            <a:picLocks noChangeAspect="1"/>
          </p:cNvPicPr>
          <p:nvPr/>
        </p:nvPicPr>
        <p:blipFill rotWithShape="1">
          <a:blip r:embed="rId4"/>
          <a:srcRect t="92344" r="62234"/>
          <a:stretch/>
        </p:blipFill>
        <p:spPr>
          <a:xfrm>
            <a:off x="6028735" y="2463522"/>
            <a:ext cx="1792232" cy="207234"/>
          </a:xfrm>
          <a:prstGeom prst="rect">
            <a:avLst/>
          </a:prstGeom>
        </p:spPr>
      </p:pic>
      <p:pic>
        <p:nvPicPr>
          <p:cNvPr id="19" name="Picture 18" descr="Graphical user interface, application, PowerPoint&#10;&#10;Description automatically generated">
            <a:extLst>
              <a:ext uri="{FF2B5EF4-FFF2-40B4-BE49-F238E27FC236}">
                <a16:creationId xmlns:a16="http://schemas.microsoft.com/office/drawing/2014/main" id="{AF6EAD8F-0921-67EC-B8A4-8DA4B11C86F6}"/>
              </a:ext>
            </a:extLst>
          </p:cNvPr>
          <p:cNvPicPr>
            <a:picLocks noChangeAspect="1"/>
          </p:cNvPicPr>
          <p:nvPr/>
        </p:nvPicPr>
        <p:blipFill rotWithShape="1">
          <a:blip r:embed="rId4"/>
          <a:srcRect l="43779" t="91989"/>
          <a:stretch/>
        </p:blipFill>
        <p:spPr>
          <a:xfrm>
            <a:off x="5871084" y="3640154"/>
            <a:ext cx="2668039" cy="216848"/>
          </a:xfrm>
          <a:prstGeom prst="rect">
            <a:avLst/>
          </a:prstGeom>
        </p:spPr>
      </p:pic>
    </p:spTree>
    <p:extLst>
      <p:ext uri="{BB962C8B-B14F-4D97-AF65-F5344CB8AC3E}">
        <p14:creationId xmlns:p14="http://schemas.microsoft.com/office/powerpoint/2010/main" val="3891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1727</TotalTime>
  <Words>268</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Optima</vt:lpstr>
      <vt:lpstr>Tw Cen MT</vt:lpstr>
      <vt:lpstr>Office Theme</vt:lpstr>
      <vt:lpstr>Understanding changes in cloud simulations  from E3SM version 1 to version 2  </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Xue Zheng</dc:creator>
  <cp:lastModifiedBy>Xie, Shaocheng</cp:lastModifiedBy>
  <cp:revision>146</cp:revision>
  <dcterms:created xsi:type="dcterms:W3CDTF">2016-07-01T23:27:17Z</dcterms:created>
  <dcterms:modified xsi:type="dcterms:W3CDTF">2024-01-04T22:07:49Z</dcterms:modified>
</cp:coreProperties>
</file>