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384FE2-F534-3158-350C-4C892AFAC40C}" v="9" dt="2022-11-28T19:41:52.792"/>
    <p1510:client id="{A16AA1FD-3F3B-2063-B5CF-E71AC62A1FA0}" v="567" dt="2022-09-20T20:51:26.114"/>
    <p1510:client id="{BD70EEE1-08A5-FDE1-F79C-03DD087A5FCE}" v="3" dt="2022-11-28T19:42:50.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S::kel33@psu.edu::00931ad0-54f2-4e42-bdfe-b5a5d147a635" providerId="AD" clId="Web-{A16AA1FD-3F3B-2063-B5CF-E71AC62A1FA0}"/>
    <pc:docChg chg="modSld">
      <pc:chgData name="Lawson, Kathryn" userId="S::kel33@psu.edu::00931ad0-54f2-4e42-bdfe-b5a5d147a635" providerId="AD" clId="Web-{A16AA1FD-3F3B-2063-B5CF-E71AC62A1FA0}" dt="2022-09-20T20:51:26.099" v="324" actId="20577"/>
      <pc:docMkLst>
        <pc:docMk/>
      </pc:docMkLst>
      <pc:sldChg chg="addSp delSp modSp">
        <pc:chgData name="Lawson, Kathryn" userId="S::kel33@psu.edu::00931ad0-54f2-4e42-bdfe-b5a5d147a635" providerId="AD" clId="Web-{A16AA1FD-3F3B-2063-B5CF-E71AC62A1FA0}" dt="2022-09-20T20:51:26.099" v="324" actId="20577"/>
        <pc:sldMkLst>
          <pc:docMk/>
          <pc:sldMk cId="0" sldId="256"/>
        </pc:sldMkLst>
        <pc:spChg chg="mod">
          <ac:chgData name="Lawson, Kathryn" userId="S::kel33@psu.edu::00931ad0-54f2-4e42-bdfe-b5a5d147a635" providerId="AD" clId="Web-{A16AA1FD-3F3B-2063-B5CF-E71AC62A1FA0}" dt="2022-09-20T20:50:42.769" v="297" actId="1076"/>
          <ac:spMkLst>
            <pc:docMk/>
            <pc:sldMk cId="0" sldId="256"/>
            <ac:spMk id="11" creationId="{13560149-3A4C-40BF-BB5F-36FBC2E26D93}"/>
          </ac:spMkLst>
        </pc:spChg>
        <pc:spChg chg="mod ord">
          <ac:chgData name="Lawson, Kathryn" userId="S::kel33@psu.edu::00931ad0-54f2-4e42-bdfe-b5a5d147a635" providerId="AD" clId="Web-{A16AA1FD-3F3B-2063-B5CF-E71AC62A1FA0}" dt="2022-09-20T20:47:19.637" v="117" actId="1076"/>
          <ac:spMkLst>
            <pc:docMk/>
            <pc:sldMk cId="0" sldId="256"/>
            <ac:spMk id="12" creationId="{FF381132-B6D9-4E49-96B7-921364014BC0}"/>
          </ac:spMkLst>
        </pc:spChg>
        <pc:spChg chg="mod ord">
          <ac:chgData name="Lawson, Kathryn" userId="S::kel33@psu.edu::00931ad0-54f2-4e42-bdfe-b5a5d147a635" providerId="AD" clId="Web-{A16AA1FD-3F3B-2063-B5CF-E71AC62A1FA0}" dt="2022-09-20T20:47:08.793" v="115" actId="1076"/>
          <ac:spMkLst>
            <pc:docMk/>
            <pc:sldMk cId="0" sldId="256"/>
            <ac:spMk id="37" creationId="{04F89474-953F-43A2-8F13-2DED44E73753}"/>
          </ac:spMkLst>
        </pc:spChg>
        <pc:spChg chg="del mod">
          <ac:chgData name="Lawson, Kathryn" userId="S::kel33@psu.edu::00931ad0-54f2-4e42-bdfe-b5a5d147a635" providerId="AD" clId="Web-{A16AA1FD-3F3B-2063-B5CF-E71AC62A1FA0}" dt="2022-09-20T20:47:42.482" v="120"/>
          <ac:spMkLst>
            <pc:docMk/>
            <pc:sldMk cId="0" sldId="256"/>
            <ac:spMk id="46" creationId="{2BB76D55-1625-4FFE-BDC7-FB30DB1DAFB3}"/>
          </ac:spMkLst>
        </pc:spChg>
        <pc:spChg chg="mod ord">
          <ac:chgData name="Lawson, Kathryn" userId="S::kel33@psu.edu::00931ad0-54f2-4e42-bdfe-b5a5d147a635" providerId="AD" clId="Web-{A16AA1FD-3F3B-2063-B5CF-E71AC62A1FA0}" dt="2022-09-20T20:47:26.263" v="118" actId="1076"/>
          <ac:spMkLst>
            <pc:docMk/>
            <pc:sldMk cId="0" sldId="256"/>
            <ac:spMk id="54" creationId="{EC04734D-5E78-49CD-A68B-B4F1CC928A2A}"/>
          </ac:spMkLst>
        </pc:spChg>
        <pc:spChg chg="mod ord">
          <ac:chgData name="Lawson, Kathryn" userId="S::kel33@psu.edu::00931ad0-54f2-4e42-bdfe-b5a5d147a635" providerId="AD" clId="Web-{A16AA1FD-3F3B-2063-B5CF-E71AC62A1FA0}" dt="2022-09-20T20:47:34.294" v="119" actId="1076"/>
          <ac:spMkLst>
            <pc:docMk/>
            <pc:sldMk cId="0" sldId="256"/>
            <ac:spMk id="55" creationId="{D1B1E788-DA5E-4070-BC40-A3FE8585AD6B}"/>
          </ac:spMkLst>
        </pc:spChg>
        <pc:spChg chg="del mod">
          <ac:chgData name="Lawson, Kathryn" userId="S::kel33@psu.edu::00931ad0-54f2-4e42-bdfe-b5a5d147a635" providerId="AD" clId="Web-{A16AA1FD-3F3B-2063-B5CF-E71AC62A1FA0}" dt="2022-09-20T20:47:42.482" v="121"/>
          <ac:spMkLst>
            <pc:docMk/>
            <pc:sldMk cId="0" sldId="256"/>
            <ac:spMk id="56" creationId="{DE16603A-15E4-488E-A518-F82C4B9DD03C}"/>
          </ac:spMkLst>
        </pc:spChg>
        <pc:spChg chg="mod">
          <ac:chgData name="Lawson, Kathryn" userId="S::kel33@psu.edu::00931ad0-54f2-4e42-bdfe-b5a5d147a635" providerId="AD" clId="Web-{A16AA1FD-3F3B-2063-B5CF-E71AC62A1FA0}" dt="2022-09-20T20:18:11.720" v="78" actId="20577"/>
          <ac:spMkLst>
            <pc:docMk/>
            <pc:sldMk cId="0" sldId="256"/>
            <ac:spMk id="3076" creationId="{00000000-0000-0000-0000-000000000000}"/>
          </ac:spMkLst>
        </pc:spChg>
        <pc:spChg chg="mod">
          <ac:chgData name="Lawson, Kathryn" userId="S::kel33@psu.edu::00931ad0-54f2-4e42-bdfe-b5a5d147a635" providerId="AD" clId="Web-{A16AA1FD-3F3B-2063-B5CF-E71AC62A1FA0}" dt="2022-09-20T20:13:23.351" v="3" actId="20577"/>
          <ac:spMkLst>
            <pc:docMk/>
            <pc:sldMk cId="0" sldId="256"/>
            <ac:spMk id="3077" creationId="{00000000-0000-0000-0000-000000000000}"/>
          </ac:spMkLst>
        </pc:spChg>
        <pc:spChg chg="mod">
          <ac:chgData name="Lawson, Kathryn" userId="S::kel33@psu.edu::00931ad0-54f2-4e42-bdfe-b5a5d147a635" providerId="AD" clId="Web-{A16AA1FD-3F3B-2063-B5CF-E71AC62A1FA0}" dt="2022-09-20T20:14:07.603" v="5" actId="20577"/>
          <ac:spMkLst>
            <pc:docMk/>
            <pc:sldMk cId="0" sldId="256"/>
            <ac:spMk id="3078" creationId="{00000000-0000-0000-0000-000000000000}"/>
          </ac:spMkLst>
        </pc:spChg>
        <pc:spChg chg="mod">
          <ac:chgData name="Lawson, Kathryn" userId="S::kel33@psu.edu::00931ad0-54f2-4e42-bdfe-b5a5d147a635" providerId="AD" clId="Web-{A16AA1FD-3F3B-2063-B5CF-E71AC62A1FA0}" dt="2022-09-20T20:51:26.099" v="324" actId="20577"/>
          <ac:spMkLst>
            <pc:docMk/>
            <pc:sldMk cId="0" sldId="256"/>
            <ac:spMk id="3079" creationId="{00000000-0000-0000-0000-000000000000}"/>
          </ac:spMkLst>
        </pc:spChg>
        <pc:picChg chg="add mod">
          <ac:chgData name="Lawson, Kathryn" userId="S::kel33@psu.edu::00931ad0-54f2-4e42-bdfe-b5a5d147a635" providerId="AD" clId="Web-{A16AA1FD-3F3B-2063-B5CF-E71AC62A1FA0}" dt="2022-09-20T20:46:59.824" v="111" actId="1076"/>
          <ac:picMkLst>
            <pc:docMk/>
            <pc:sldMk cId="0" sldId="256"/>
            <ac:picMk id="2" creationId="{2BB82C91-8D83-8780-F489-4907700E040E}"/>
          </ac:picMkLst>
        </pc:picChg>
        <pc:picChg chg="add mod">
          <ac:chgData name="Lawson, Kathryn" userId="S::kel33@psu.edu::00931ad0-54f2-4e42-bdfe-b5a5d147a635" providerId="AD" clId="Web-{A16AA1FD-3F3B-2063-B5CF-E71AC62A1FA0}" dt="2022-09-20T20:46:59.887" v="112" actId="1076"/>
          <ac:picMkLst>
            <pc:docMk/>
            <pc:sldMk cId="0" sldId="256"/>
            <ac:picMk id="3" creationId="{1A990891-E921-FED7-A631-7E0B3E2188BB}"/>
          </ac:picMkLst>
        </pc:picChg>
        <pc:picChg chg="add mod">
          <ac:chgData name="Lawson, Kathryn" userId="S::kel33@psu.edu::00931ad0-54f2-4e42-bdfe-b5a5d147a635" providerId="AD" clId="Web-{A16AA1FD-3F3B-2063-B5CF-E71AC62A1FA0}" dt="2022-09-20T20:46:59.965" v="113" actId="1076"/>
          <ac:picMkLst>
            <pc:docMk/>
            <pc:sldMk cId="0" sldId="256"/>
            <ac:picMk id="4" creationId="{1A653D1C-0E9F-69A8-4250-1AC15519389D}"/>
          </ac:picMkLst>
        </pc:picChg>
        <pc:picChg chg="add mod">
          <ac:chgData name="Lawson, Kathryn" userId="S::kel33@psu.edu::00931ad0-54f2-4e42-bdfe-b5a5d147a635" providerId="AD" clId="Web-{A16AA1FD-3F3B-2063-B5CF-E71AC62A1FA0}" dt="2022-09-20T20:47:00.043" v="114" actId="1076"/>
          <ac:picMkLst>
            <pc:docMk/>
            <pc:sldMk cId="0" sldId="256"/>
            <ac:picMk id="5" creationId="{C2420C49-4F3E-1FCA-D209-96474B20689E}"/>
          </ac:picMkLst>
        </pc:picChg>
        <pc:picChg chg="del">
          <ac:chgData name="Lawson, Kathryn" userId="S::kel33@psu.edu::00931ad0-54f2-4e42-bdfe-b5a5d147a635" providerId="AD" clId="Web-{A16AA1FD-3F3B-2063-B5CF-E71AC62A1FA0}" dt="2022-09-20T20:29:27.430" v="80"/>
          <ac:picMkLst>
            <pc:docMk/>
            <pc:sldMk cId="0" sldId="256"/>
            <ac:picMk id="21" creationId="{D8FD8B45-6C51-4E91-8F98-32B177526CCD}"/>
          </ac:picMkLst>
        </pc:picChg>
        <pc:picChg chg="del">
          <ac:chgData name="Lawson, Kathryn" userId="S::kel33@psu.edu::00931ad0-54f2-4e42-bdfe-b5a5d147a635" providerId="AD" clId="Web-{A16AA1FD-3F3B-2063-B5CF-E71AC62A1FA0}" dt="2022-09-20T20:29:29.993" v="82"/>
          <ac:picMkLst>
            <pc:docMk/>
            <pc:sldMk cId="0" sldId="256"/>
            <ac:picMk id="22" creationId="{C64E3AE3-1FC8-41D3-9756-FDC0CDB41D5E}"/>
          </ac:picMkLst>
        </pc:picChg>
        <pc:picChg chg="del">
          <ac:chgData name="Lawson, Kathryn" userId="S::kel33@psu.edu::00931ad0-54f2-4e42-bdfe-b5a5d147a635" providerId="AD" clId="Web-{A16AA1FD-3F3B-2063-B5CF-E71AC62A1FA0}" dt="2022-09-20T20:29:31.586" v="83"/>
          <ac:picMkLst>
            <pc:docMk/>
            <pc:sldMk cId="0" sldId="256"/>
            <ac:picMk id="24" creationId="{BACF13AC-095D-4648-9C57-40C01F0D83DC}"/>
          </ac:picMkLst>
        </pc:picChg>
        <pc:picChg chg="del">
          <ac:chgData name="Lawson, Kathryn" userId="S::kel33@psu.edu::00931ad0-54f2-4e42-bdfe-b5a5d147a635" providerId="AD" clId="Web-{A16AA1FD-3F3B-2063-B5CF-E71AC62A1FA0}" dt="2022-09-20T20:29:32.399" v="84"/>
          <ac:picMkLst>
            <pc:docMk/>
            <pc:sldMk cId="0" sldId="256"/>
            <ac:picMk id="25" creationId="{96DA6C06-C58B-4D84-A59E-2D8CF1B1A9B2}"/>
          </ac:picMkLst>
        </pc:picChg>
        <pc:picChg chg="del">
          <ac:chgData name="Lawson, Kathryn" userId="S::kel33@psu.edu::00931ad0-54f2-4e42-bdfe-b5a5d147a635" providerId="AD" clId="Web-{A16AA1FD-3F3B-2063-B5CF-E71AC62A1FA0}" dt="2022-09-20T20:29:28.742" v="81"/>
          <ac:picMkLst>
            <pc:docMk/>
            <pc:sldMk cId="0" sldId="256"/>
            <ac:picMk id="26" creationId="{4F07D43C-E8CB-4E2E-875E-355CC2F1180F}"/>
          </ac:picMkLst>
        </pc:picChg>
        <pc:picChg chg="del">
          <ac:chgData name="Lawson, Kathryn" userId="S::kel33@psu.edu::00931ad0-54f2-4e42-bdfe-b5a5d147a635" providerId="AD" clId="Web-{A16AA1FD-3F3B-2063-B5CF-E71AC62A1FA0}" dt="2022-09-20T20:29:26.117" v="79"/>
          <ac:picMkLst>
            <pc:docMk/>
            <pc:sldMk cId="0" sldId="256"/>
            <ac:picMk id="38" creationId="{894DE043-E115-49C5-B541-84502C3A33CB}"/>
          </ac:picMkLst>
        </pc:picChg>
      </pc:sldChg>
    </pc:docChg>
  </pc:docChgLst>
  <pc:docChgLst>
    <pc:chgData clId="Web-{A16AA1FD-3F3B-2063-B5CF-E71AC62A1FA0}"/>
    <pc:docChg chg="modSld">
      <pc:chgData name="" userId="" providerId="" clId="Web-{A16AA1FD-3F3B-2063-B5CF-E71AC62A1FA0}" dt="2022-09-20T20:13:15.695" v="1" actId="1076"/>
      <pc:docMkLst>
        <pc:docMk/>
      </pc:docMkLst>
      <pc:sldChg chg="modSp">
        <pc:chgData name="" userId="" providerId="" clId="Web-{A16AA1FD-3F3B-2063-B5CF-E71AC62A1FA0}" dt="2022-09-20T20:13:15.695" v="1" actId="1076"/>
        <pc:sldMkLst>
          <pc:docMk/>
          <pc:sldMk cId="0" sldId="256"/>
        </pc:sldMkLst>
        <pc:spChg chg="mod">
          <ac:chgData name="" userId="" providerId="" clId="Web-{A16AA1FD-3F3B-2063-B5CF-E71AC62A1FA0}" dt="2022-09-20T20:13:15.695" v="1" actId="1076"/>
          <ac:spMkLst>
            <pc:docMk/>
            <pc:sldMk cId="0" sldId="256"/>
            <ac:spMk id="37" creationId="{04F89474-953F-43A2-8F13-2DED44E73753}"/>
          </ac:spMkLst>
        </pc:spChg>
      </pc:sldChg>
    </pc:docChg>
  </pc:docChgLst>
  <pc:docChgLst>
    <pc:chgData clId="Web-{BD70EEE1-08A5-FDE1-F79C-03DD087A5FCE}"/>
    <pc:docChg chg="modSld">
      <pc:chgData name="" userId="" providerId="" clId="Web-{BD70EEE1-08A5-FDE1-F79C-03DD087A5FCE}" dt="2022-11-28T19:42:48.871" v="0" actId="20577"/>
      <pc:docMkLst>
        <pc:docMk/>
      </pc:docMkLst>
      <pc:sldChg chg="modSp">
        <pc:chgData name="" userId="" providerId="" clId="Web-{BD70EEE1-08A5-FDE1-F79C-03DD087A5FCE}" dt="2022-11-28T19:42:48.871" v="0" actId="20577"/>
        <pc:sldMkLst>
          <pc:docMk/>
          <pc:sldMk cId="0" sldId="256"/>
        </pc:sldMkLst>
        <pc:spChg chg="mod">
          <ac:chgData name="" userId="" providerId="" clId="Web-{BD70EEE1-08A5-FDE1-F79C-03DD087A5FCE}" dt="2022-11-28T19:42:48.871" v="0" actId="20577"/>
          <ac:spMkLst>
            <pc:docMk/>
            <pc:sldMk cId="0" sldId="256"/>
            <ac:spMk id="3079" creationId="{00000000-0000-0000-0000-000000000000}"/>
          </ac:spMkLst>
        </pc:spChg>
      </pc:sldChg>
    </pc:docChg>
  </pc:docChgLst>
  <pc:docChgLst>
    <pc:chgData name="Lawson, Kathryn" userId="S::kel33@psu.edu::00931ad0-54f2-4e42-bdfe-b5a5d147a635" providerId="AD" clId="Web-{88384FE2-F534-3158-350C-4C892AFAC40C}"/>
    <pc:docChg chg="modSld">
      <pc:chgData name="Lawson, Kathryn" userId="S::kel33@psu.edu::00931ad0-54f2-4e42-bdfe-b5a5d147a635" providerId="AD" clId="Web-{88384FE2-F534-3158-350C-4C892AFAC40C}" dt="2022-11-28T19:41:52.198" v="4" actId="20577"/>
      <pc:docMkLst>
        <pc:docMk/>
      </pc:docMkLst>
      <pc:sldChg chg="modSp">
        <pc:chgData name="Lawson, Kathryn" userId="S::kel33@psu.edu::00931ad0-54f2-4e42-bdfe-b5a5d147a635" providerId="AD" clId="Web-{88384FE2-F534-3158-350C-4C892AFAC40C}" dt="2022-11-28T19:41:52.198" v="4" actId="20577"/>
        <pc:sldMkLst>
          <pc:docMk/>
          <pc:sldMk cId="0" sldId="256"/>
        </pc:sldMkLst>
        <pc:spChg chg="mod">
          <ac:chgData name="Lawson, Kathryn" userId="S::kel33@psu.edu::00931ad0-54f2-4e42-bdfe-b5a5d147a635" providerId="AD" clId="Web-{88384FE2-F534-3158-350C-4C892AFAC40C}" dt="2022-11-28T19:41:52.198" v="4" actId="20577"/>
          <ac:spMkLst>
            <pc:docMk/>
            <pc:sldMk cId="0" sldId="256"/>
            <ac:spMk id="307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9754EC5-B38D-485B-850E-0F52B1D031F7}" type="datetimeFigureOut">
              <a:rPr lang="en-US"/>
              <a:pPr>
                <a:defRPr/>
              </a:pPr>
              <a:t>11/28/2022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A8384EB-2D20-491A-AD17-D2AFE78C6A85}" type="slidenum">
              <a:rPr lang="en-US"/>
              <a:pPr>
                <a:defRPr/>
              </a:pPr>
              <a:t>‹#›</a:t>
            </a:fld>
            <a:endParaRPr lang="en-US"/>
          </a:p>
        </p:txBody>
      </p:sp>
    </p:spTree>
    <p:extLst>
      <p:ext uri="{BB962C8B-B14F-4D97-AF65-F5344CB8AC3E}">
        <p14:creationId xmlns:p14="http://schemas.microsoft.com/office/powerpoint/2010/main" val="30988227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a:p>
        </p:txBody>
      </p:sp>
    </p:spTree>
    <p:extLst>
      <p:ext uri="{BB962C8B-B14F-4D97-AF65-F5344CB8AC3E}">
        <p14:creationId xmlns:p14="http://schemas.microsoft.com/office/powerpoint/2010/main" val="2769666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11/28/2022</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6" name="Rectangle 4"/>
          <p:cNvSpPr>
            <a:spLocks noChangeArrowheads="1"/>
          </p:cNvSpPr>
          <p:nvPr/>
        </p:nvSpPr>
        <p:spPr bwMode="auto">
          <a:xfrm>
            <a:off x="-32426" y="838200"/>
            <a:ext cx="2964159"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r>
              <a:rPr lang="en-US" altLang="en-US" sz="1600" b="1">
                <a:latin typeface="Calibri"/>
                <a:cs typeface="Arial"/>
              </a:rPr>
              <a:t>Objectives</a:t>
            </a:r>
            <a:endParaRPr lang="en-US" altLang="en-US" sz="1600" b="1">
              <a:cs typeface="Arial" charset="0"/>
            </a:endParaRPr>
          </a:p>
          <a:p>
            <a:pPr eaLnBrk="1" hangingPunct="1">
              <a:spcBef>
                <a:spcPct val="15000"/>
              </a:spcBef>
              <a:buFont typeface="Arial" charset="0"/>
              <a:buChar char="●"/>
            </a:pPr>
            <a:r>
              <a:rPr lang="en-US" sz="1400">
                <a:latin typeface="Calibri"/>
                <a:cs typeface="Calibri"/>
              </a:rPr>
              <a:t>Demonstrate the effect of data synergy with time-series deep learning models in hydrology for 1) satellite-observed soil moisture and 2) streamflow measured at basin outlets. </a:t>
            </a:r>
          </a:p>
          <a:p>
            <a:pPr>
              <a:spcBef>
                <a:spcPct val="15000"/>
              </a:spcBef>
              <a:buFont typeface="Arial" charset="0"/>
              <a:buChar char="●"/>
            </a:pPr>
            <a:r>
              <a:rPr lang="en-US" sz="1400">
                <a:latin typeface="Calibri"/>
                <a:cs typeface="Calibri"/>
              </a:rPr>
              <a:t>Evaluate predictions from both local (trained using data only from inside the respective region), and global (trained using more heterogeneous data that include the study region and data from more distant regions) models in various regions of interest.</a:t>
            </a:r>
            <a:endParaRPr lang="en-US"/>
          </a:p>
          <a:p>
            <a:pPr>
              <a:spcBef>
                <a:spcPct val="15000"/>
              </a:spcBef>
              <a:buFont typeface="Arial" charset="0"/>
              <a:buChar char="●"/>
            </a:pPr>
            <a:r>
              <a:rPr lang="en-US" sz="1400">
                <a:latin typeface="Calibri"/>
                <a:cs typeface="Calibri"/>
              </a:rPr>
              <a:t>Determine whether for these applications, if global models are better than local models</a:t>
            </a:r>
            <a:endParaRPr lang="en-US" sz="1400">
              <a:cs typeface="Calibri"/>
            </a:endParaRPr>
          </a:p>
          <a:p>
            <a:pPr>
              <a:spcBef>
                <a:spcPct val="15000"/>
              </a:spcBef>
              <a:buFont typeface="Arial" charset="0"/>
              <a:buChar char="●"/>
            </a:pPr>
            <a:r>
              <a:rPr lang="en-US" sz="1400">
                <a:latin typeface="Calibri"/>
                <a:cs typeface="Calibri"/>
              </a:rPr>
              <a:t>Determine whether deep learning models benefit from the diversity of this training data, or simply the increased quantity of training data, or both</a:t>
            </a:r>
            <a:endParaRPr lang="en-US" altLang="en-US" sz="1400" b="1">
              <a:cs typeface="Arial" charset="0"/>
            </a:endParaRPr>
          </a:p>
        </p:txBody>
      </p:sp>
      <p:sp>
        <p:nvSpPr>
          <p:cNvPr id="3077" name="Rectangle 5"/>
          <p:cNvSpPr>
            <a:spLocks noChangeArrowheads="1"/>
          </p:cNvSpPr>
          <p:nvPr/>
        </p:nvSpPr>
        <p:spPr bwMode="auto">
          <a:xfrm>
            <a:off x="152400" y="112713"/>
            <a:ext cx="883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t>The Data Synergy Effects of Time-Series Deep Learning Models in Hydrology</a:t>
            </a:r>
          </a:p>
        </p:txBody>
      </p:sp>
      <p:sp>
        <p:nvSpPr>
          <p:cNvPr id="3078" name="Text Box 6"/>
          <p:cNvSpPr txBox="1">
            <a:spLocks noChangeArrowheads="1"/>
          </p:cNvSpPr>
          <p:nvPr/>
        </p:nvSpPr>
        <p:spPr bwMode="auto">
          <a:xfrm>
            <a:off x="152400" y="6429345"/>
            <a:ext cx="89154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000">
                <a:latin typeface="Calibri"/>
                <a:cs typeface="Calibri"/>
              </a:rPr>
              <a:t>Fang, K., Kifer, D., Lawson, K., Feng, D., &amp; Shen, C. (2022). The data synergy effects of time-series deep learning models in hydrology. </a:t>
            </a:r>
            <a:r>
              <a:rPr lang="en-US" sz="1000" i="1">
                <a:latin typeface="Calibri"/>
                <a:cs typeface="Calibri"/>
              </a:rPr>
              <a:t>Water Resources Research</a:t>
            </a:r>
            <a:r>
              <a:rPr lang="en-US" sz="1000">
                <a:latin typeface="Calibri"/>
                <a:cs typeface="Calibri"/>
              </a:rPr>
              <a:t>, </a:t>
            </a:r>
            <a:r>
              <a:rPr lang="en-US" sz="1000" i="1">
                <a:latin typeface="Calibri"/>
                <a:cs typeface="Calibri"/>
              </a:rPr>
              <a:t>58</a:t>
            </a:r>
            <a:r>
              <a:rPr lang="en-US" sz="1000">
                <a:latin typeface="Calibri"/>
                <a:cs typeface="Calibri"/>
              </a:rPr>
              <a:t>(4), e2021WR029583. https://doi.org/10.1029/2021WR029583</a:t>
            </a:r>
            <a:endParaRPr lang="en-US"/>
          </a:p>
        </p:txBody>
      </p:sp>
      <p:sp>
        <p:nvSpPr>
          <p:cNvPr id="3079" name="TextBox 9"/>
          <p:cNvSpPr txBox="1">
            <a:spLocks noChangeArrowheads="1"/>
          </p:cNvSpPr>
          <p:nvPr/>
        </p:nvSpPr>
        <p:spPr bwMode="auto">
          <a:xfrm>
            <a:off x="2819400" y="4310119"/>
            <a:ext cx="6132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None/>
            </a:pPr>
            <a:r>
              <a:rPr lang="en-US" altLang="en-US" sz="1200" i="1">
                <a:latin typeface="Calibri"/>
                <a:cs typeface="Arial"/>
              </a:rPr>
              <a:t>Figures: Top panels are </a:t>
            </a:r>
            <a:r>
              <a:rPr lang="en-US" sz="1200" i="1">
                <a:latin typeface="Calibri"/>
                <a:cs typeface="Arial"/>
              </a:rPr>
              <a:t>global vs. local experiment results of </a:t>
            </a:r>
            <a:r>
              <a:rPr lang="en-US" altLang="en-US" sz="1200" i="1">
                <a:latin typeface="Calibri"/>
                <a:cs typeface="Arial"/>
              </a:rPr>
              <a:t>correlation and error metrics for (a) soil moisture and (b) streamflow. Bottom panels are </a:t>
            </a:r>
            <a:r>
              <a:rPr lang="en-US" sz="1200" i="1">
                <a:latin typeface="Calibri"/>
                <a:cs typeface="Arial"/>
              </a:rPr>
              <a:t>similar vs. dissimilar experiment results for </a:t>
            </a:r>
            <a:r>
              <a:rPr lang="en-US" altLang="en-US" sz="1200" i="1">
                <a:latin typeface="Calibri"/>
                <a:cs typeface="Arial"/>
              </a:rPr>
              <a:t>(c) soil moisture and (d) streamflow </a:t>
            </a:r>
            <a:endParaRPr lang="en-US" altLang="en-US" sz="1200" i="1">
              <a:latin typeface="Calibri"/>
              <a:cs typeface="Arial" charset="0"/>
            </a:endParaRPr>
          </a:p>
        </p:txBody>
      </p:sp>
      <p:sp>
        <p:nvSpPr>
          <p:cNvPr id="11" name="Rectangle 2">
            <a:extLst>
              <a:ext uri="{FF2B5EF4-FFF2-40B4-BE49-F238E27FC236}">
                <a16:creationId xmlns:a16="http://schemas.microsoft.com/office/drawing/2014/main" id="{13560149-3A4C-40BF-BB5F-36FBC2E26D93}"/>
              </a:ext>
            </a:extLst>
          </p:cNvPr>
          <p:cNvSpPr>
            <a:spLocks noChangeArrowheads="1"/>
          </p:cNvSpPr>
          <p:nvPr/>
        </p:nvSpPr>
        <p:spPr bwMode="auto">
          <a:xfrm>
            <a:off x="2743200" y="4800600"/>
            <a:ext cx="636078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1313" indent="-287338">
              <a:spcBef>
                <a:spcPct val="20000"/>
              </a:spcBef>
              <a:buFont typeface="Arial" charset="0"/>
              <a:buChar char="•"/>
              <a:tabLst>
                <a:tab pos="338138" algn="l"/>
              </a:tabLst>
              <a:defRPr sz="3200">
                <a:solidFill>
                  <a:schemeClr val="tx1"/>
                </a:solidFill>
                <a:latin typeface="Calibri" pitchFamily="34" charset="0"/>
              </a:defRPr>
            </a:lvl1pPr>
            <a:lvl2pPr marL="742950" indent="-285750">
              <a:spcBef>
                <a:spcPct val="20000"/>
              </a:spcBef>
              <a:buFont typeface="Arial" charset="0"/>
              <a:buChar char="–"/>
              <a:tabLst>
                <a:tab pos="338138" algn="l"/>
              </a:tabLst>
              <a:defRPr sz="2800">
                <a:solidFill>
                  <a:schemeClr val="tx1"/>
                </a:solidFill>
                <a:latin typeface="Calibri" pitchFamily="34" charset="0"/>
              </a:defRPr>
            </a:lvl2pPr>
            <a:lvl3pPr marL="1143000" indent="-228600">
              <a:spcBef>
                <a:spcPct val="20000"/>
              </a:spcBef>
              <a:buFont typeface="Arial" charset="0"/>
              <a:buChar char="•"/>
              <a:tabLst>
                <a:tab pos="338138" algn="l"/>
              </a:tabLst>
              <a:defRPr sz="2400">
                <a:solidFill>
                  <a:schemeClr val="tx1"/>
                </a:solidFill>
                <a:latin typeface="Calibri" pitchFamily="34" charset="0"/>
              </a:defRPr>
            </a:lvl3pPr>
            <a:lvl4pPr marL="1600200" indent="-228600">
              <a:spcBef>
                <a:spcPct val="20000"/>
              </a:spcBef>
              <a:buFont typeface="Arial" charset="0"/>
              <a:buChar char="–"/>
              <a:tabLst>
                <a:tab pos="338138" algn="l"/>
              </a:tabLst>
              <a:defRPr sz="2000">
                <a:solidFill>
                  <a:schemeClr val="tx1"/>
                </a:solidFill>
                <a:latin typeface="Calibri" pitchFamily="34" charset="0"/>
              </a:defRPr>
            </a:lvl4pPr>
            <a:lvl5pPr marL="2057400" indent="-228600">
              <a:spcBef>
                <a:spcPct val="20000"/>
              </a:spcBef>
              <a:buFont typeface="Arial" charset="0"/>
              <a:buChar char="»"/>
              <a:tabLst>
                <a:tab pos="338138" algn="l"/>
              </a:tabLst>
              <a:defRPr sz="2000">
                <a:solidFill>
                  <a:schemeClr val="tx1"/>
                </a:solidFill>
                <a:latin typeface="Calibri" pitchFamily="34" charset="0"/>
              </a:defRPr>
            </a:lvl5pPr>
            <a:lvl6pPr marL="25146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6pPr>
            <a:lvl7pPr marL="29718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7pPr>
            <a:lvl8pPr marL="34290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8pPr>
            <a:lvl9pPr marL="38862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9pPr>
          </a:lstStyle>
          <a:p>
            <a:pPr marL="340995" indent="-287020" algn="ctr" eaLnBrk="1" hangingPunct="1">
              <a:spcBef>
                <a:spcPct val="15000"/>
              </a:spcBef>
              <a:buFontTx/>
              <a:buNone/>
            </a:pPr>
            <a:r>
              <a:rPr lang="en-US" altLang="en-US" sz="1200" b="1">
                <a:cs typeface="Arial" charset="0"/>
              </a:rPr>
              <a:t>       </a:t>
            </a:r>
            <a:r>
              <a:rPr lang="en-US" altLang="en-US" sz="1400" b="1">
                <a:cs typeface="Arial" charset="0"/>
              </a:rPr>
              <a:t>Conclusions</a:t>
            </a:r>
            <a:endParaRPr lang="en-US"/>
          </a:p>
          <a:p>
            <a:pPr marL="340995" indent="-287020" algn="just"/>
            <a:r>
              <a:rPr lang="en-US" sz="1200">
                <a:latin typeface="Calibri"/>
                <a:cs typeface="Calibri"/>
              </a:rPr>
              <a:t>We introduced data synergy, where deep learning performance in a local region improves when including samples from other regions</a:t>
            </a:r>
          </a:p>
          <a:p>
            <a:pPr marL="340995" indent="-287020" algn="just"/>
            <a:r>
              <a:rPr lang="en-US" sz="1200">
                <a:latin typeface="Calibri"/>
                <a:cs typeface="Calibri"/>
              </a:rPr>
              <a:t>Data synergy is apparent with modestly diverse training data, partly because a larger and more diverse data set contains more extreme events</a:t>
            </a:r>
            <a:endParaRPr lang="en-US"/>
          </a:p>
          <a:p>
            <a:pPr marL="340995" indent="-287020" algn="just"/>
            <a:r>
              <a:rPr lang="en-US" sz="1200">
                <a:latin typeface="Calibri"/>
                <a:cs typeface="Calibri"/>
              </a:rPr>
              <a:t>This work highlighted the value of samples outside a region of interest, emphasizing the need for community data sharing</a:t>
            </a:r>
            <a:endParaRPr lang="en-US"/>
          </a:p>
        </p:txBody>
      </p:sp>
      <p:pic>
        <p:nvPicPr>
          <p:cNvPr id="2" name="Picture 2" descr="Chart&#10;&#10;Description automatically generated">
            <a:extLst>
              <a:ext uri="{FF2B5EF4-FFF2-40B4-BE49-F238E27FC236}">
                <a16:creationId xmlns:a16="http://schemas.microsoft.com/office/drawing/2014/main" id="{2BB82C91-8D83-8780-F489-4907700E040E}"/>
              </a:ext>
            </a:extLst>
          </p:cNvPr>
          <p:cNvPicPr>
            <a:picLocks noChangeAspect="1"/>
          </p:cNvPicPr>
          <p:nvPr/>
        </p:nvPicPr>
        <p:blipFill>
          <a:blip r:embed="rId3"/>
          <a:stretch>
            <a:fillRect/>
          </a:stretch>
        </p:blipFill>
        <p:spPr>
          <a:xfrm>
            <a:off x="2776740" y="501344"/>
            <a:ext cx="2743200" cy="2095045"/>
          </a:xfrm>
          <a:prstGeom prst="rect">
            <a:avLst/>
          </a:prstGeom>
        </p:spPr>
      </p:pic>
      <p:pic>
        <p:nvPicPr>
          <p:cNvPr id="3" name="Picture 3" descr="Chart, box and whisker chart&#10;&#10;Description automatically generated">
            <a:extLst>
              <a:ext uri="{FF2B5EF4-FFF2-40B4-BE49-F238E27FC236}">
                <a16:creationId xmlns:a16="http://schemas.microsoft.com/office/drawing/2014/main" id="{1A990891-E921-FED7-A631-7E0B3E2188BB}"/>
              </a:ext>
            </a:extLst>
          </p:cNvPr>
          <p:cNvPicPr>
            <a:picLocks noChangeAspect="1"/>
          </p:cNvPicPr>
          <p:nvPr/>
        </p:nvPicPr>
        <p:blipFill>
          <a:blip r:embed="rId4"/>
          <a:stretch>
            <a:fillRect/>
          </a:stretch>
        </p:blipFill>
        <p:spPr>
          <a:xfrm>
            <a:off x="5675040" y="537469"/>
            <a:ext cx="2684958" cy="2022797"/>
          </a:xfrm>
          <a:prstGeom prst="rect">
            <a:avLst/>
          </a:prstGeom>
        </p:spPr>
      </p:pic>
      <p:pic>
        <p:nvPicPr>
          <p:cNvPr id="4" name="Picture 4" descr="Chart, box and whisker chart&#10;&#10;Description automatically generated">
            <a:extLst>
              <a:ext uri="{FF2B5EF4-FFF2-40B4-BE49-F238E27FC236}">
                <a16:creationId xmlns:a16="http://schemas.microsoft.com/office/drawing/2014/main" id="{1A653D1C-0E9F-69A8-4250-1AC15519389D}"/>
              </a:ext>
            </a:extLst>
          </p:cNvPr>
          <p:cNvPicPr>
            <a:picLocks noChangeAspect="1"/>
          </p:cNvPicPr>
          <p:nvPr/>
        </p:nvPicPr>
        <p:blipFill>
          <a:blip r:embed="rId5"/>
          <a:stretch>
            <a:fillRect/>
          </a:stretch>
        </p:blipFill>
        <p:spPr>
          <a:xfrm>
            <a:off x="2909189" y="2512943"/>
            <a:ext cx="2655837" cy="1773871"/>
          </a:xfrm>
          <a:prstGeom prst="rect">
            <a:avLst/>
          </a:prstGeom>
        </p:spPr>
      </p:pic>
      <p:pic>
        <p:nvPicPr>
          <p:cNvPr id="5" name="Picture 5" descr="Chart, bar chart&#10;&#10;Description automatically generated">
            <a:extLst>
              <a:ext uri="{FF2B5EF4-FFF2-40B4-BE49-F238E27FC236}">
                <a16:creationId xmlns:a16="http://schemas.microsoft.com/office/drawing/2014/main" id="{C2420C49-4F3E-1FCA-D209-96474B20689E}"/>
              </a:ext>
            </a:extLst>
          </p:cNvPr>
          <p:cNvPicPr>
            <a:picLocks noChangeAspect="1"/>
          </p:cNvPicPr>
          <p:nvPr/>
        </p:nvPicPr>
        <p:blipFill>
          <a:blip r:embed="rId6"/>
          <a:stretch>
            <a:fillRect/>
          </a:stretch>
        </p:blipFill>
        <p:spPr>
          <a:xfrm>
            <a:off x="5794729" y="2483843"/>
            <a:ext cx="2743200" cy="1827686"/>
          </a:xfrm>
          <a:prstGeom prst="rect">
            <a:avLst/>
          </a:prstGeom>
        </p:spPr>
      </p:pic>
      <p:sp>
        <p:nvSpPr>
          <p:cNvPr id="37" name="TextBox 36">
            <a:extLst>
              <a:ext uri="{FF2B5EF4-FFF2-40B4-BE49-F238E27FC236}">
                <a16:creationId xmlns:a16="http://schemas.microsoft.com/office/drawing/2014/main" id="{04F89474-953F-43A2-8F13-2DED44E73753}"/>
              </a:ext>
            </a:extLst>
          </p:cNvPr>
          <p:cNvSpPr txBox="1"/>
          <p:nvPr/>
        </p:nvSpPr>
        <p:spPr>
          <a:xfrm>
            <a:off x="2667000" y="456042"/>
            <a:ext cx="413374" cy="246221"/>
          </a:xfrm>
          <a:prstGeom prst="rect">
            <a:avLst/>
          </a:prstGeom>
          <a:noFill/>
        </p:spPr>
        <p:txBody>
          <a:bodyPr wrap="square">
            <a:spAutoFit/>
          </a:bodyPr>
          <a:lstStyle/>
          <a:p>
            <a:pPr algn="ctr"/>
            <a:r>
              <a:rPr lang="en-US" altLang="en-US" sz="1000" b="1">
                <a:latin typeface="Arial" charset="0"/>
                <a:cs typeface="Arial" charset="0"/>
              </a:rPr>
              <a:t>(a)</a:t>
            </a:r>
            <a:endParaRPr lang="en-US" sz="1000"/>
          </a:p>
        </p:txBody>
      </p:sp>
      <p:sp>
        <p:nvSpPr>
          <p:cNvPr id="12" name="TextBox 11">
            <a:extLst>
              <a:ext uri="{FF2B5EF4-FFF2-40B4-BE49-F238E27FC236}">
                <a16:creationId xmlns:a16="http://schemas.microsoft.com/office/drawing/2014/main" id="{FF381132-B6D9-4E49-96B7-921364014BC0}"/>
              </a:ext>
            </a:extLst>
          </p:cNvPr>
          <p:cNvSpPr txBox="1"/>
          <p:nvPr/>
        </p:nvSpPr>
        <p:spPr>
          <a:xfrm>
            <a:off x="5511783" y="457052"/>
            <a:ext cx="413374" cy="246221"/>
          </a:xfrm>
          <a:prstGeom prst="rect">
            <a:avLst/>
          </a:prstGeom>
          <a:noFill/>
        </p:spPr>
        <p:txBody>
          <a:bodyPr wrap="square">
            <a:spAutoFit/>
          </a:bodyPr>
          <a:lstStyle/>
          <a:p>
            <a:pPr algn="ctr"/>
            <a:r>
              <a:rPr lang="en-US" altLang="en-US" sz="1000" b="1">
                <a:latin typeface="Arial" charset="0"/>
                <a:cs typeface="Arial" charset="0"/>
              </a:rPr>
              <a:t>(b)</a:t>
            </a:r>
            <a:endParaRPr lang="en-US" sz="1000"/>
          </a:p>
        </p:txBody>
      </p:sp>
      <p:sp>
        <p:nvSpPr>
          <p:cNvPr id="54" name="TextBox 53">
            <a:extLst>
              <a:ext uri="{FF2B5EF4-FFF2-40B4-BE49-F238E27FC236}">
                <a16:creationId xmlns:a16="http://schemas.microsoft.com/office/drawing/2014/main" id="{EC04734D-5E78-49CD-A68B-B4F1CC928A2A}"/>
              </a:ext>
            </a:extLst>
          </p:cNvPr>
          <p:cNvSpPr txBox="1"/>
          <p:nvPr/>
        </p:nvSpPr>
        <p:spPr>
          <a:xfrm>
            <a:off x="2705487" y="2477756"/>
            <a:ext cx="413374" cy="246221"/>
          </a:xfrm>
          <a:prstGeom prst="rect">
            <a:avLst/>
          </a:prstGeom>
          <a:noFill/>
        </p:spPr>
        <p:txBody>
          <a:bodyPr wrap="square">
            <a:spAutoFit/>
          </a:bodyPr>
          <a:lstStyle/>
          <a:p>
            <a:pPr algn="ctr"/>
            <a:r>
              <a:rPr lang="en-US" altLang="en-US" sz="1000" b="1">
                <a:latin typeface="Arial" charset="0"/>
                <a:cs typeface="Arial" charset="0"/>
              </a:rPr>
              <a:t>(c)</a:t>
            </a:r>
            <a:endParaRPr lang="en-US" sz="1000"/>
          </a:p>
        </p:txBody>
      </p:sp>
      <p:sp>
        <p:nvSpPr>
          <p:cNvPr id="55" name="TextBox 54">
            <a:extLst>
              <a:ext uri="{FF2B5EF4-FFF2-40B4-BE49-F238E27FC236}">
                <a16:creationId xmlns:a16="http://schemas.microsoft.com/office/drawing/2014/main" id="{D1B1E788-DA5E-4070-BC40-A3FE8585AD6B}"/>
              </a:ext>
            </a:extLst>
          </p:cNvPr>
          <p:cNvSpPr txBox="1"/>
          <p:nvPr/>
        </p:nvSpPr>
        <p:spPr>
          <a:xfrm>
            <a:off x="5473529" y="2561231"/>
            <a:ext cx="413374" cy="246221"/>
          </a:xfrm>
          <a:prstGeom prst="rect">
            <a:avLst/>
          </a:prstGeom>
          <a:noFill/>
        </p:spPr>
        <p:txBody>
          <a:bodyPr wrap="square">
            <a:spAutoFit/>
          </a:bodyPr>
          <a:lstStyle/>
          <a:p>
            <a:pPr algn="ctr"/>
            <a:r>
              <a:rPr lang="en-US" altLang="en-US" sz="1000" b="1">
                <a:latin typeface="Arial" charset="0"/>
                <a:cs typeface="Arial" charset="0"/>
              </a:rPr>
              <a:t>(d)</a:t>
            </a:r>
            <a:endParaRPr lang="en-US" sz="1000"/>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771696FA5A06D744BBBD3E3B24BA9988" ma:contentTypeVersion="2" ma:contentTypeDescription="Microsoft Office PowerPoint Slide" ma:contentTypeScope="" ma:versionID="bc6d35e80b6a4f2eb6d00e4acc6a74ba">
  <xsd:schema xmlns:xsd="http://www.w3.org/2001/XMLSchema" xmlns:xs="http://www.w3.org/2001/XMLSchema" xmlns:p="http://schemas.microsoft.com/office/2006/metadata/properties" xmlns:ns1="995CFCD5-7CDB-4A7B-9C33-0B2F1F6C099F" xmlns:ns3="995cfcd5-7cdb-4a7b-9c33-0b2f1f6c099f" xmlns:ns4="079988f7-7e0b-41ae-9b68-c2e871ce6e22" targetNamespace="http://schemas.microsoft.com/office/2006/metadata/properties" ma:root="true" ma:fieldsID="70adc3c40de394a4bf093613201697d3" ns1:_="" ns3:_="" ns4:_="">
    <xsd:import namespace="995CFCD5-7CDB-4A7B-9C33-0B2F1F6C099F"/>
    <xsd:import namespace="995cfcd5-7cdb-4a7b-9c33-0b2f1f6c099f"/>
    <xsd:import namespace="079988f7-7e0b-41ae-9b68-c2e871ce6e22"/>
    <xsd:element name="properties">
      <xsd:complexType>
        <xsd:sequence>
          <xsd:element name="documentManagement">
            <xsd:complexType>
              <xsd:all>
                <xsd:element ref="ns1:Presentation" minOccurs="0"/>
                <xsd:element ref="ns1:SlideDescription" minOccurs="0"/>
                <xsd:element ref="ns3:Highlight" minOccurs="0"/>
                <xsd:element ref="ns1:SlideDescription" minOccurs="0"/>
                <xsd:element ref="ns1:Present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element name="SlideDescription" ma:index="11" nillable="true" ma:displayName="Description" ma:internalName="SlideDescription">
      <xsd:simpleType>
        <xsd:restriction base="dms:Text"/>
      </xsd:simpleType>
    </xsd:element>
    <xsd:element name="Presentation" ma:index="14" nillable="true" ma:displayName="Presentation" ma:internalName="Present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Highlight" ma:index="5" nillable="true" ma:displayName="Highlight" ma:description="Highlight Link" ma:format="Hyperlink" ma:internalName="Highlight">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1387AA-1236-4B05-BC1B-B8AC07537DC4}">
  <ds:schemaRefs>
    <ds:schemaRef ds:uri="http://schemas.microsoft.com/office/2006/metadata/longProperties"/>
  </ds:schemaRefs>
</ds:datastoreItem>
</file>

<file path=customXml/itemProps2.xml><?xml version="1.0" encoding="utf-8"?>
<ds:datastoreItem xmlns:ds="http://schemas.openxmlformats.org/officeDocument/2006/customXml" ds:itemID="{95C6DE89-852F-47EF-BD02-DF402129A8BE}">
  <ds:schemaRefs>
    <ds:schemaRef ds:uri="http://schemas.microsoft.com/sharepoint/events"/>
  </ds:schemaRefs>
</ds:datastoreItem>
</file>

<file path=customXml/itemProps3.xml><?xml version="1.0" encoding="utf-8"?>
<ds:datastoreItem xmlns:ds="http://schemas.openxmlformats.org/officeDocument/2006/customXml" ds:itemID="{3028EE3E-F493-4C62-8817-19DC7F06AF54}">
  <ds:schemaRefs>
    <ds:schemaRef ds:uri="079988f7-7e0b-41ae-9b68-c2e871ce6e22"/>
    <ds:schemaRef ds:uri="995CFCD5-7CDB-4A7B-9C33-0B2F1F6C099F"/>
    <ds:schemaRef ds:uri="995cfcd5-7cdb-4a7b-9c33-0b2f1f6c09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Application>Microsoft Office PowerPoint</Application>
  <PresentationFormat>On-screen Show (4:3)</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Hou-Slide-InverseModelingJan2014</dc:title>
  <dc:creator>Hou</dc:creator>
  <cp:revision>1</cp:revision>
  <cp:lastPrinted>2011-05-11T17:30:12Z</cp:lastPrinted>
  <dcterms:created xsi:type="dcterms:W3CDTF">2014-02-23T00:42:18Z</dcterms:created>
  <dcterms:modified xsi:type="dcterms:W3CDTF">2022-11-28T19:43:29Z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vt:lpwstr>
  </property>
  <property fmtid="{D5CDD505-2E9C-101B-9397-08002B2CF9AE}" pid="6" name="ContentTypeId">
    <vt:lpwstr>0x010100A22E315B1F3C42B49A0E90D2F9AB5AB100771696FA5A06D744BBBD3E3B24BA9988</vt:lpwstr>
  </property>
  <property fmtid="{D5CDD505-2E9C-101B-9397-08002B2CF9AE}" pid="7" name="ContentType">
    <vt:lpwstr>Slide</vt:lpwstr>
  </property>
  <property fmtid="{D5CDD505-2E9C-101B-9397-08002B2CF9AE}" pid="8" name="Presentation">
    <vt:lpwstr>Hou-Slide-InverseModelingJan2014</vt:lpwstr>
  </property>
  <property fmtid="{D5CDD505-2E9C-101B-9397-08002B2CF9AE}" pid="9" name="SlideDescription">
    <vt:lpwstr/>
  </property>
</Properties>
</file>