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2"/>
    <p:restoredTop sz="94647"/>
  </p:normalViewPr>
  <p:slideViewPr>
    <p:cSldViewPr snapToGrid="0" snapToObjects="1">
      <p:cViewPr varScale="1">
        <p:scale>
          <a:sx n="88" d="100"/>
          <a:sy n="88" d="100"/>
        </p:scale>
        <p:origin x="605"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C84B0-B5AC-8242-A5BF-8024D09C5B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46D4D-DFA6-3D4E-9142-823D0A510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43D453-A21A-464C-8F3B-5DBC10CDBD15}"/>
              </a:ext>
            </a:extLst>
          </p:cNvPr>
          <p:cNvSpPr>
            <a:spLocks noGrp="1"/>
          </p:cNvSpPr>
          <p:nvPr>
            <p:ph type="dt" sz="half" idx="10"/>
          </p:nvPr>
        </p:nvSpPr>
        <p:spPr/>
        <p:txBody>
          <a:bodyPr/>
          <a:lstStyle/>
          <a:p>
            <a:fld id="{507456DF-0A81-A14B-AA86-C8EDD1E859E7}" type="datetimeFigureOut">
              <a:rPr lang="en-US" smtClean="0"/>
              <a:t>9/7/2022</a:t>
            </a:fld>
            <a:endParaRPr lang="en-US"/>
          </a:p>
        </p:txBody>
      </p:sp>
      <p:sp>
        <p:nvSpPr>
          <p:cNvPr id="5" name="Footer Placeholder 4">
            <a:extLst>
              <a:ext uri="{FF2B5EF4-FFF2-40B4-BE49-F238E27FC236}">
                <a16:creationId xmlns:a16="http://schemas.microsoft.com/office/drawing/2014/main" id="{A3C6DEE4-B33C-BF49-A88C-28E7EE40BC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2A1EC-9649-4643-B0AB-E2DCF6462D28}"/>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946640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933E3-DD53-3640-9873-5807129775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B530F5-653C-CA4A-8CDA-7CD156FA2A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B5885-80AC-5C49-8BA1-7F0577C1A343}"/>
              </a:ext>
            </a:extLst>
          </p:cNvPr>
          <p:cNvSpPr>
            <a:spLocks noGrp="1"/>
          </p:cNvSpPr>
          <p:nvPr>
            <p:ph type="dt" sz="half" idx="10"/>
          </p:nvPr>
        </p:nvSpPr>
        <p:spPr/>
        <p:txBody>
          <a:bodyPr/>
          <a:lstStyle/>
          <a:p>
            <a:fld id="{507456DF-0A81-A14B-AA86-C8EDD1E859E7}" type="datetimeFigureOut">
              <a:rPr lang="en-US" smtClean="0"/>
              <a:t>9/7/2022</a:t>
            </a:fld>
            <a:endParaRPr lang="en-US"/>
          </a:p>
        </p:txBody>
      </p:sp>
      <p:sp>
        <p:nvSpPr>
          <p:cNvPr id="5" name="Footer Placeholder 4">
            <a:extLst>
              <a:ext uri="{FF2B5EF4-FFF2-40B4-BE49-F238E27FC236}">
                <a16:creationId xmlns:a16="http://schemas.microsoft.com/office/drawing/2014/main" id="{A630CEE0-0A42-CE45-9FB8-E893960F3F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0E3FB1-1B6F-1740-AC3B-482FA823FA5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8376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2CF7C1-6CBA-1F4F-B6B9-E51E840589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81D5C0-B4B4-BC41-91E1-6AEEA9CE4D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1AB89-4155-8040-B371-DFD318B55F00}"/>
              </a:ext>
            </a:extLst>
          </p:cNvPr>
          <p:cNvSpPr>
            <a:spLocks noGrp="1"/>
          </p:cNvSpPr>
          <p:nvPr>
            <p:ph type="dt" sz="half" idx="10"/>
          </p:nvPr>
        </p:nvSpPr>
        <p:spPr/>
        <p:txBody>
          <a:bodyPr/>
          <a:lstStyle/>
          <a:p>
            <a:fld id="{507456DF-0A81-A14B-AA86-C8EDD1E859E7}" type="datetimeFigureOut">
              <a:rPr lang="en-US" smtClean="0"/>
              <a:t>9/7/2022</a:t>
            </a:fld>
            <a:endParaRPr lang="en-US"/>
          </a:p>
        </p:txBody>
      </p:sp>
      <p:sp>
        <p:nvSpPr>
          <p:cNvPr id="5" name="Footer Placeholder 4">
            <a:extLst>
              <a:ext uri="{FF2B5EF4-FFF2-40B4-BE49-F238E27FC236}">
                <a16:creationId xmlns:a16="http://schemas.microsoft.com/office/drawing/2014/main" id="{6902ABA2-9FE6-5B4F-A841-20D6837346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9FDBB-D0D6-8E4B-A98A-E0D4060B104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66139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18B3A-0427-BA4C-85A3-BE6E4BDB02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436AC3-6A34-E448-B3F1-D1A3830AC4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827C7-6163-3247-BA71-FD598FE7947A}"/>
              </a:ext>
            </a:extLst>
          </p:cNvPr>
          <p:cNvSpPr>
            <a:spLocks noGrp="1"/>
          </p:cNvSpPr>
          <p:nvPr>
            <p:ph type="dt" sz="half" idx="10"/>
          </p:nvPr>
        </p:nvSpPr>
        <p:spPr/>
        <p:txBody>
          <a:bodyPr/>
          <a:lstStyle/>
          <a:p>
            <a:fld id="{507456DF-0A81-A14B-AA86-C8EDD1E859E7}" type="datetimeFigureOut">
              <a:rPr lang="en-US" smtClean="0"/>
              <a:t>9/7/2022</a:t>
            </a:fld>
            <a:endParaRPr lang="en-US"/>
          </a:p>
        </p:txBody>
      </p:sp>
      <p:sp>
        <p:nvSpPr>
          <p:cNvPr id="5" name="Footer Placeholder 4">
            <a:extLst>
              <a:ext uri="{FF2B5EF4-FFF2-40B4-BE49-F238E27FC236}">
                <a16:creationId xmlns:a16="http://schemas.microsoft.com/office/drawing/2014/main" id="{DADDDDD0-7624-CC4D-9ADA-AAFCE6508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C10901-AA9D-3741-AE7F-EFE6A29E8C3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4651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C6512-5458-2F48-9D85-696AF1E89A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7917B8-685B-054A-978F-68ECE16281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BD03D2-5907-744C-9555-FC111708298A}"/>
              </a:ext>
            </a:extLst>
          </p:cNvPr>
          <p:cNvSpPr>
            <a:spLocks noGrp="1"/>
          </p:cNvSpPr>
          <p:nvPr>
            <p:ph type="dt" sz="half" idx="10"/>
          </p:nvPr>
        </p:nvSpPr>
        <p:spPr/>
        <p:txBody>
          <a:bodyPr/>
          <a:lstStyle/>
          <a:p>
            <a:fld id="{507456DF-0A81-A14B-AA86-C8EDD1E859E7}" type="datetimeFigureOut">
              <a:rPr lang="en-US" smtClean="0"/>
              <a:t>9/7/2022</a:t>
            </a:fld>
            <a:endParaRPr lang="en-US"/>
          </a:p>
        </p:txBody>
      </p:sp>
      <p:sp>
        <p:nvSpPr>
          <p:cNvPr id="5" name="Footer Placeholder 4">
            <a:extLst>
              <a:ext uri="{FF2B5EF4-FFF2-40B4-BE49-F238E27FC236}">
                <a16:creationId xmlns:a16="http://schemas.microsoft.com/office/drawing/2014/main" id="{C78BA3C4-B7A0-AE42-8385-D9BBC3966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33693-11E4-424C-87EB-905BC4383572}"/>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0755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BA6D-BD55-AF4D-9B88-5ADD567ADD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2CD63-48B3-7C4B-B5CF-4EB3600145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9AC2B-0A1F-B344-BD9A-6C8354B072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840082-0C2A-8549-B660-CE0267BD3B73}"/>
              </a:ext>
            </a:extLst>
          </p:cNvPr>
          <p:cNvSpPr>
            <a:spLocks noGrp="1"/>
          </p:cNvSpPr>
          <p:nvPr>
            <p:ph type="dt" sz="half" idx="10"/>
          </p:nvPr>
        </p:nvSpPr>
        <p:spPr/>
        <p:txBody>
          <a:bodyPr/>
          <a:lstStyle/>
          <a:p>
            <a:fld id="{507456DF-0A81-A14B-AA86-C8EDD1E859E7}" type="datetimeFigureOut">
              <a:rPr lang="en-US" smtClean="0"/>
              <a:t>9/7/2022</a:t>
            </a:fld>
            <a:endParaRPr lang="en-US"/>
          </a:p>
        </p:txBody>
      </p:sp>
      <p:sp>
        <p:nvSpPr>
          <p:cNvPr id="6" name="Footer Placeholder 5">
            <a:extLst>
              <a:ext uri="{FF2B5EF4-FFF2-40B4-BE49-F238E27FC236}">
                <a16:creationId xmlns:a16="http://schemas.microsoft.com/office/drawing/2014/main" id="{7613CC6A-E8C0-1745-9ADA-3A548C1835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B50967-F7B7-354D-AED0-FACBDF50139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38094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C8CCC-EDB9-DE4F-9837-8992A74675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AFFAA9-7BC6-E349-9242-4EF0B8A7CC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473FF1-45FF-844C-826F-806D40DB76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ED1C88-2D9E-4A47-B38E-6DA87A155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376165-3DDD-DC49-AB1D-6BFDA73A4A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EEB8C7-6BCD-7741-BD59-3AD1EB05199F}"/>
              </a:ext>
            </a:extLst>
          </p:cNvPr>
          <p:cNvSpPr>
            <a:spLocks noGrp="1"/>
          </p:cNvSpPr>
          <p:nvPr>
            <p:ph type="dt" sz="half" idx="10"/>
          </p:nvPr>
        </p:nvSpPr>
        <p:spPr/>
        <p:txBody>
          <a:bodyPr/>
          <a:lstStyle/>
          <a:p>
            <a:fld id="{507456DF-0A81-A14B-AA86-C8EDD1E859E7}" type="datetimeFigureOut">
              <a:rPr lang="en-US" smtClean="0"/>
              <a:t>9/7/2022</a:t>
            </a:fld>
            <a:endParaRPr lang="en-US"/>
          </a:p>
        </p:txBody>
      </p:sp>
      <p:sp>
        <p:nvSpPr>
          <p:cNvPr id="8" name="Footer Placeholder 7">
            <a:extLst>
              <a:ext uri="{FF2B5EF4-FFF2-40B4-BE49-F238E27FC236}">
                <a16:creationId xmlns:a16="http://schemas.microsoft.com/office/drawing/2014/main" id="{CB2B7351-294F-4842-A85F-C5458B1E8A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1D03D2-2B76-FA41-997D-89966DD5F3B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54156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5E97-E1D3-8148-9E67-576CE7B47F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20ACB7-2CF2-A249-8EDD-D93152979E07}"/>
              </a:ext>
            </a:extLst>
          </p:cNvPr>
          <p:cNvSpPr>
            <a:spLocks noGrp="1"/>
          </p:cNvSpPr>
          <p:nvPr>
            <p:ph type="dt" sz="half" idx="10"/>
          </p:nvPr>
        </p:nvSpPr>
        <p:spPr/>
        <p:txBody>
          <a:bodyPr/>
          <a:lstStyle/>
          <a:p>
            <a:fld id="{507456DF-0A81-A14B-AA86-C8EDD1E859E7}" type="datetimeFigureOut">
              <a:rPr lang="en-US" smtClean="0"/>
              <a:t>9/7/2022</a:t>
            </a:fld>
            <a:endParaRPr lang="en-US"/>
          </a:p>
        </p:txBody>
      </p:sp>
      <p:sp>
        <p:nvSpPr>
          <p:cNvPr id="4" name="Footer Placeholder 3">
            <a:extLst>
              <a:ext uri="{FF2B5EF4-FFF2-40B4-BE49-F238E27FC236}">
                <a16:creationId xmlns:a16="http://schemas.microsoft.com/office/drawing/2014/main" id="{7ACFEA8D-3E03-414D-9A19-388CAB9D0C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B85CC0-2175-0948-8D61-7B9AE0C7A22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17023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82ED71-A714-A44A-B6C3-EB617209726B}"/>
              </a:ext>
            </a:extLst>
          </p:cNvPr>
          <p:cNvSpPr>
            <a:spLocks noGrp="1"/>
          </p:cNvSpPr>
          <p:nvPr>
            <p:ph type="dt" sz="half" idx="10"/>
          </p:nvPr>
        </p:nvSpPr>
        <p:spPr/>
        <p:txBody>
          <a:bodyPr/>
          <a:lstStyle/>
          <a:p>
            <a:fld id="{507456DF-0A81-A14B-AA86-C8EDD1E859E7}" type="datetimeFigureOut">
              <a:rPr lang="en-US" smtClean="0"/>
              <a:t>9/7/2022</a:t>
            </a:fld>
            <a:endParaRPr lang="en-US"/>
          </a:p>
        </p:txBody>
      </p:sp>
      <p:sp>
        <p:nvSpPr>
          <p:cNvPr id="3" name="Footer Placeholder 2">
            <a:extLst>
              <a:ext uri="{FF2B5EF4-FFF2-40B4-BE49-F238E27FC236}">
                <a16:creationId xmlns:a16="http://schemas.microsoft.com/office/drawing/2014/main" id="{ADEFA4FF-AE2C-2B43-9BD2-EA4DD10656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09B42D-80BE-3B4D-BB68-9C9F1B55AD94}"/>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17401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21045-FC92-E446-B719-CEE594454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7513B7-9293-FB41-96D8-F259060ACD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1C5928-9515-5C47-9DB8-50E41A9B5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994D0C-9CF3-8548-BEE0-7F4BFA236227}"/>
              </a:ext>
            </a:extLst>
          </p:cNvPr>
          <p:cNvSpPr>
            <a:spLocks noGrp="1"/>
          </p:cNvSpPr>
          <p:nvPr>
            <p:ph type="dt" sz="half" idx="10"/>
          </p:nvPr>
        </p:nvSpPr>
        <p:spPr/>
        <p:txBody>
          <a:bodyPr/>
          <a:lstStyle/>
          <a:p>
            <a:fld id="{507456DF-0A81-A14B-AA86-C8EDD1E859E7}" type="datetimeFigureOut">
              <a:rPr lang="en-US" smtClean="0"/>
              <a:t>9/7/2022</a:t>
            </a:fld>
            <a:endParaRPr lang="en-US"/>
          </a:p>
        </p:txBody>
      </p:sp>
      <p:sp>
        <p:nvSpPr>
          <p:cNvPr id="6" name="Footer Placeholder 5">
            <a:extLst>
              <a:ext uri="{FF2B5EF4-FFF2-40B4-BE49-F238E27FC236}">
                <a16:creationId xmlns:a16="http://schemas.microsoft.com/office/drawing/2014/main" id="{4685762B-CA09-8642-B906-8FBA7D7C2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F38B03-84F1-3D43-8A04-BFCE6546F61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5420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134D-6CEF-0846-BE20-BA1C797C1A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4D1AE3-0A3A-1845-AFAC-DA70EB3050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38D4E8-A04E-3548-A315-DD7FAE7F2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4EB4E8-A70D-AA4A-8A1D-55AEC74A57F9}"/>
              </a:ext>
            </a:extLst>
          </p:cNvPr>
          <p:cNvSpPr>
            <a:spLocks noGrp="1"/>
          </p:cNvSpPr>
          <p:nvPr>
            <p:ph type="dt" sz="half" idx="10"/>
          </p:nvPr>
        </p:nvSpPr>
        <p:spPr/>
        <p:txBody>
          <a:bodyPr/>
          <a:lstStyle/>
          <a:p>
            <a:fld id="{507456DF-0A81-A14B-AA86-C8EDD1E859E7}" type="datetimeFigureOut">
              <a:rPr lang="en-US" smtClean="0"/>
              <a:t>9/7/2022</a:t>
            </a:fld>
            <a:endParaRPr lang="en-US"/>
          </a:p>
        </p:txBody>
      </p:sp>
      <p:sp>
        <p:nvSpPr>
          <p:cNvPr id="6" name="Footer Placeholder 5">
            <a:extLst>
              <a:ext uri="{FF2B5EF4-FFF2-40B4-BE49-F238E27FC236}">
                <a16:creationId xmlns:a16="http://schemas.microsoft.com/office/drawing/2014/main" id="{ED8CAC84-D629-5E4D-A910-818241A148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F4C55-1B9B-1940-8E4F-A9CAC845850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418221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5E8F1-A942-BA4A-AE92-76F91173AD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1D312E-9006-0347-B0A5-308BE253C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94E02-F3B1-434D-BD6D-87F60317F7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456DF-0A81-A14B-AA86-C8EDD1E859E7}" type="datetimeFigureOut">
              <a:rPr lang="en-US" smtClean="0"/>
              <a:t>9/7/2022</a:t>
            </a:fld>
            <a:endParaRPr lang="en-US"/>
          </a:p>
        </p:txBody>
      </p:sp>
      <p:sp>
        <p:nvSpPr>
          <p:cNvPr id="5" name="Footer Placeholder 4">
            <a:extLst>
              <a:ext uri="{FF2B5EF4-FFF2-40B4-BE49-F238E27FC236}">
                <a16:creationId xmlns:a16="http://schemas.microsoft.com/office/drawing/2014/main" id="{885AD956-A09C-6944-B8F5-ABD2B26EE4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DCF463-5C16-4F45-ACAF-6EFE472088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46996-BA74-5841-AC0F-A18822EADCC5}" type="slidenum">
              <a:rPr lang="en-US" smtClean="0"/>
              <a:t>‹#›</a:t>
            </a:fld>
            <a:endParaRPr lang="en-US"/>
          </a:p>
        </p:txBody>
      </p:sp>
    </p:spTree>
    <p:extLst>
      <p:ext uri="{BB962C8B-B14F-4D97-AF65-F5344CB8AC3E}">
        <p14:creationId xmlns:p14="http://schemas.microsoft.com/office/powerpoint/2010/main" val="2900038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jpeg"/><Relationship Id="rId4" Type="http://schemas.openxmlformats.org/officeDocument/2006/relationships/hyperlink" Target="https://doi.org/10.1088/1748-9326/ac696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gd"/>
          <p:cNvPicPr>
            <a:picLocks noChangeAspect="1" noChangeArrowheads="1"/>
          </p:cNvPicPr>
          <p:nvPr/>
        </p:nvPicPr>
        <p:blipFill rotWithShape="1">
          <a:blip r:embed="rId2">
            <a:extLst>
              <a:ext uri="{28A0092B-C50C-407E-A947-70E740481C1C}">
                <a14:useLocalDpi xmlns:a14="http://schemas.microsoft.com/office/drawing/2010/main" val="0"/>
              </a:ext>
            </a:extLst>
          </a:blip>
          <a:srcRect t="18173" b="18131"/>
          <a:stretch/>
        </p:blipFill>
        <p:spPr bwMode="auto">
          <a:xfrm>
            <a:off x="4388286" y="6322096"/>
            <a:ext cx="746422" cy="47544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F2A06BB-C25A-EA44-A8AC-8606A4495173}"/>
              </a:ext>
            </a:extLst>
          </p:cNvPr>
          <p:cNvSpPr txBox="1"/>
          <p:nvPr/>
        </p:nvSpPr>
        <p:spPr>
          <a:xfrm>
            <a:off x="-37709" y="-41067"/>
            <a:ext cx="12333699" cy="830997"/>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Coupled insights from the </a:t>
            </a:r>
            <a:r>
              <a:rPr lang="en-US" sz="2400" b="1" dirty="0" err="1">
                <a:latin typeface="Times New Roman" panose="02020603050405020304" pitchFamily="18" charset="0"/>
                <a:cs typeface="Times New Roman" panose="02020603050405020304" pitchFamily="18" charset="0"/>
              </a:rPr>
              <a:t>palaeoenvironmental</a:t>
            </a:r>
            <a:r>
              <a:rPr lang="en-US" sz="2400" b="1" dirty="0">
                <a:latin typeface="Times New Roman" panose="02020603050405020304" pitchFamily="18" charset="0"/>
                <a:cs typeface="Times New Roman" panose="02020603050405020304" pitchFamily="18" charset="0"/>
              </a:rPr>
              <a:t>, historical and archaeological archives to support social-ecological resilience and the sustainable development </a:t>
            </a:r>
            <a:r>
              <a:rPr lang="en-US" sz="2400" b="1" dirty="0" smtClean="0">
                <a:latin typeface="Times New Roman" panose="02020603050405020304" pitchFamily="18" charset="0"/>
                <a:cs typeface="Times New Roman" panose="02020603050405020304" pitchFamily="18" charset="0"/>
              </a:rPr>
              <a:t>goals</a:t>
            </a:r>
            <a:endParaRPr lang="en-US" sz="2400" b="1"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E4FC2D94-20FC-EA42-BB42-2D9AFFA267E7}"/>
              </a:ext>
            </a:extLst>
          </p:cNvPr>
          <p:cNvPicPr>
            <a:picLocks noChangeAspect="1"/>
          </p:cNvPicPr>
          <p:nvPr/>
        </p:nvPicPr>
        <p:blipFill>
          <a:blip r:embed="rId3"/>
          <a:stretch>
            <a:fillRect/>
          </a:stretch>
        </p:blipFill>
        <p:spPr>
          <a:xfrm>
            <a:off x="9379095" y="6332896"/>
            <a:ext cx="2767689" cy="464649"/>
          </a:xfrm>
          <a:prstGeom prst="rect">
            <a:avLst/>
          </a:prstGeom>
        </p:spPr>
      </p:pic>
      <p:sp>
        <p:nvSpPr>
          <p:cNvPr id="5" name="Rectangle 4">
            <a:extLst>
              <a:ext uri="{FF2B5EF4-FFF2-40B4-BE49-F238E27FC236}">
                <a16:creationId xmlns:a16="http://schemas.microsoft.com/office/drawing/2014/main" id="{74B5393D-A426-CE49-A359-7BCE18E89393}"/>
              </a:ext>
            </a:extLst>
          </p:cNvPr>
          <p:cNvSpPr/>
          <p:nvPr/>
        </p:nvSpPr>
        <p:spPr>
          <a:xfrm>
            <a:off x="-16192" y="6005754"/>
            <a:ext cx="12184492" cy="646331"/>
          </a:xfrm>
          <a:prstGeom prst="rect">
            <a:avLst/>
          </a:prstGeom>
        </p:spPr>
        <p:txBody>
          <a:bodyPr wrap="square">
            <a:spAutoFit/>
          </a:bodyPr>
          <a:lstStyle/>
          <a:p>
            <a:r>
              <a:rPr lang="en-US" sz="1200" dirty="0">
                <a:latin typeface="Times New Roman" panose="02020603050405020304" pitchFamily="18" charset="0"/>
                <a:cs typeface="Times New Roman" panose="02020603050405020304" pitchFamily="18" charset="0"/>
              </a:rPr>
              <a:t>Allen, K. J., F. </a:t>
            </a:r>
            <a:r>
              <a:rPr lang="en-US" sz="1200" dirty="0" err="1">
                <a:latin typeface="Times New Roman" panose="02020603050405020304" pitchFamily="18" charset="0"/>
                <a:cs typeface="Times New Roman" panose="02020603050405020304" pitchFamily="18" charset="0"/>
              </a:rPr>
              <a:t>Riede</a:t>
            </a:r>
            <a:r>
              <a:rPr lang="en-US" sz="1200" dirty="0">
                <a:latin typeface="Times New Roman" panose="02020603050405020304" pitchFamily="18" charset="0"/>
                <a:cs typeface="Times New Roman" panose="02020603050405020304" pitchFamily="18" charset="0"/>
              </a:rPr>
              <a:t>, C. </a:t>
            </a:r>
            <a:r>
              <a:rPr lang="en-US" sz="1200" dirty="0" err="1">
                <a:latin typeface="Times New Roman" panose="02020603050405020304" pitchFamily="18" charset="0"/>
                <a:cs typeface="Times New Roman" panose="02020603050405020304" pitchFamily="18" charset="0"/>
              </a:rPr>
              <a:t>Gouramanis</a:t>
            </a:r>
            <a:r>
              <a:rPr lang="en-US" sz="1200" dirty="0">
                <a:latin typeface="Times New Roman" panose="02020603050405020304" pitchFamily="18" charset="0"/>
                <a:cs typeface="Times New Roman" panose="02020603050405020304" pitchFamily="18" charset="0"/>
              </a:rPr>
              <a:t>, B. Keenan, M. </a:t>
            </a:r>
            <a:r>
              <a:rPr lang="en-US" sz="1200" dirty="0" err="1">
                <a:latin typeface="Times New Roman" panose="02020603050405020304" pitchFamily="18" charset="0"/>
                <a:cs typeface="Times New Roman" panose="02020603050405020304" pitchFamily="18" charset="0"/>
              </a:rPr>
              <a:t>Stoffel</a:t>
            </a:r>
            <a:r>
              <a:rPr lang="en-US" sz="1200" dirty="0">
                <a:latin typeface="Times New Roman" panose="02020603050405020304" pitchFamily="18" charset="0"/>
                <a:cs typeface="Times New Roman" panose="02020603050405020304" pitchFamily="18" charset="0"/>
              </a:rPr>
              <a:t>, </a:t>
            </a:r>
            <a:r>
              <a:rPr lang="en-US" sz="1200" b="1" dirty="0">
                <a:latin typeface="Times New Roman" panose="02020603050405020304" pitchFamily="18" charset="0"/>
                <a:cs typeface="Times New Roman" panose="02020603050405020304" pitchFamily="18" charset="0"/>
              </a:rPr>
              <a:t>A. Hu</a:t>
            </a:r>
            <a:r>
              <a:rPr lang="en-US" sz="1200" dirty="0">
                <a:latin typeface="Times New Roman" panose="02020603050405020304" pitchFamily="18" charset="0"/>
                <a:cs typeface="Times New Roman" panose="02020603050405020304" pitchFamily="18" charset="0"/>
              </a:rPr>
              <a:t>, M. </a:t>
            </a:r>
            <a:r>
              <a:rPr lang="en-US" sz="1200" dirty="0" err="1">
                <a:latin typeface="Times New Roman" panose="02020603050405020304" pitchFamily="18" charset="0"/>
                <a:cs typeface="Times New Roman" panose="02020603050405020304" pitchFamily="18" charset="0"/>
              </a:rPr>
              <a:t>Ionita</a:t>
            </a:r>
            <a:r>
              <a:rPr lang="en-US" sz="1200" dirty="0">
                <a:latin typeface="Times New Roman" panose="02020603050405020304" pitchFamily="18" charset="0"/>
                <a:cs typeface="Times New Roman" panose="02020603050405020304" pitchFamily="18" charset="0"/>
              </a:rPr>
              <a:t>, 2022, </a:t>
            </a:r>
            <a:r>
              <a:rPr lang="en-US" sz="1200" b="1" dirty="0">
                <a:latin typeface="Times New Roman" panose="02020603050405020304" pitchFamily="18" charset="0"/>
                <a:cs typeface="Times New Roman" panose="02020603050405020304" pitchFamily="18" charset="0"/>
                <a:hlinkClick r:id="rId4"/>
              </a:rPr>
              <a:t>Coupled insights from </a:t>
            </a:r>
            <a:r>
              <a:rPr lang="en-US" sz="1200" b="1" dirty="0" err="1">
                <a:latin typeface="Times New Roman" panose="02020603050405020304" pitchFamily="18" charset="0"/>
                <a:cs typeface="Times New Roman" panose="02020603050405020304" pitchFamily="18" charset="0"/>
                <a:hlinkClick r:id="rId4"/>
              </a:rPr>
              <a:t>palaeoenvironmental</a:t>
            </a:r>
            <a:r>
              <a:rPr lang="en-US" sz="1200" b="1" dirty="0">
                <a:latin typeface="Times New Roman" panose="02020603050405020304" pitchFamily="18" charset="0"/>
                <a:cs typeface="Times New Roman" panose="02020603050405020304" pitchFamily="18" charset="0"/>
                <a:hlinkClick r:id="rId4"/>
              </a:rPr>
              <a:t>, historical and archaeological archives to support social-ecological resilience and the Sustainable Development Goals</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Environmental Research Letter</a:t>
            </a:r>
            <a:r>
              <a:rPr lang="en-US" sz="1200" dirty="0" smtClean="0">
                <a:latin typeface="Times New Roman" panose="02020603050405020304" pitchFamily="18" charset="0"/>
                <a:cs typeface="Times New Roman" panose="02020603050405020304" pitchFamily="18" charset="0"/>
              </a:rPr>
              <a:t>,</a:t>
            </a:r>
          </a:p>
          <a:p>
            <a:r>
              <a:rPr lang="en-US" sz="1200" dirty="0">
                <a:latin typeface="Times New Roman" panose="02020603050405020304" pitchFamily="18" charset="0"/>
                <a:cs typeface="Times New Roman" panose="02020603050405020304" pitchFamily="18" charset="0"/>
              </a:rPr>
              <a:t> </a:t>
            </a:r>
            <a:r>
              <a:rPr lang="en-US" sz="1200" b="1" dirty="0">
                <a:latin typeface="Times New Roman" panose="02020603050405020304" pitchFamily="18" charset="0"/>
                <a:cs typeface="Times New Roman" panose="02020603050405020304" pitchFamily="18" charset="0"/>
              </a:rPr>
              <a:t>17</a:t>
            </a:r>
            <a:r>
              <a:rPr lang="en-US" sz="1200" dirty="0">
                <a:latin typeface="Times New Roman" panose="02020603050405020304" pitchFamily="18" charset="0"/>
                <a:cs typeface="Times New Roman" panose="02020603050405020304" pitchFamily="18" charset="0"/>
              </a:rPr>
              <a:t>, 055011</a:t>
            </a:r>
            <a:r>
              <a:rPr lang="en-US" sz="1200" dirty="0" smtClean="0">
                <a:latin typeface="Times New Roman" panose="02020603050405020304" pitchFamily="18" charset="0"/>
                <a:cs typeface="Times New Roman" panose="02020603050405020304" pitchFamily="18" charset="0"/>
              </a:rPr>
              <a:t>.</a:t>
            </a:r>
            <a:endParaRPr lang="en-US" sz="1200" dirty="0">
              <a:latin typeface="Times New Roman" panose="02020603050405020304" pitchFamily="18" charset="0"/>
              <a:cs typeface="Times New Roman" panose="02020603050405020304" pitchFamily="18" charset="0"/>
            </a:endParaRPr>
          </a:p>
        </p:txBody>
      </p:sp>
      <p:sp>
        <p:nvSpPr>
          <p:cNvPr id="6" name="Shape 113">
            <a:extLst>
              <a:ext uri="{FF2B5EF4-FFF2-40B4-BE49-F238E27FC236}">
                <a16:creationId xmlns:a16="http://schemas.microsoft.com/office/drawing/2014/main" id="{AAAF3FD3-EEF5-E64A-9AC9-EACF9F3B5972}"/>
              </a:ext>
            </a:extLst>
          </p:cNvPr>
          <p:cNvSpPr txBox="1">
            <a:spLocks/>
          </p:cNvSpPr>
          <p:nvPr/>
        </p:nvSpPr>
        <p:spPr>
          <a:xfrm>
            <a:off x="26855" y="672553"/>
            <a:ext cx="8102778" cy="3494100"/>
          </a:xfrm>
          <a:prstGeom prst="rect">
            <a:avLst/>
          </a:prstGeom>
        </p:spPr>
        <p:txBody>
          <a:bodyPr spcFirstLastPara="1" vert="horz" wrap="square" lIns="91425" tIns="91425" rIns="91425" bIns="91425"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sz="1600" b="1" dirty="0" smtClean="0">
                <a:solidFill>
                  <a:schemeClr val="tx1">
                    <a:lumMod val="50000"/>
                    <a:lumOff val="50000"/>
                  </a:schemeClr>
                </a:solidFill>
              </a:rPr>
              <a:t>Objective: </a:t>
            </a:r>
            <a:r>
              <a:rPr lang="en-US" sz="1600" dirty="0">
                <a:latin typeface="Times New Roman" panose="02020603050405020304" pitchFamily="18" charset="0"/>
                <a:cs typeface="Times New Roman" panose="02020603050405020304" pitchFamily="18" charset="0"/>
              </a:rPr>
              <a:t>Many governments and </a:t>
            </a:r>
            <a:r>
              <a:rPr lang="en-US" sz="1600" dirty="0" err="1">
                <a:latin typeface="Times New Roman" panose="02020603050405020304" pitchFamily="18" charset="0"/>
                <a:cs typeface="Times New Roman" panose="02020603050405020304" pitchFamily="18" charset="0"/>
              </a:rPr>
              <a:t>organisations</a:t>
            </a:r>
            <a:r>
              <a:rPr lang="en-US" sz="1600" dirty="0">
                <a:latin typeface="Times New Roman" panose="02020603050405020304" pitchFamily="18" charset="0"/>
                <a:cs typeface="Times New Roman" panose="02020603050405020304" pitchFamily="18" charset="0"/>
              </a:rPr>
              <a:t> are currently aligning many aspects of their policies and practices to the sustainable development goals (SDGs). Achieving the SDGs should increase social-ecological resilience to shocks like climate change and its impacts. Here, we consider the relationship amongst the three elements—the SDGs, social-ecological resilience and climate change—as a positive feedback loop. We argue that long-term memory encoded in historical, archaeological and related ‘</a:t>
            </a:r>
            <a:r>
              <a:rPr lang="en-US" sz="1600" dirty="0" err="1">
                <a:latin typeface="Times New Roman" panose="02020603050405020304" pitchFamily="18" charset="0"/>
                <a:cs typeface="Times New Roman" panose="02020603050405020304" pitchFamily="18" charset="0"/>
              </a:rPr>
              <a:t>palaeo</a:t>
            </a:r>
            <a:r>
              <a:rPr lang="en-US" sz="1600" dirty="0">
                <a:latin typeface="Times New Roman" panose="02020603050405020304" pitchFamily="18" charset="0"/>
                <a:cs typeface="Times New Roman" panose="02020603050405020304" pitchFamily="18" charset="0"/>
              </a:rPr>
              <a:t>-data’ is central to understanding each of these elements of the feedback loop, especially when long-term fluctuations are inherent in social ecological systems and their responses to abrupt change.</a:t>
            </a:r>
          </a:p>
          <a:p>
            <a:pPr algn="l">
              <a:lnSpc>
                <a:spcPct val="100000"/>
              </a:lnSpc>
              <a:spcBef>
                <a:spcPts val="0"/>
              </a:spcBef>
            </a:pPr>
            <a:endParaRPr lang="en-US" sz="1000" b="1" dirty="0">
              <a:solidFill>
                <a:schemeClr val="tx1">
                  <a:lumMod val="50000"/>
                  <a:lumOff val="50000"/>
                </a:schemeClr>
              </a:solidFill>
              <a:latin typeface="Times New Roman" panose="02020603050405020304" pitchFamily="18" charset="0"/>
              <a:cs typeface="Times New Roman" panose="02020603050405020304" pitchFamily="18" charset="0"/>
            </a:endParaRPr>
          </a:p>
          <a:p>
            <a:pPr algn="l"/>
            <a:r>
              <a:rPr lang="en-US" sz="1600" b="1" dirty="0" smtClean="0">
                <a:solidFill>
                  <a:schemeClr val="tx1">
                    <a:lumMod val="50000"/>
                    <a:lumOff val="50000"/>
                  </a:schemeClr>
                </a:solidFill>
                <a:latin typeface="Times New Roman" panose="02020603050405020304" pitchFamily="18" charset="0"/>
                <a:cs typeface="Times New Roman" panose="02020603050405020304" pitchFamily="18" charset="0"/>
              </a:rPr>
              <a:t>Approach</a:t>
            </a:r>
            <a:r>
              <a:rPr lang="en-US" sz="1600" b="1" dirty="0">
                <a:solidFill>
                  <a:schemeClr val="tx1">
                    <a:lumMod val="50000"/>
                    <a:lumOff val="50000"/>
                  </a:schemeClr>
                </a:solidFill>
                <a:latin typeface="Times New Roman" panose="02020603050405020304" pitchFamily="18" charset="0"/>
                <a:cs typeface="Times New Roman" panose="02020603050405020304" pitchFamily="18" charset="0"/>
              </a:rPr>
              <a:t>:</a:t>
            </a:r>
            <a:r>
              <a:rPr lang="en-US" sz="1600" dirty="0">
                <a:solidFill>
                  <a:schemeClr val="tx1">
                    <a:lumMod val="50000"/>
                    <a:lumOff val="50000"/>
                  </a:schemeClr>
                </a:solidFill>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A</a:t>
            </a:r>
            <a:r>
              <a:rPr lang="en-US" sz="1600" dirty="0" smtClean="0">
                <a:latin typeface="Times New Roman" panose="02020603050405020304" pitchFamily="18" charset="0"/>
                <a:cs typeface="Times New Roman" panose="02020603050405020304" pitchFamily="18" charset="0"/>
              </a:rPr>
              <a:t>nalyzing paleo-data and modern </a:t>
            </a:r>
            <a:r>
              <a:rPr lang="en-US" sz="1600" dirty="0">
                <a:latin typeface="Times New Roman" panose="02020603050405020304" pitchFamily="18" charset="0"/>
                <a:cs typeface="Times New Roman" panose="02020603050405020304" pitchFamily="18" charset="0"/>
              </a:rPr>
              <a:t>sustainable development goals </a:t>
            </a:r>
            <a:endParaRPr lang="en-US" sz="1600" dirty="0" smtClean="0">
              <a:latin typeface="Times New Roman" panose="02020603050405020304" pitchFamily="18" charset="0"/>
              <a:cs typeface="Times New Roman" panose="02020603050405020304" pitchFamily="18" charset="0"/>
            </a:endParaRPr>
          </a:p>
          <a:p>
            <a:pPr algn="l"/>
            <a:r>
              <a:rPr lang="en-US" sz="1600" b="1" dirty="0" smtClean="0">
                <a:solidFill>
                  <a:schemeClr val="tx1">
                    <a:lumMod val="50000"/>
                    <a:lumOff val="50000"/>
                  </a:schemeClr>
                </a:solidFill>
                <a:latin typeface="Times New Roman" panose="02020603050405020304" pitchFamily="18" charset="0"/>
                <a:cs typeface="Times New Roman" panose="02020603050405020304" pitchFamily="18" charset="0"/>
              </a:rPr>
              <a:t>Results/Impacts: </a:t>
            </a:r>
            <a:r>
              <a:rPr lang="en-US" sz="1600" dirty="0">
                <a:latin typeface="Times New Roman" panose="02020603050405020304" pitchFamily="18" charset="0"/>
                <a:cs typeface="Times New Roman" panose="02020603050405020304" pitchFamily="18" charset="0"/>
              </a:rPr>
              <a:t>In conclusion, we highlight four key messages</a:t>
            </a:r>
            <a:r>
              <a:rPr lang="en-US" sz="1600" dirty="0" smtClean="0">
                <a:latin typeface="Times New Roman" panose="02020603050405020304" pitchFamily="18" charset="0"/>
                <a:cs typeface="Times New Roman" panose="02020603050405020304" pitchFamily="18" charset="0"/>
              </a:rPr>
              <a:t>: (1) </a:t>
            </a:r>
            <a:r>
              <a:rPr lang="en-US" sz="1600" dirty="0">
                <a:latin typeface="Times New Roman" panose="02020603050405020304" pitchFamily="18" charset="0"/>
                <a:cs typeface="Times New Roman" panose="02020603050405020304" pitchFamily="18" charset="0"/>
              </a:rPr>
              <a:t>The relationship amongst climate change, the SDGs and resilience can be broadly considered a positive feedback loop. To achieve progress towards the resilience, we need to travel in a clockwise direction</a:t>
            </a:r>
            <a:r>
              <a:rPr lang="en-US" sz="1600" dirty="0" smtClean="0">
                <a:latin typeface="Times New Roman" panose="02020603050405020304" pitchFamily="18" charset="0"/>
                <a:cs typeface="Times New Roman" panose="02020603050405020304" pitchFamily="18" charset="0"/>
              </a:rPr>
              <a:t>. (2) </a:t>
            </a:r>
            <a:r>
              <a:rPr lang="en-US" sz="1600" dirty="0">
                <a:latin typeface="Times New Roman" panose="02020603050405020304" pitchFamily="18" charset="0"/>
                <a:cs typeface="Times New Roman" panose="02020603050405020304" pitchFamily="18" charset="0"/>
              </a:rPr>
              <a:t>Variability and change over long time frames are inherent in natural, and human, systems. It is therefore essential to incorporate the information from the wealth of </a:t>
            </a:r>
            <a:r>
              <a:rPr lang="en-US" sz="1600" dirty="0" err="1">
                <a:latin typeface="Times New Roman" panose="02020603050405020304" pitchFamily="18" charset="0"/>
                <a:cs typeface="Times New Roman" panose="02020603050405020304" pitchFamily="18" charset="0"/>
              </a:rPr>
              <a:t>palaeo</a:t>
            </a:r>
            <a:r>
              <a:rPr lang="en-US" sz="1600" dirty="0">
                <a:latin typeface="Times New Roman" panose="02020603050405020304" pitchFamily="18" charset="0"/>
                <a:cs typeface="Times New Roman" panose="02020603050405020304" pitchFamily="18" charset="0"/>
              </a:rPr>
              <a:t>-records available into frameworks purporting to measure progress towards resilience</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3</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Analysis of historical and archaeological records over long time spans and in relation to specific events is critical to informing policies that aim to increase our resilience to the accumulating impacts of change</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4</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We need to very carefully assess what records of the past tell us about the potential conflict between planetary and some social goals. Where long-term records indicate persistent clashes in objectives, we need to be sufficiently bold to robustly address these challenges in order to avoid promoting an anti-clockwise journey around the feedback loop. </a:t>
            </a:r>
          </a:p>
        </p:txBody>
      </p:sp>
      <p:pic>
        <p:nvPicPr>
          <p:cNvPr id="7" name="Picture 4" descr="Image result for ncar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6235" y="6272448"/>
            <a:ext cx="1746548" cy="56026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967375" y="3206722"/>
            <a:ext cx="4194437" cy="2893100"/>
          </a:xfrm>
          <a:prstGeom prst="rect">
            <a:avLst/>
          </a:prstGeom>
          <a:noFill/>
        </p:spPr>
        <p:txBody>
          <a:bodyPr wrap="square" rtlCol="0">
            <a:spAutoFit/>
          </a:bodyPr>
          <a:lstStyle/>
          <a:p>
            <a:r>
              <a:rPr lang="en-US" sz="1300" dirty="0" smtClean="0">
                <a:latin typeface="Agency FB" panose="020B0503020202020204" pitchFamily="34" charset="0"/>
                <a:cs typeface="Times New Roman" panose="02020603050405020304" pitchFamily="18" charset="0"/>
              </a:rPr>
              <a:t>Figure 1. </a:t>
            </a:r>
            <a:r>
              <a:rPr lang="en-US" sz="1300" dirty="0">
                <a:latin typeface="Agency FB" panose="020B0503020202020204" pitchFamily="34" charset="0"/>
              </a:rPr>
              <a:t>Simplified positive feedback loop between the sustainable development goals framework, social-ecological resilience </a:t>
            </a:r>
            <a:r>
              <a:rPr lang="en-US" sz="1300" dirty="0" smtClean="0">
                <a:latin typeface="Agency FB" panose="020B0503020202020204" pitchFamily="34" charset="0"/>
              </a:rPr>
              <a:t>and climate </a:t>
            </a:r>
            <a:r>
              <a:rPr lang="en-US" sz="1300" dirty="0">
                <a:latin typeface="Agency FB" panose="020B0503020202020204" pitchFamily="34" charset="0"/>
              </a:rPr>
              <a:t>change. Contributions of historical, archaeological and paleo-data are central to understanding past </a:t>
            </a:r>
            <a:r>
              <a:rPr lang="en-US" sz="1300" dirty="0" smtClean="0">
                <a:latin typeface="Agency FB" panose="020B0503020202020204" pitchFamily="34" charset="0"/>
              </a:rPr>
              <a:t>environmental change</a:t>
            </a:r>
            <a:r>
              <a:rPr lang="en-US" sz="1300" dirty="0">
                <a:latin typeface="Agency FB" panose="020B0503020202020204" pitchFamily="34" charset="0"/>
              </a:rPr>
              <a:t>, including responses to climate change and social-ecological resilience. </a:t>
            </a:r>
            <a:r>
              <a:rPr lang="en-US" sz="1300" dirty="0" err="1">
                <a:latin typeface="Agency FB" panose="020B0503020202020204" pitchFamily="34" charset="0"/>
              </a:rPr>
              <a:t>Palaeo</a:t>
            </a:r>
            <a:r>
              <a:rPr lang="en-US" sz="1300" dirty="0">
                <a:latin typeface="Agency FB" panose="020B0503020202020204" pitchFamily="34" charset="0"/>
              </a:rPr>
              <a:t>-data can also provide input into </a:t>
            </a:r>
            <a:r>
              <a:rPr lang="en-US" sz="1300" dirty="0" smtClean="0">
                <a:latin typeface="Agency FB" panose="020B0503020202020204" pitchFamily="34" charset="0"/>
              </a:rPr>
              <a:t>developing suitable </a:t>
            </a:r>
            <a:r>
              <a:rPr lang="en-US" sz="1300" dirty="0">
                <a:latin typeface="Agency FB" panose="020B0503020202020204" pitchFamily="34" charset="0"/>
              </a:rPr>
              <a:t>indicators for some targets. If proceeding in a clockwise direction (red line), achieving the SDGs should </a:t>
            </a:r>
            <a:r>
              <a:rPr lang="en-US" sz="1300" dirty="0" smtClean="0">
                <a:latin typeface="Agency FB" panose="020B0503020202020204" pitchFamily="34" charset="0"/>
              </a:rPr>
              <a:t>enhance social-ecological </a:t>
            </a:r>
            <a:r>
              <a:rPr lang="en-US" sz="1300" dirty="0">
                <a:latin typeface="Agency FB" panose="020B0503020202020204" pitchFamily="34" charset="0"/>
              </a:rPr>
              <a:t>resilience which then supports action on climate change and limitation of warming which then enhances </a:t>
            </a:r>
            <a:r>
              <a:rPr lang="en-US" sz="1300" dirty="0" smtClean="0">
                <a:latin typeface="Agency FB" panose="020B0503020202020204" pitchFamily="34" charset="0"/>
              </a:rPr>
              <a:t>the ability </a:t>
            </a:r>
            <a:r>
              <a:rPr lang="en-US" sz="1300" dirty="0">
                <a:latin typeface="Agency FB" panose="020B0503020202020204" pitchFamily="34" charset="0"/>
              </a:rPr>
              <a:t>to achieve the SDGs. However, an anticlockwise (purple line) direction indicates that progress towards the SDGs </a:t>
            </a:r>
            <a:r>
              <a:rPr lang="en-US" sz="1300" dirty="0" smtClean="0">
                <a:latin typeface="Agency FB" panose="020B0503020202020204" pitchFamily="34" charset="0"/>
              </a:rPr>
              <a:t>falters which </a:t>
            </a:r>
            <a:r>
              <a:rPr lang="en-US" sz="1300" dirty="0">
                <a:latin typeface="Agency FB" panose="020B0503020202020204" pitchFamily="34" charset="0"/>
              </a:rPr>
              <a:t>then negatively impacts on </a:t>
            </a:r>
            <a:r>
              <a:rPr lang="en-US" sz="1300" dirty="0" smtClean="0">
                <a:latin typeface="Agency FB" panose="020B0503020202020204" pitchFamily="34" charset="0"/>
              </a:rPr>
              <a:t>social-ecological resilience </a:t>
            </a:r>
            <a:r>
              <a:rPr lang="en-US" sz="1300" dirty="0">
                <a:latin typeface="Agency FB" panose="020B0503020202020204" pitchFamily="34" charset="0"/>
              </a:rPr>
              <a:t>and impairs the ability to limit anthropogenic climate </a:t>
            </a:r>
            <a:r>
              <a:rPr lang="en-US" sz="1300" dirty="0" smtClean="0">
                <a:latin typeface="Agency FB" panose="020B0503020202020204" pitchFamily="34" charset="0"/>
              </a:rPr>
              <a:t>change. Escalating </a:t>
            </a:r>
            <a:r>
              <a:rPr lang="en-US" sz="1300" dirty="0">
                <a:latin typeface="Agency FB" panose="020B0503020202020204" pitchFamily="34" charset="0"/>
              </a:rPr>
              <a:t>changes and reaching tipping points further undermines the ability to achieve the SDGs.</a:t>
            </a:r>
          </a:p>
        </p:txBody>
      </p:sp>
      <p:pic>
        <p:nvPicPr>
          <p:cNvPr id="10" name="Picture 9"/>
          <p:cNvPicPr>
            <a:picLocks noChangeAspect="1"/>
          </p:cNvPicPr>
          <p:nvPr/>
        </p:nvPicPr>
        <p:blipFill>
          <a:blip r:embed="rId6"/>
          <a:stretch>
            <a:fillRect/>
          </a:stretch>
        </p:blipFill>
        <p:spPr>
          <a:xfrm>
            <a:off x="7996276" y="789930"/>
            <a:ext cx="4150508" cy="2416792"/>
          </a:xfrm>
          <a:prstGeom prst="rect">
            <a:avLst/>
          </a:prstGeom>
        </p:spPr>
      </p:pic>
    </p:spTree>
    <p:extLst>
      <p:ext uri="{BB962C8B-B14F-4D97-AF65-F5344CB8AC3E}">
        <p14:creationId xmlns:p14="http://schemas.microsoft.com/office/powerpoint/2010/main" val="29758146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5936</TotalTime>
  <Words>530</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Agency FB</vt: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Pritchard</dc:creator>
  <cp:lastModifiedBy>Stephanie Shearer</cp:lastModifiedBy>
  <cp:revision>71</cp:revision>
  <dcterms:created xsi:type="dcterms:W3CDTF">2019-01-21T20:59:35Z</dcterms:created>
  <dcterms:modified xsi:type="dcterms:W3CDTF">2022-09-07T16:15:53Z</dcterms:modified>
</cp:coreProperties>
</file>