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3728"/>
  </p:normalViewPr>
  <p:slideViewPr>
    <p:cSldViewPr snapToGrid="0" snapToObjects="1">
      <p:cViewPr varScale="1">
        <p:scale>
          <a:sx n="80" d="100"/>
          <a:sy n="80"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4/10/2023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07/s00382-022-06621-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E7CCA3DA-7CEB-9AD5-6F95-B2B3E95D05DB}"/>
              </a:ext>
            </a:extLst>
          </p:cNvPr>
          <p:cNvSpPr txBox="1"/>
          <p:nvPr/>
        </p:nvSpPr>
        <p:spPr>
          <a:xfrm>
            <a:off x="-37708" y="-41067"/>
            <a:ext cx="12146784" cy="954107"/>
          </a:xfrm>
          <a:prstGeom prst="rect">
            <a:avLst/>
          </a:prstGeom>
          <a:noFill/>
        </p:spPr>
        <p:txBody>
          <a:bodyPr wrap="square" rtlCol="0">
            <a:spAutoFit/>
          </a:bodyPr>
          <a:lstStyle/>
          <a:p>
            <a:r>
              <a:rPr lang="en-US" sz="2800" b="1" dirty="0">
                <a:effectLst/>
                <a:latin typeface="Calibri" panose="020F0502020204030204" pitchFamily="34" charset="0"/>
                <a:ea typeface="Calibri" panose="020F0502020204030204" pitchFamily="34" charset="0"/>
              </a:rPr>
              <a:t>Quantifying contributions of ozone changes to global and arctic warming during the second half of the twentieth century</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p:txBody>
      </p:sp>
      <p:sp>
        <p:nvSpPr>
          <p:cNvPr id="38" name="Shape 113">
            <a:extLst>
              <a:ext uri="{FF2B5EF4-FFF2-40B4-BE49-F238E27FC236}">
                <a16:creationId xmlns:a16="http://schemas.microsoft.com/office/drawing/2014/main" id="{86B3043B-353B-FEA5-B56D-7DA3C6E33069}"/>
              </a:ext>
            </a:extLst>
          </p:cNvPr>
          <p:cNvSpPr txBox="1">
            <a:spLocks/>
          </p:cNvSpPr>
          <p:nvPr/>
        </p:nvSpPr>
        <p:spPr>
          <a:xfrm>
            <a:off x="15530" y="913040"/>
            <a:ext cx="7140644"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dirty="0">
                <a:solidFill>
                  <a:schemeClr val="tx1">
                    <a:lumMod val="50000"/>
                    <a:lumOff val="50000"/>
                  </a:schemeClr>
                </a:solidFill>
              </a:rPr>
              <a:t> </a:t>
            </a:r>
            <a:r>
              <a:rPr lang="en-US" sz="1400" dirty="0">
                <a:solidFill>
                  <a:srgbClr val="333333"/>
                </a:solidFill>
                <a:effectLst/>
                <a:latin typeface="Times New Roman" panose="02020603050405020304" pitchFamily="18" charset="0"/>
                <a:ea typeface="Calibri" panose="020F0502020204030204" pitchFamily="34" charset="0"/>
              </a:rPr>
              <a:t>Ozone is the third most important greenhouse gas in driving global warming, mainly due to increased tropospheric ozone. About 50% of the growth of global tropospheric ozone since preindustrial time occurred during 1955–2005, with continued growth since then. This study quantifies the relative contributions of ozone changes during 1955–2005 to total observed global and Arctic climate changes by comparing CESM1 historical simulations with all anthropogenic and natural radiative forcings including realistic ozone changes, and with the same forcings except with constant ozone or well-mixed greenhouse gases (WMGHG).</a:t>
            </a:r>
            <a:endParaRPr lang="en-US" sz="1400" dirty="0">
              <a:solidFill>
                <a:srgbClr val="000000"/>
              </a:solidFill>
              <a:effectLst/>
              <a:latin typeface="Calibri" panose="020F0502020204030204" pitchFamily="34" charset="0"/>
              <a:ea typeface="Calibri" panose="020F0502020204030204" pitchFamily="34" charset="0"/>
            </a:endParaRPr>
          </a:p>
          <a:p>
            <a:pPr algn="l"/>
            <a:r>
              <a:rPr lang="en-US" sz="1600" b="1" dirty="0">
                <a:solidFill>
                  <a:schemeClr val="tx1">
                    <a:lumMod val="50000"/>
                    <a:lumOff val="50000"/>
                  </a:schemeClr>
                </a:solidFill>
              </a:rPr>
              <a:t>Approach: </a:t>
            </a:r>
            <a:r>
              <a:rPr lang="en-US" sz="1400" dirty="0">
                <a:latin typeface="Times New Roman" panose="02020603050405020304" pitchFamily="18" charset="0"/>
                <a:cs typeface="Times New Roman" panose="02020603050405020304" pitchFamily="18" charset="0"/>
              </a:rPr>
              <a:t>Analyzing </a:t>
            </a:r>
            <a:r>
              <a:rPr lang="en-US" sz="1400" b="0" i="0" dirty="0">
                <a:solidFill>
                  <a:srgbClr val="333333"/>
                </a:solidFill>
                <a:effectLst/>
                <a:latin typeface="Times New Roman" panose="02020603050405020304" pitchFamily="18" charset="0"/>
                <a:cs typeface="Times New Roman" panose="02020603050405020304" pitchFamily="18" charset="0"/>
              </a:rPr>
              <a:t>GISTEMP v4 SST, SMMR/SSMI sea ice, and CMIP5 radiative forcing, and CESM1 simulations – large ensemble and CESM1-WACCM simulations</a:t>
            </a:r>
            <a:r>
              <a:rPr lang="en-US" sz="1400" dirty="0">
                <a:latin typeface="Times New Roman" panose="02020603050405020304" pitchFamily="18" charset="0"/>
                <a:cs typeface="Times New Roman" panose="02020603050405020304" pitchFamily="18" charset="0"/>
              </a:rPr>
              <a:t>. </a:t>
            </a:r>
          </a:p>
          <a:p>
            <a:pPr algn="l"/>
            <a:r>
              <a:rPr lang="en-US" sz="1600" b="1" dirty="0">
                <a:solidFill>
                  <a:schemeClr val="tx1">
                    <a:lumMod val="50000"/>
                    <a:lumOff val="50000"/>
                  </a:schemeClr>
                </a:solidFill>
              </a:rPr>
              <a:t>Results/Impacts</a:t>
            </a:r>
            <a:r>
              <a:rPr lang="en-US" sz="16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Results indicate that ozone changes during 1955–2005 have strongly enhanced the downwelling longwave flux and increased net shortwave flux at the surface, and thus significantly contributed about 0.15 °C of global mean surface warming, roughly 21%, 26% and 16% of the observed, all-forcing and WMGHG-driven trends, respectively. In the Arctic in the same period, corresponding ozone-driven warming was about 0.63 °C, roughly 48%, 40% and 25% of the same three trends. During 1979–2005, these ozone changes have markedly added about 0.25 × 10</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km</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the decrease in the Arctic sea ice extent (SIE), or roughly 25%, 48%, and 40% of the same three trends. Considering that the ozone-driven radiative forcing of about 0.22 (0.06) W·m</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1955–2005 (1979–2005) was about 12% (6%) of the corresponding WMGHG forcing, ozone changes had contributed disproportionately to global and Arctic warming and Arctic sea ice decline during the second half of the twentieth century. Tropospheric ozone has shown relatively steady growth since 2006 and might have significantly contributed recent observed warming over the global and the Arctic.</a:t>
            </a:r>
          </a:p>
          <a:p>
            <a:pPr algn="l"/>
            <a:endParaRPr lang="en-US" sz="16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65D48400-1F91-4933-3F4A-FBAB1C93A832}"/>
              </a:ext>
            </a:extLst>
          </p:cNvPr>
          <p:cNvSpPr txBox="1"/>
          <p:nvPr/>
        </p:nvSpPr>
        <p:spPr>
          <a:xfrm>
            <a:off x="7139134" y="4045767"/>
            <a:ext cx="5052866" cy="1569660"/>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1. </a:t>
            </a:r>
            <a:r>
              <a:rPr lang="en-US" sz="1200" b="0" i="0" dirty="0">
                <a:solidFill>
                  <a:srgbClr val="333333"/>
                </a:solidFill>
                <a:effectLst/>
                <a:latin typeface="Times New Roman" panose="02020603050405020304" pitchFamily="18" charset="0"/>
                <a:cs typeface="Times New Roman" panose="02020603050405020304" pitchFamily="18" charset="0"/>
              </a:rPr>
              <a:t>The annual and seasonal mean SAT total linear trends (°C; trend in °C year</a:t>
            </a:r>
            <a:r>
              <a:rPr lang="en-US" sz="1200" b="0" i="0" baseline="30000" dirty="0">
                <a:solidFill>
                  <a:srgbClr val="333333"/>
                </a:solidFill>
                <a:effectLst/>
                <a:latin typeface="Times New Roman" panose="02020603050405020304" pitchFamily="18" charset="0"/>
                <a:cs typeface="Times New Roman" panose="02020603050405020304" pitchFamily="18" charset="0"/>
              </a:rPr>
              <a:t>−1</a:t>
            </a:r>
            <a:r>
              <a:rPr lang="en-US" sz="1200" b="0" i="0" dirty="0">
                <a:solidFill>
                  <a:srgbClr val="333333"/>
                </a:solidFill>
                <a:effectLst/>
                <a:latin typeface="Times New Roman" panose="02020603050405020304" pitchFamily="18" charset="0"/>
                <a:cs typeface="Times New Roman" panose="02020603050405020304" pitchFamily="18" charset="0"/>
              </a:rPr>
              <a:t> × number of years) for </a:t>
            </a:r>
            <a:r>
              <a:rPr lang="en-US" sz="1200" b="1" i="0" dirty="0">
                <a:solidFill>
                  <a:srgbClr val="333333"/>
                </a:solidFill>
                <a:effectLst/>
                <a:latin typeface="Times New Roman" panose="02020603050405020304" pitchFamily="18" charset="0"/>
                <a:cs typeface="Times New Roman" panose="02020603050405020304" pitchFamily="18" charset="0"/>
              </a:rPr>
              <a:t>a</a:t>
            </a:r>
            <a:r>
              <a:rPr lang="en-US" sz="1200" b="0" i="0" dirty="0">
                <a:solidFill>
                  <a:srgbClr val="333333"/>
                </a:solidFill>
                <a:effectLst/>
                <a:latin typeface="Times New Roman" panose="02020603050405020304" pitchFamily="18" charset="0"/>
                <a:cs typeface="Times New Roman" panose="02020603050405020304" pitchFamily="18" charset="0"/>
              </a:rPr>
              <a:t>, </a:t>
            </a:r>
            <a:r>
              <a:rPr lang="en-US" sz="1200" b="1" i="0" dirty="0">
                <a:solidFill>
                  <a:srgbClr val="333333"/>
                </a:solidFill>
                <a:effectLst/>
                <a:latin typeface="Times New Roman" panose="02020603050405020304" pitchFamily="18" charset="0"/>
                <a:cs typeface="Times New Roman" panose="02020603050405020304" pitchFamily="18" charset="0"/>
              </a:rPr>
              <a:t>b</a:t>
            </a:r>
            <a:r>
              <a:rPr lang="en-US" sz="1200" b="0" i="0" dirty="0">
                <a:solidFill>
                  <a:srgbClr val="333333"/>
                </a:solidFill>
                <a:effectLst/>
                <a:latin typeface="Times New Roman" panose="02020603050405020304" pitchFamily="18" charset="0"/>
                <a:cs typeface="Times New Roman" panose="02020603050405020304" pitchFamily="18" charset="0"/>
              </a:rPr>
              <a:t> 1955–2005 and </a:t>
            </a:r>
            <a:r>
              <a:rPr lang="en-US" sz="1200" b="1" i="0" dirty="0">
                <a:solidFill>
                  <a:srgbClr val="333333"/>
                </a:solidFill>
                <a:effectLst/>
                <a:latin typeface="Times New Roman" panose="02020603050405020304" pitchFamily="18" charset="0"/>
                <a:cs typeface="Times New Roman" panose="02020603050405020304" pitchFamily="18" charset="0"/>
              </a:rPr>
              <a:t>c</a:t>
            </a:r>
            <a:r>
              <a:rPr lang="en-US" sz="1200" b="0" i="0" dirty="0">
                <a:solidFill>
                  <a:srgbClr val="333333"/>
                </a:solidFill>
                <a:effectLst/>
                <a:latin typeface="Times New Roman" panose="02020603050405020304" pitchFamily="18" charset="0"/>
                <a:cs typeface="Times New Roman" panose="02020603050405020304" pitchFamily="18" charset="0"/>
              </a:rPr>
              <a:t>, </a:t>
            </a:r>
            <a:r>
              <a:rPr lang="en-US" sz="1200" b="1" i="0" dirty="0">
                <a:solidFill>
                  <a:srgbClr val="333333"/>
                </a:solidFill>
                <a:effectLst/>
                <a:latin typeface="Times New Roman" panose="02020603050405020304" pitchFamily="18" charset="0"/>
                <a:cs typeface="Times New Roman" panose="02020603050405020304" pitchFamily="18" charset="0"/>
              </a:rPr>
              <a:t>d</a:t>
            </a:r>
            <a:r>
              <a:rPr lang="en-US" sz="1200" b="0" i="0" dirty="0">
                <a:solidFill>
                  <a:srgbClr val="333333"/>
                </a:solidFill>
                <a:effectLst/>
                <a:latin typeface="Times New Roman" panose="02020603050405020304" pitchFamily="18" charset="0"/>
                <a:cs typeface="Times New Roman" panose="02020603050405020304" pitchFamily="18" charset="0"/>
              </a:rPr>
              <a:t> 1979–2005 over </a:t>
            </a:r>
            <a:r>
              <a:rPr lang="en-US" sz="1200" b="1" i="0" dirty="0">
                <a:solidFill>
                  <a:srgbClr val="333333"/>
                </a:solidFill>
                <a:effectLst/>
                <a:latin typeface="Times New Roman" panose="02020603050405020304" pitchFamily="18" charset="0"/>
                <a:cs typeface="Times New Roman" panose="02020603050405020304" pitchFamily="18" charset="0"/>
              </a:rPr>
              <a:t>a</a:t>
            </a:r>
            <a:r>
              <a:rPr lang="en-US" sz="1200" b="0" i="0" dirty="0">
                <a:solidFill>
                  <a:srgbClr val="333333"/>
                </a:solidFill>
                <a:effectLst/>
                <a:latin typeface="Times New Roman" panose="02020603050405020304" pitchFamily="18" charset="0"/>
                <a:cs typeface="Times New Roman" panose="02020603050405020304" pitchFamily="18" charset="0"/>
              </a:rPr>
              <a:t>, </a:t>
            </a:r>
            <a:r>
              <a:rPr lang="en-US" sz="1200" b="1" i="0" dirty="0">
                <a:solidFill>
                  <a:srgbClr val="333333"/>
                </a:solidFill>
                <a:effectLst/>
                <a:latin typeface="Times New Roman" panose="02020603050405020304" pitchFamily="18" charset="0"/>
                <a:cs typeface="Times New Roman" panose="02020603050405020304" pitchFamily="18" charset="0"/>
              </a:rPr>
              <a:t>c</a:t>
            </a:r>
            <a:r>
              <a:rPr lang="en-US" sz="1200" b="0" i="0" dirty="0">
                <a:solidFill>
                  <a:srgbClr val="333333"/>
                </a:solidFill>
                <a:effectLst/>
                <a:latin typeface="Times New Roman" panose="02020603050405020304" pitchFamily="18" charset="0"/>
                <a:cs typeface="Times New Roman" panose="02020603050405020304" pitchFamily="18" charset="0"/>
              </a:rPr>
              <a:t>) the entire globe and </a:t>
            </a:r>
            <a:r>
              <a:rPr lang="en-US" sz="1200" b="1" i="0" dirty="0">
                <a:solidFill>
                  <a:srgbClr val="333333"/>
                </a:solidFill>
                <a:effectLst/>
                <a:latin typeface="Times New Roman" panose="02020603050405020304" pitchFamily="18" charset="0"/>
                <a:cs typeface="Times New Roman" panose="02020603050405020304" pitchFamily="18" charset="0"/>
              </a:rPr>
              <a:t>b</a:t>
            </a:r>
            <a:r>
              <a:rPr lang="en-US" sz="1200" b="0" i="0" dirty="0">
                <a:solidFill>
                  <a:srgbClr val="333333"/>
                </a:solidFill>
                <a:effectLst/>
                <a:latin typeface="Times New Roman" panose="02020603050405020304" pitchFamily="18" charset="0"/>
                <a:cs typeface="Times New Roman" panose="02020603050405020304" pitchFamily="18" charset="0"/>
              </a:rPr>
              <a:t>, </a:t>
            </a:r>
            <a:r>
              <a:rPr lang="en-US" sz="1200" b="1" i="0" dirty="0">
                <a:solidFill>
                  <a:srgbClr val="333333"/>
                </a:solidFill>
                <a:effectLst/>
                <a:latin typeface="Times New Roman" panose="02020603050405020304" pitchFamily="18" charset="0"/>
                <a:cs typeface="Times New Roman" panose="02020603050405020304" pitchFamily="18" charset="0"/>
              </a:rPr>
              <a:t>d</a:t>
            </a:r>
            <a:r>
              <a:rPr lang="en-US" sz="1200" b="0" i="0" dirty="0">
                <a:solidFill>
                  <a:srgbClr val="333333"/>
                </a:solidFill>
                <a:effectLst/>
                <a:latin typeface="Times New Roman" panose="02020603050405020304" pitchFamily="18" charset="0"/>
                <a:cs typeface="Times New Roman" panose="02020603050405020304" pitchFamily="18" charset="0"/>
              </a:rPr>
              <a:t> Arctic. Bars show trends from the observed GISTEMP dataset (OBS) and the ensemble mean of all-forcing runs, and attributed to WMGHG forcing, ozone forcing, and aerosol forcing. The error bars on the observation indicate ± 2.0 SD from the preindustrial control run. All trends in observations and ensemble means are significant at the 5% significance level except those with a cross symbol above or below the bars</a:t>
            </a:r>
          </a:p>
        </p:txBody>
      </p:sp>
      <p:sp>
        <p:nvSpPr>
          <p:cNvPr id="40" name="Rectangle 39">
            <a:extLst>
              <a:ext uri="{FF2B5EF4-FFF2-40B4-BE49-F238E27FC236}">
                <a16:creationId xmlns:a16="http://schemas.microsoft.com/office/drawing/2014/main" id="{320CB605-10D5-A784-95DC-21E5DCD5775C}"/>
              </a:ext>
            </a:extLst>
          </p:cNvPr>
          <p:cNvSpPr/>
          <p:nvPr/>
        </p:nvSpPr>
        <p:spPr>
          <a:xfrm>
            <a:off x="15530" y="5693128"/>
            <a:ext cx="12064923" cy="503664"/>
          </a:xfrm>
          <a:prstGeom prst="rect">
            <a:avLst/>
          </a:prstGeom>
        </p:spPr>
        <p:txBody>
          <a:bodyPr wrap="square">
            <a:spAutoFit/>
          </a:bodyPr>
          <a:lstStyle/>
          <a:p>
            <a:pPr>
              <a:lnSpc>
                <a:spcPct val="115000"/>
              </a:lnSpc>
              <a:spcAft>
                <a:spcPts val="1000"/>
              </a:spcAft>
            </a:pPr>
            <a:r>
              <a:rPr lang="en-US" sz="1200" dirty="0">
                <a:solidFill>
                  <a:srgbClr val="000000"/>
                </a:solidFill>
                <a:effectLst/>
                <a:latin typeface="Times New Roman" panose="02020603050405020304" pitchFamily="18" charset="0"/>
                <a:ea typeface="Calibri" panose="020F0502020204030204" pitchFamily="34" charset="0"/>
              </a:rPr>
              <a:t>Hu, Y., Q. Wu, </a:t>
            </a:r>
            <a:r>
              <a:rPr lang="en-US" sz="1200" b="1" dirty="0">
                <a:solidFill>
                  <a:srgbClr val="000000"/>
                </a:solidFill>
                <a:effectLst/>
                <a:latin typeface="Times New Roman" panose="02020603050405020304" pitchFamily="18" charset="0"/>
                <a:ea typeface="Calibri" panose="020F0502020204030204" pitchFamily="34" charset="0"/>
              </a:rPr>
              <a:t>A. Hu</a:t>
            </a:r>
            <a:r>
              <a:rPr lang="en-US" sz="1200" dirty="0">
                <a:solidFill>
                  <a:srgbClr val="000000"/>
                </a:solidFill>
                <a:effectLst/>
                <a:latin typeface="Times New Roman" panose="02020603050405020304" pitchFamily="18" charset="0"/>
                <a:ea typeface="Calibri" panose="020F0502020204030204" pitchFamily="34" charset="0"/>
              </a:rPr>
              <a:t>, S. Schroeder, 2023, </a:t>
            </a:r>
            <a:r>
              <a:rPr lang="en-US" sz="1200" b="1" u="none" strike="noStrike" dirty="0">
                <a:solidFill>
                  <a:srgbClr val="000000"/>
                </a:solidFill>
                <a:effectLst/>
                <a:latin typeface="Times New Roman" panose="02020603050405020304" pitchFamily="18" charset="0"/>
                <a:ea typeface="Calibri" panose="020F0502020204030204" pitchFamily="34" charset="0"/>
                <a:hlinkClick r:id="rId3"/>
              </a:rPr>
              <a:t>Quantifying contributions of ozone changes to global and arctic warming during the second half of the twentieth century</a:t>
            </a:r>
            <a:r>
              <a:rPr lang="en-US" sz="1200" dirty="0">
                <a:solidFill>
                  <a:srgbClr val="000000"/>
                </a:solidFill>
                <a:effectLst/>
                <a:latin typeface="Times New Roman" panose="02020603050405020304" pitchFamily="18" charset="0"/>
                <a:ea typeface="Calibri" panose="020F0502020204030204" pitchFamily="34" charset="0"/>
              </a:rPr>
              <a:t>, </a:t>
            </a:r>
            <a:r>
              <a:rPr lang="en-US" sz="1200" i="1" dirty="0">
                <a:solidFill>
                  <a:srgbClr val="000000"/>
                </a:solidFill>
                <a:effectLst/>
                <a:latin typeface="Times New Roman" panose="02020603050405020304" pitchFamily="18" charset="0"/>
                <a:ea typeface="Calibri" panose="020F0502020204030204" pitchFamily="34" charset="0"/>
              </a:rPr>
              <a:t>Climate Dynamics</a:t>
            </a:r>
            <a:r>
              <a:rPr lang="en-US" sz="1200" dirty="0">
                <a:solidFill>
                  <a:srgbClr val="000000"/>
                </a:solidFill>
                <a:effectLst/>
                <a:latin typeface="Times New Roman" panose="02020603050405020304" pitchFamily="18" charset="0"/>
                <a:ea typeface="Calibri" panose="020F0502020204030204" pitchFamily="34" charset="0"/>
              </a:rPr>
              <a:t>, published online Dec. 17, 2022.</a:t>
            </a:r>
            <a:endParaRPr lang="en-US" sz="1200" dirty="0">
              <a:solidFill>
                <a:srgbClr val="000000"/>
              </a:solidFill>
              <a:effectLst/>
              <a:latin typeface="Calibri" panose="020F0502020204030204" pitchFamily="34" charset="0"/>
              <a:ea typeface="Calibri" panose="020F0502020204030204" pitchFamily="34" charset="0"/>
            </a:endParaRPr>
          </a:p>
        </p:txBody>
      </p:sp>
      <p:pic>
        <p:nvPicPr>
          <p:cNvPr id="41" name="Picture 40">
            <a:extLst>
              <a:ext uri="{FF2B5EF4-FFF2-40B4-BE49-F238E27FC236}">
                <a16:creationId xmlns:a16="http://schemas.microsoft.com/office/drawing/2014/main" id="{34490110-0860-1C80-A11E-001D9AA55569}"/>
              </a:ext>
            </a:extLst>
          </p:cNvPr>
          <p:cNvPicPr>
            <a:picLocks noChangeAspect="1"/>
          </p:cNvPicPr>
          <p:nvPr/>
        </p:nvPicPr>
        <p:blipFill>
          <a:blip r:embed="rId4"/>
          <a:stretch>
            <a:fillRect/>
          </a:stretch>
        </p:blipFill>
        <p:spPr>
          <a:xfrm>
            <a:off x="7000588" y="853481"/>
            <a:ext cx="4897248" cy="2944321"/>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532</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61</cp:revision>
  <dcterms:created xsi:type="dcterms:W3CDTF">2017-08-29T22:43:04Z</dcterms:created>
  <dcterms:modified xsi:type="dcterms:W3CDTF">2023-04-10T18:02:56Z</dcterms:modified>
</cp:coreProperties>
</file>