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2"/>
    <p:restoredTop sz="94647"/>
  </p:normalViewPr>
  <p:slideViewPr>
    <p:cSldViewPr snapToGrid="0" snapToObjects="1">
      <p:cViewPr varScale="1">
        <p:scale>
          <a:sx n="88" d="100"/>
          <a:sy n="88" d="100"/>
        </p:scale>
        <p:origin x="60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9/7/2022</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9/7/2022</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hyperlink" Target="https://doi.org/10.1007/s00382-021-0602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gd"/>
          <p:cNvPicPr>
            <a:picLocks noChangeAspect="1" noChangeArrowheads="1"/>
          </p:cNvPicPr>
          <p:nvPr/>
        </p:nvPicPr>
        <p:blipFill rotWithShape="1">
          <a:blip r:embed="rId2">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2A06BB-C25A-EA44-A8AC-8606A4495173}"/>
              </a:ext>
            </a:extLst>
          </p:cNvPr>
          <p:cNvSpPr txBox="1"/>
          <p:nvPr/>
        </p:nvSpPr>
        <p:spPr>
          <a:xfrm>
            <a:off x="-37709" y="-41067"/>
            <a:ext cx="12333699" cy="553998"/>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Correction of GRACE measurements of the Earth’s moment of inertia </a:t>
            </a:r>
            <a:r>
              <a:rPr lang="en-US" sz="3000" dirty="0" smtClean="0">
                <a:latin typeface="Times New Roman" panose="02020603050405020304" pitchFamily="18" charset="0"/>
                <a:cs typeface="Times New Roman" panose="02020603050405020304" pitchFamily="18" charset="0"/>
              </a:rPr>
              <a:t>(MOI)</a:t>
            </a:r>
            <a:endParaRPr lang="en-US" sz="3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FC2D94-20FC-EA42-BB42-2D9AFFA267E7}"/>
              </a:ext>
            </a:extLst>
          </p:cNvPr>
          <p:cNvPicPr>
            <a:picLocks noChangeAspect="1"/>
          </p:cNvPicPr>
          <p:nvPr/>
        </p:nvPicPr>
        <p:blipFill>
          <a:blip r:embed="rId3"/>
          <a:stretch>
            <a:fillRect/>
          </a:stretch>
        </p:blipFill>
        <p:spPr>
          <a:xfrm>
            <a:off x="9379095" y="6332896"/>
            <a:ext cx="2767689" cy="464649"/>
          </a:xfrm>
          <a:prstGeom prst="rect">
            <a:avLst/>
          </a:prstGeom>
        </p:spPr>
      </p:pic>
      <p:sp>
        <p:nvSpPr>
          <p:cNvPr id="7" name="Shape 113">
            <a:extLst>
              <a:ext uri="{FF2B5EF4-FFF2-40B4-BE49-F238E27FC236}">
                <a16:creationId xmlns:a16="http://schemas.microsoft.com/office/drawing/2014/main" id="{AAAF3FD3-EEF5-E64A-9AC9-EACF9F3B5972}"/>
              </a:ext>
            </a:extLst>
          </p:cNvPr>
          <p:cNvSpPr txBox="1">
            <a:spLocks/>
          </p:cNvSpPr>
          <p:nvPr/>
        </p:nvSpPr>
        <p:spPr>
          <a:xfrm>
            <a:off x="0" y="399491"/>
            <a:ext cx="8102778"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b="1" dirty="0" smtClean="0">
                <a:solidFill>
                  <a:schemeClr val="tx1">
                    <a:lumMod val="50000"/>
                    <a:lumOff val="50000"/>
                  </a:schemeClr>
                </a:solidFill>
              </a:rPr>
              <a:t>: </a:t>
            </a:r>
            <a:r>
              <a:rPr lang="en-US" sz="1600" dirty="0">
                <a:latin typeface="Times New Roman" panose="02020603050405020304" pitchFamily="18" charset="0"/>
                <a:cs typeface="Times New Roman" panose="02020603050405020304" pitchFamily="18" charset="0"/>
              </a:rPr>
              <a:t>The Gravity Recovery and Climate Experiment (GRACE), launched in 2002, provides large scale, coherent changes in the Earth’s mass field. It monitored temporal variations of the Earth’s gravity field with monthly temporal resolution. Horizontal mass redistribution in the atmosphere, the oceans, the hydrosphere, the cryosphere or the lithosphere, all are captured by GRACE measurements. Here, we first correct a readily identifiable error in GRACE measurements, for 2002–2017, which provides rectified datasets suitable for studies in a wide range of disciplines. </a:t>
            </a:r>
            <a:endParaRPr lang="en-US" sz="16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l">
              <a:lnSpc>
                <a:spcPct val="100000"/>
              </a:lnSpc>
              <a:spcBef>
                <a:spcPts val="0"/>
              </a:spcBef>
            </a:pPr>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a:latin typeface="Times New Roman" panose="02020603050405020304" pitchFamily="18" charset="0"/>
                <a:cs typeface="Times New Roman" panose="02020603050405020304" pitchFamily="18" charset="0"/>
              </a:rPr>
              <a:t>T</a:t>
            </a:r>
            <a:r>
              <a:rPr lang="en-US" sz="1600" dirty="0" smtClean="0">
                <a:latin typeface="Times New Roman" panose="02020603050405020304" pitchFamily="18" charset="0"/>
                <a:cs typeface="Times New Roman" panose="02020603050405020304" pitchFamily="18" charset="0"/>
              </a:rPr>
              <a:t>he </a:t>
            </a:r>
            <a:r>
              <a:rPr lang="en-US" sz="1600" dirty="0">
                <a:latin typeface="Times New Roman" panose="02020603050405020304" pitchFamily="18" charset="0"/>
                <a:cs typeface="Times New Roman" panose="02020603050405020304" pitchFamily="18" charset="0"/>
              </a:rPr>
              <a:t>total Earth MOI variations and the various contributors are analyzed using the Scalable Extensible </a:t>
            </a:r>
            <a:r>
              <a:rPr lang="en-US" sz="1600" dirty="0" err="1">
                <a:latin typeface="Times New Roman" panose="02020603050405020304" pitchFamily="18" charset="0"/>
                <a:cs typeface="Times New Roman" panose="02020603050405020304" pitchFamily="18" charset="0"/>
              </a:rPr>
              <a:t>Geofluid</a:t>
            </a:r>
            <a:r>
              <a:rPr lang="en-US" sz="1600" dirty="0">
                <a:latin typeface="Times New Roman" panose="02020603050405020304" pitchFamily="18" charset="0"/>
                <a:cs typeface="Times New Roman" panose="02020603050405020304" pitchFamily="18" charset="0"/>
              </a:rPr>
              <a:t> Modeling framework for </a:t>
            </a:r>
            <a:r>
              <a:rPr lang="en-US" sz="1600" dirty="0" err="1">
                <a:latin typeface="Times New Roman" panose="02020603050405020304" pitchFamily="18" charset="0"/>
                <a:cs typeface="Times New Roman" panose="02020603050405020304" pitchFamily="18" charset="0"/>
              </a:rPr>
              <a:t>ENvironmenTal</a:t>
            </a:r>
            <a:r>
              <a:rPr lang="en-US" sz="1600" dirty="0">
                <a:latin typeface="Times New Roman" panose="02020603050405020304" pitchFamily="18" charset="0"/>
                <a:cs typeface="Times New Roman" panose="02020603050405020304" pitchFamily="18" charset="0"/>
              </a:rPr>
              <a:t> issues (SEGMENT) modeling system. The SEGMENT is the basic modeling system in this study. </a:t>
            </a:r>
            <a:endParaRPr lang="en-US" sz="10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l"/>
            <a:r>
              <a:rPr lang="en-US" sz="1600" b="1" dirty="0" smtClean="0">
                <a:solidFill>
                  <a:schemeClr val="tx1">
                    <a:lumMod val="50000"/>
                    <a:lumOff val="50000"/>
                  </a:schemeClr>
                </a:solidFill>
                <a:latin typeface="Times New Roman" panose="02020603050405020304" pitchFamily="18" charset="0"/>
                <a:cs typeface="Times New Roman" panose="02020603050405020304" pitchFamily="18" charset="0"/>
              </a:rPr>
              <a:t>Results/Impacts: </a:t>
            </a:r>
            <a:r>
              <a:rPr lang="en-US" sz="1600" dirty="0">
                <a:latin typeface="Times New Roman" panose="02020603050405020304" pitchFamily="18" charset="0"/>
                <a:cs typeface="Times New Roman" panose="02020603050405020304" pitchFamily="18" charset="0"/>
              </a:rPr>
              <a:t>Various regions contribute differently to the global total mass loss error, with the Greenland Ice Sheet (</a:t>
            </a:r>
            <a:r>
              <a:rPr lang="en-US" sz="1600" dirty="0" err="1">
                <a:latin typeface="Times New Roman" panose="02020603050405020304" pitchFamily="18" charset="0"/>
                <a:cs typeface="Times New Roman" panose="02020603050405020304" pitchFamily="18" charset="0"/>
              </a:rPr>
              <a:t>GrIS</a:t>
            </a:r>
            <a:r>
              <a:rPr lang="en-US" sz="1600" dirty="0">
                <a:latin typeface="Times New Roman" panose="02020603050405020304" pitchFamily="18" charset="0"/>
                <a:cs typeface="Times New Roman" panose="02020603050405020304" pitchFamily="18" charset="0"/>
              </a:rPr>
              <a:t>) generating ~ 10% of the error alone. Atmospheric parameters from reanalysis datasets drive a well-tested ice model to generate mass variation time series over the </a:t>
            </a:r>
            <a:r>
              <a:rPr lang="en-US" sz="1600" dirty="0" err="1">
                <a:latin typeface="Times New Roman" panose="02020603050405020304" pitchFamily="18" charset="0"/>
                <a:cs typeface="Times New Roman" panose="02020603050405020304" pitchFamily="18" charset="0"/>
              </a:rPr>
              <a:t>GrIS</a:t>
            </a:r>
            <a:r>
              <a:rPr lang="en-US" sz="1600" dirty="0">
                <a:latin typeface="Times New Roman" panose="02020603050405020304" pitchFamily="18" charset="0"/>
                <a:cs typeface="Times New Roman" panose="02020603050405020304" pitchFamily="18" charset="0"/>
              </a:rPr>
              <a:t> for 2002–2015. Because shorter timescale spikes of ~ 10–30 Gt in GRACE measurements are physically based, only the overall trend of ~ 30 Gt/year requires correcting. A more accurate mass loss rate estimate for 2002–2015 is ~ 120 Gt/year, considerably below previous estimates. With the water redistribution to lower latitudes and other effects from a warming climate, the </a:t>
            </a:r>
            <a:r>
              <a:rPr lang="en-US" sz="1600" dirty="0" err="1">
                <a:latin typeface="Times New Roman" panose="02020603050405020304" pitchFamily="18" charset="0"/>
                <a:cs typeface="Times New Roman" panose="02020603050405020304" pitchFamily="18" charset="0"/>
              </a:rPr>
              <a:t>nontidal</a:t>
            </a:r>
            <a:r>
              <a:rPr lang="en-US" sz="1600" dirty="0">
                <a:latin typeface="Times New Roman" panose="02020603050405020304" pitchFamily="18" charset="0"/>
                <a:cs typeface="Times New Roman" panose="02020603050405020304" pitchFamily="18" charset="0"/>
              </a:rPr>
              <a:t> Earth moment of inertia (MOI) also increases</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After rectification, the GRACE measured mass redistribution shows a steady, statistically robust (passed a two-tailed t-test at p = 0.04 for </a:t>
            </a:r>
            <a:r>
              <a:rPr lang="en-US" sz="1600" dirty="0" err="1">
                <a:latin typeface="Times New Roman" panose="02020603050405020304" pitchFamily="18" charset="0"/>
                <a:cs typeface="Times New Roman" panose="02020603050405020304" pitchFamily="18" charset="0"/>
              </a:rPr>
              <a:t>dof</a:t>
            </a:r>
            <a:r>
              <a:rPr lang="en-US" sz="1600" dirty="0">
                <a:latin typeface="Times New Roman" panose="02020603050405020304" pitchFamily="18" charset="0"/>
                <a:cs typeface="Times New Roman" panose="02020603050405020304" pitchFamily="18" charset="0"/>
              </a:rPr>
              <a:t> = 15) rate of MOI increase reaching ~ 10.1 × 10</a:t>
            </a:r>
            <a:r>
              <a:rPr lang="en-US" sz="1600" baseline="30000" dirty="0">
                <a:latin typeface="Times New Roman" panose="02020603050405020304" pitchFamily="18" charset="0"/>
                <a:cs typeface="Times New Roman" panose="02020603050405020304" pitchFamily="18" charset="0"/>
              </a:rPr>
              <a:t>27</a:t>
            </a:r>
            <a:r>
              <a:rPr lang="en-US" sz="1600" dirty="0">
                <a:latin typeface="Times New Roman" panose="02020603050405020304" pitchFamily="18" charset="0"/>
                <a:cs typeface="Times New Roman" panose="02020603050405020304" pitchFamily="18" charset="0"/>
              </a:rPr>
              <a:t> kg m</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/year, equivalent to a 10.91 </a:t>
            </a:r>
            <a:r>
              <a:rPr lang="en-US" sz="1600" dirty="0" err="1">
                <a:latin typeface="Times New Roman" panose="02020603050405020304" pitchFamily="18" charset="0"/>
                <a:cs typeface="Times New Roman" panose="02020603050405020304" pitchFamily="18" charset="0"/>
              </a:rPr>
              <a:t>μs</a:t>
            </a:r>
            <a:r>
              <a:rPr lang="en-US" sz="1600" dirty="0">
                <a:latin typeface="Times New Roman" panose="02020603050405020304" pitchFamily="18" charset="0"/>
                <a:cs typeface="Times New Roman" panose="02020603050405020304" pitchFamily="18" charset="0"/>
              </a:rPr>
              <a:t>/year increase in the length of a day, during 2002–2017. In the foreseeable future, this is the dominant term for MOI changes, as the climate warms.</a:t>
            </a:r>
          </a:p>
          <a:p>
            <a:pPr algn="l"/>
            <a:r>
              <a:rPr lang="en-US" sz="1600" dirty="0">
                <a:latin typeface="Times New Roman" panose="02020603050405020304" pitchFamily="18" charset="0"/>
                <a:cs typeface="Times New Roman" panose="02020603050405020304" pitchFamily="18" charset="0"/>
              </a:rPr>
              <a:t>Ren, D., L. M. Leslie, Y. Huang, and </a:t>
            </a:r>
            <a:r>
              <a:rPr lang="en-US" sz="1600" b="1" dirty="0">
                <a:latin typeface="Times New Roman" panose="02020603050405020304" pitchFamily="18" charset="0"/>
                <a:cs typeface="Times New Roman" panose="02020603050405020304" pitchFamily="18" charset="0"/>
              </a:rPr>
              <a:t>A. Hu</a:t>
            </a:r>
            <a:r>
              <a:rPr lang="en-US" sz="1600" dirty="0">
                <a:latin typeface="Times New Roman" panose="02020603050405020304" pitchFamily="18" charset="0"/>
                <a:cs typeface="Times New Roman" panose="02020603050405020304" pitchFamily="18" charset="0"/>
              </a:rPr>
              <a:t>, 2022, </a:t>
            </a:r>
            <a:r>
              <a:rPr lang="en-US" sz="1600" b="1" dirty="0">
                <a:latin typeface="Times New Roman" panose="02020603050405020304" pitchFamily="18" charset="0"/>
                <a:cs typeface="Times New Roman" panose="02020603050405020304" pitchFamily="18" charset="0"/>
                <a:hlinkClick r:id="rId4"/>
              </a:rPr>
              <a:t>Correction of GRACE Measurements of the Earths Moment of Inertia (MOI)</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Climate Dynamics</a:t>
            </a:r>
            <a:r>
              <a:rPr lang="en-US" sz="1600" dirty="0">
                <a:latin typeface="Times New Roman" panose="02020603050405020304" pitchFamily="18" charset="0"/>
                <a:cs typeface="Times New Roman" panose="02020603050405020304" pitchFamily="18" charset="0"/>
              </a:rPr>
              <a:t>, 58, 2525-2538.</a:t>
            </a:r>
          </a:p>
          <a:p>
            <a:pPr algn="l"/>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8" name="Picture 4" descr="Image result for nc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67375" y="2963652"/>
            <a:ext cx="4194437" cy="3293209"/>
          </a:xfrm>
          <a:prstGeom prst="rect">
            <a:avLst/>
          </a:prstGeom>
          <a:noFill/>
        </p:spPr>
        <p:txBody>
          <a:bodyPr wrap="square" rtlCol="0">
            <a:spAutoFit/>
          </a:bodyPr>
          <a:lstStyle/>
          <a:p>
            <a:r>
              <a:rPr lang="en-US" sz="1300" dirty="0" smtClean="0">
                <a:latin typeface="Agency FB" panose="020B0503020202020204" pitchFamily="34" charset="0"/>
                <a:cs typeface="Times New Roman" panose="02020603050405020304" pitchFamily="18" charset="0"/>
              </a:rPr>
              <a:t>Figure 1.</a:t>
            </a:r>
            <a:r>
              <a:rPr lang="en-US" sz="1300" dirty="0" smtClean="0">
                <a:latin typeface="Agency FB" panose="020B0503020202020204" pitchFamily="34" charset="0"/>
              </a:rPr>
              <a:t> </a:t>
            </a:r>
            <a:r>
              <a:rPr lang="en-US" sz="1300" dirty="0">
                <a:latin typeface="Agency FB" panose="020B0503020202020204" pitchFamily="34" charset="0"/>
                <a:cs typeface="Times New Roman" panose="02020603050405020304" pitchFamily="18" charset="0"/>
              </a:rPr>
              <a:t>Global distribution of gravity anomalies in the year </a:t>
            </a:r>
            <a:r>
              <a:rPr lang="en-US" sz="1300" dirty="0" smtClean="0">
                <a:latin typeface="Agency FB" panose="020B0503020202020204" pitchFamily="34" charset="0"/>
                <a:cs typeface="Times New Roman" panose="02020603050405020304" pitchFamily="18" charset="0"/>
              </a:rPr>
              <a:t>2006. Most </a:t>
            </a:r>
            <a:r>
              <a:rPr lang="en-US" sz="1300" dirty="0">
                <a:latin typeface="Agency FB" panose="020B0503020202020204" pitchFamily="34" charset="0"/>
                <a:cs typeface="Times New Roman" panose="02020603050405020304" pitchFamily="18" charset="0"/>
              </a:rPr>
              <a:t>areas have no significant mass changes (color shades, in </a:t>
            </a:r>
            <a:r>
              <a:rPr lang="en-US" sz="1300" dirty="0" smtClean="0">
                <a:latin typeface="Agency FB" panose="020B0503020202020204" pitchFamily="34" charset="0"/>
                <a:cs typeface="Times New Roman" panose="02020603050405020304" pitchFamily="18" charset="0"/>
              </a:rPr>
              <a:t>equivalent cm </a:t>
            </a:r>
            <a:r>
              <a:rPr lang="en-US" sz="1300" dirty="0">
                <a:latin typeface="Agency FB" panose="020B0503020202020204" pitchFamily="34" charset="0"/>
                <a:cs typeface="Times New Roman" panose="02020603050405020304" pitchFamily="18" charset="0"/>
              </a:rPr>
              <a:t>water depth; using 0.5 cm as the threshold). Strong mass </a:t>
            </a:r>
            <a:r>
              <a:rPr lang="en-US" sz="1300" dirty="0" smtClean="0">
                <a:latin typeface="Agency FB" panose="020B0503020202020204" pitchFamily="34" charset="0"/>
                <a:cs typeface="Times New Roman" panose="02020603050405020304" pitchFamily="18" charset="0"/>
              </a:rPr>
              <a:t>field fluctuations </a:t>
            </a:r>
            <a:r>
              <a:rPr lang="en-US" sz="1300" dirty="0">
                <a:latin typeface="Agency FB" panose="020B0503020202020204" pitchFamily="34" charset="0"/>
                <a:cs typeface="Times New Roman" panose="02020603050405020304" pitchFamily="18" charset="0"/>
              </a:rPr>
              <a:t>are concentrated in several regions with </a:t>
            </a:r>
            <a:r>
              <a:rPr lang="en-US" sz="1300" dirty="0" smtClean="0">
                <a:latin typeface="Agency FB" panose="020B0503020202020204" pitchFamily="34" charset="0"/>
                <a:cs typeface="Times New Roman" panose="02020603050405020304" pitchFamily="18" charset="0"/>
              </a:rPr>
              <a:t>precipitation and/or </a:t>
            </a:r>
            <a:r>
              <a:rPr lang="en-US" sz="1300" dirty="0">
                <a:latin typeface="Agency FB" panose="020B0503020202020204" pitchFamily="34" charset="0"/>
                <a:cs typeface="Times New Roman" panose="02020603050405020304" pitchFamily="18" charset="0"/>
              </a:rPr>
              <a:t>apparent plate convergences, including the Amazon </a:t>
            </a:r>
            <a:r>
              <a:rPr lang="en-US" sz="1300" dirty="0" smtClean="0">
                <a:latin typeface="Agency FB" panose="020B0503020202020204" pitchFamily="34" charset="0"/>
                <a:cs typeface="Times New Roman" panose="02020603050405020304" pitchFamily="18" charset="0"/>
              </a:rPr>
              <a:t>region, central </a:t>
            </a:r>
            <a:r>
              <a:rPr lang="en-US" sz="1300" dirty="0">
                <a:latin typeface="Agency FB" panose="020B0503020202020204" pitchFamily="34" charset="0"/>
                <a:cs typeface="Times New Roman" panose="02020603050405020304" pitchFamily="18" charset="0"/>
              </a:rPr>
              <a:t>and southern Africa, the monsoonal region of India and </a:t>
            </a:r>
            <a:r>
              <a:rPr lang="en-US" sz="1300" dirty="0" smtClean="0">
                <a:latin typeface="Agency FB" panose="020B0503020202020204" pitchFamily="34" charset="0"/>
                <a:cs typeface="Times New Roman" panose="02020603050405020304" pitchFamily="18" charset="0"/>
              </a:rPr>
              <a:t>the Bay </a:t>
            </a:r>
            <a:r>
              <a:rPr lang="en-US" sz="1300" dirty="0">
                <a:latin typeface="Agency FB" panose="020B0503020202020204" pitchFamily="34" charset="0"/>
                <a:cs typeface="Times New Roman" panose="02020603050405020304" pitchFamily="18" charset="0"/>
              </a:rPr>
              <a:t>of Bengal, and south-central Greenland. It is dynamic, as </a:t>
            </a:r>
            <a:r>
              <a:rPr lang="en-US" sz="1300" dirty="0" smtClean="0">
                <a:latin typeface="Agency FB" panose="020B0503020202020204" pitchFamily="34" charset="0"/>
                <a:cs typeface="Times New Roman" panose="02020603050405020304" pitchFamily="18" charset="0"/>
              </a:rPr>
              <a:t>mass deficit </a:t>
            </a:r>
            <a:r>
              <a:rPr lang="en-US" sz="1300" dirty="0">
                <a:latin typeface="Agency FB" panose="020B0503020202020204" pitchFamily="34" charset="0"/>
                <a:cs typeface="Times New Roman" panose="02020603050405020304" pitchFamily="18" charset="0"/>
              </a:rPr>
              <a:t>centers can become centers of mass gain. However, for a </a:t>
            </a:r>
            <a:r>
              <a:rPr lang="en-US" sz="1300" dirty="0" smtClean="0">
                <a:latin typeface="Agency FB" panose="020B0503020202020204" pitchFamily="34" charset="0"/>
                <a:cs typeface="Times New Roman" panose="02020603050405020304" pitchFamily="18" charset="0"/>
              </a:rPr>
              <a:t>fixed region</a:t>
            </a:r>
            <a:r>
              <a:rPr lang="en-US" sz="1300" dirty="0">
                <a:latin typeface="Agency FB" panose="020B0503020202020204" pitchFamily="34" charset="0"/>
                <a:cs typeface="Times New Roman" panose="02020603050405020304" pitchFamily="18" charset="0"/>
              </a:rPr>
              <a:t>, magnitude mass fluctuations are relatively stable. The </a:t>
            </a:r>
            <a:r>
              <a:rPr lang="en-US" sz="1300" dirty="0" smtClean="0">
                <a:latin typeface="Agency FB" panose="020B0503020202020204" pitchFamily="34" charset="0"/>
                <a:cs typeface="Times New Roman" panose="02020603050405020304" pitchFamily="18" charset="0"/>
              </a:rPr>
              <a:t>errors in </a:t>
            </a:r>
            <a:r>
              <a:rPr lang="en-US" sz="1300" dirty="0">
                <a:latin typeface="Agency FB" panose="020B0503020202020204" pitchFamily="34" charset="0"/>
                <a:cs typeface="Times New Roman" panose="02020603050405020304" pitchFamily="18" charset="0"/>
              </a:rPr>
              <a:t>the GRACE data might not be affected by geography. The </a:t>
            </a:r>
            <a:r>
              <a:rPr lang="en-US" sz="1300" dirty="0" smtClean="0">
                <a:latin typeface="Agency FB" panose="020B0503020202020204" pitchFamily="34" charset="0"/>
                <a:cs typeface="Times New Roman" panose="02020603050405020304" pitchFamily="18" charset="0"/>
              </a:rPr>
              <a:t>absolute error </a:t>
            </a:r>
            <a:r>
              <a:rPr lang="en-US" sz="1300" dirty="0">
                <a:latin typeface="Agency FB" panose="020B0503020202020204" pitchFamily="34" charset="0"/>
                <a:cs typeface="Times New Roman" panose="02020603050405020304" pitchFamily="18" charset="0"/>
              </a:rPr>
              <a:t>introduced in the global total mass fluctuation time </a:t>
            </a:r>
            <a:r>
              <a:rPr lang="en-US" sz="1300" dirty="0" smtClean="0">
                <a:latin typeface="Agency FB" panose="020B0503020202020204" pitchFamily="34" charset="0"/>
                <a:cs typeface="Times New Roman" panose="02020603050405020304" pitchFamily="18" charset="0"/>
              </a:rPr>
              <a:t>series </a:t>
            </a:r>
            <a:r>
              <a:rPr lang="en-US" sz="1300" dirty="0">
                <a:latin typeface="Agency FB" panose="020B0503020202020204" pitchFamily="34" charset="0"/>
                <a:cs typeface="Times New Roman" panose="02020603050405020304" pitchFamily="18" charset="0"/>
              </a:rPr>
              <a:t> </a:t>
            </a:r>
            <a:r>
              <a:rPr lang="en-US" sz="1300" dirty="0" smtClean="0">
                <a:latin typeface="Agency FB" panose="020B0503020202020204" pitchFamily="34" charset="0"/>
                <a:cs typeface="Times New Roman" panose="02020603050405020304" pitchFamily="18" charset="0"/>
              </a:rPr>
              <a:t>rather </a:t>
            </a:r>
            <a:r>
              <a:rPr lang="en-US" sz="1300" dirty="0">
                <a:latin typeface="Agency FB" panose="020B0503020202020204" pitchFamily="34" charset="0"/>
                <a:cs typeface="Times New Roman" panose="02020603050405020304" pitchFamily="18" charset="0"/>
              </a:rPr>
              <a:t>than being contributed evenly, may be proportional to </a:t>
            </a:r>
            <a:r>
              <a:rPr lang="en-US" sz="1300" dirty="0" smtClean="0">
                <a:latin typeface="Agency FB" panose="020B0503020202020204" pitchFamily="34" charset="0"/>
                <a:cs typeface="Times New Roman" panose="02020603050405020304" pitchFamily="18" charset="0"/>
              </a:rPr>
              <a:t>regional mass </a:t>
            </a:r>
            <a:r>
              <a:rPr lang="en-US" sz="1300" dirty="0">
                <a:latin typeface="Agency FB" panose="020B0503020202020204" pitchFamily="34" charset="0"/>
                <a:cs typeface="Times New Roman" panose="02020603050405020304" pitchFamily="18" charset="0"/>
              </a:rPr>
              <a:t>fluctuation magnitudes. The fluctuation magnitudes, </a:t>
            </a:r>
            <a:r>
              <a:rPr lang="en-US" sz="1300" dirty="0" smtClean="0">
                <a:latin typeface="Agency FB" panose="020B0503020202020204" pitchFamily="34" charset="0"/>
                <a:cs typeface="Times New Roman" panose="02020603050405020304" pitchFamily="18" charset="0"/>
              </a:rPr>
              <a:t>weighted by </a:t>
            </a:r>
            <a:r>
              <a:rPr lang="en-US" sz="1300" dirty="0">
                <a:latin typeface="Agency FB" panose="020B0503020202020204" pitchFamily="34" charset="0"/>
                <a:cs typeface="Times New Roman" panose="02020603050405020304" pitchFamily="18" charset="0"/>
              </a:rPr>
              <a:t>the representing area, distribute total errors over global </a:t>
            </a:r>
            <a:r>
              <a:rPr lang="en-US" sz="1300" dirty="0" smtClean="0">
                <a:latin typeface="Agency FB" panose="020B0503020202020204" pitchFamily="34" charset="0"/>
                <a:cs typeface="Times New Roman" panose="02020603050405020304" pitchFamily="18" charset="0"/>
              </a:rPr>
              <a:t>regions. This </a:t>
            </a:r>
            <a:r>
              <a:rPr lang="en-US" sz="1300" dirty="0">
                <a:latin typeface="Agency FB" panose="020B0503020202020204" pitchFamily="34" charset="0"/>
                <a:cs typeface="Times New Roman" panose="02020603050405020304" pitchFamily="18" charset="0"/>
              </a:rPr>
              <a:t>approach filters </a:t>
            </a:r>
            <a:r>
              <a:rPr lang="en-US" sz="1300" dirty="0" err="1">
                <a:latin typeface="Agency FB" panose="020B0503020202020204" pitchFamily="34" charset="0"/>
                <a:cs typeface="Times New Roman" panose="02020603050405020304" pitchFamily="18" charset="0"/>
              </a:rPr>
              <a:t>GrIS</a:t>
            </a:r>
            <a:r>
              <a:rPr lang="en-US" sz="1300" dirty="0">
                <a:latin typeface="Agency FB" panose="020B0503020202020204" pitchFamily="34" charset="0"/>
                <a:cs typeface="Times New Roman" panose="02020603050405020304" pitchFamily="18" charset="0"/>
              </a:rPr>
              <a:t> </a:t>
            </a:r>
            <a:r>
              <a:rPr lang="en-US" sz="1300" dirty="0" smtClean="0">
                <a:latin typeface="Agency FB" panose="020B0503020202020204" pitchFamily="34" charset="0"/>
                <a:cs typeface="Times New Roman" panose="02020603050405020304" pitchFamily="18" charset="0"/>
              </a:rPr>
              <a:t>mass variation </a:t>
            </a:r>
            <a:r>
              <a:rPr lang="en-US" sz="1300" dirty="0">
                <a:latin typeface="Agency FB" panose="020B0503020202020204" pitchFamily="34" charset="0"/>
                <a:cs typeface="Times New Roman" panose="02020603050405020304" pitchFamily="18" charset="0"/>
              </a:rPr>
              <a:t>measurements to obtain </a:t>
            </a:r>
            <a:r>
              <a:rPr lang="en-US" sz="1300" dirty="0" err="1" smtClean="0">
                <a:latin typeface="Agency FB" panose="020B0503020202020204" pitchFamily="34" charset="0"/>
                <a:cs typeface="Times New Roman" panose="02020603050405020304" pitchFamily="18" charset="0"/>
              </a:rPr>
              <a:t>detrended</a:t>
            </a:r>
            <a:r>
              <a:rPr lang="en-US" sz="1300" dirty="0">
                <a:latin typeface="Agency FB" panose="020B0503020202020204" pitchFamily="34" charset="0"/>
                <a:cs typeface="Times New Roman" panose="02020603050405020304" pitchFamily="18" charset="0"/>
              </a:rPr>
              <a:t> </a:t>
            </a:r>
            <a:r>
              <a:rPr lang="en-US" sz="1300" dirty="0" smtClean="0">
                <a:latin typeface="Agency FB" panose="020B0503020202020204" pitchFamily="34" charset="0"/>
                <a:cs typeface="Times New Roman" panose="02020603050405020304" pitchFamily="18" charset="0"/>
              </a:rPr>
              <a:t>time </a:t>
            </a:r>
            <a:r>
              <a:rPr lang="en-US" sz="1300" dirty="0">
                <a:latin typeface="Agency FB" panose="020B0503020202020204" pitchFamily="34" charset="0"/>
                <a:cs typeface="Times New Roman" panose="02020603050405020304" pitchFamily="18" charset="0"/>
              </a:rPr>
              <a:t>series which are further used for ice model </a:t>
            </a:r>
            <a:r>
              <a:rPr lang="en-US" sz="1300" dirty="0" smtClean="0">
                <a:latin typeface="Agency FB" panose="020B0503020202020204" pitchFamily="34" charset="0"/>
                <a:cs typeface="Times New Roman" panose="02020603050405020304" pitchFamily="18" charset="0"/>
              </a:rPr>
              <a:t>verification and </a:t>
            </a:r>
            <a:r>
              <a:rPr lang="en-US" sz="1300" dirty="0">
                <a:latin typeface="Agency FB" panose="020B0503020202020204" pitchFamily="34" charset="0"/>
                <a:cs typeface="Times New Roman" panose="02020603050405020304" pitchFamily="18" charset="0"/>
              </a:rPr>
              <a:t>for projections of </a:t>
            </a:r>
            <a:r>
              <a:rPr lang="en-US" sz="1300" dirty="0" err="1">
                <a:latin typeface="Agency FB" panose="020B0503020202020204" pitchFamily="34" charset="0"/>
                <a:cs typeface="Times New Roman" panose="02020603050405020304" pitchFamily="18" charset="0"/>
              </a:rPr>
              <a:t>GrIS</a:t>
            </a:r>
            <a:r>
              <a:rPr lang="en-US" sz="1300" dirty="0">
                <a:latin typeface="Agency FB" panose="020B0503020202020204" pitchFamily="34" charset="0"/>
                <a:cs typeface="Times New Roman" panose="02020603050405020304" pitchFamily="18" charset="0"/>
              </a:rPr>
              <a:t> </a:t>
            </a:r>
            <a:r>
              <a:rPr lang="en-US" sz="1300" dirty="0" smtClean="0">
                <a:latin typeface="Agency FB" panose="020B0503020202020204" pitchFamily="34" charset="0"/>
                <a:cs typeface="Times New Roman" panose="02020603050405020304" pitchFamily="18" charset="0"/>
              </a:rPr>
              <a:t>mass</a:t>
            </a:r>
            <a:r>
              <a:rPr lang="en-US" sz="1200" dirty="0" smtClean="0">
                <a:latin typeface="Agency FB" panose="020B0503020202020204" pitchFamily="34" charset="0"/>
                <a:cs typeface="Times New Roman" panose="02020603050405020304" pitchFamily="18" charset="0"/>
              </a:rPr>
              <a:t>.</a:t>
            </a:r>
            <a:endParaRPr lang="en-US" sz="1200" dirty="0">
              <a:latin typeface="Agency FB" panose="020B0503020202020204" pitchFamily="34" charset="0"/>
              <a:cs typeface="Times New Roman" panose="02020603050405020304" pitchFamily="18" charset="0"/>
            </a:endParaRPr>
          </a:p>
        </p:txBody>
      </p:sp>
      <p:pic>
        <p:nvPicPr>
          <p:cNvPr id="10" name="Picture 9"/>
          <p:cNvPicPr>
            <a:picLocks noChangeAspect="1"/>
          </p:cNvPicPr>
          <p:nvPr/>
        </p:nvPicPr>
        <p:blipFill>
          <a:blip r:embed="rId6"/>
          <a:stretch>
            <a:fillRect/>
          </a:stretch>
        </p:blipFill>
        <p:spPr>
          <a:xfrm>
            <a:off x="8079628" y="537246"/>
            <a:ext cx="4089222" cy="2522185"/>
          </a:xfrm>
          <a:prstGeom prst="rect">
            <a:avLst/>
          </a:prstGeom>
        </p:spPr>
      </p:pic>
    </p:spTree>
    <p:extLst>
      <p:ext uri="{BB962C8B-B14F-4D97-AF65-F5344CB8AC3E}">
        <p14:creationId xmlns:p14="http://schemas.microsoft.com/office/powerpoint/2010/main" val="398313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5936</TotalTime>
  <Words>586</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Agency FB</vt: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Stephanie Shearer</cp:lastModifiedBy>
  <cp:revision>71</cp:revision>
  <dcterms:created xsi:type="dcterms:W3CDTF">2019-01-21T20:59:35Z</dcterms:created>
  <dcterms:modified xsi:type="dcterms:W3CDTF">2022-09-07T16:16:23Z</dcterms:modified>
</cp:coreProperties>
</file>