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4F79"/>
    <a:srgbClr val="416284"/>
    <a:srgbClr val="5D8BBC"/>
    <a:srgbClr val="2D4059"/>
    <a:srgbClr val="555657"/>
    <a:srgbClr val="BCE0F7"/>
    <a:srgbClr val="549A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08"/>
    <p:restoredTop sz="96327"/>
  </p:normalViewPr>
  <p:slideViewPr>
    <p:cSldViewPr snapToGrid="0">
      <p:cViewPr varScale="1">
        <p:scale>
          <a:sx n="110" d="100"/>
          <a:sy n="110" d="100"/>
        </p:scale>
        <p:origin x="19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yperFACETS Highligh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BE18240-A671-9996-B513-38227639903D}"/>
              </a:ext>
            </a:extLst>
          </p:cNvPr>
          <p:cNvSpPr/>
          <p:nvPr userDrawn="1"/>
        </p:nvSpPr>
        <p:spPr>
          <a:xfrm>
            <a:off x="1" y="0"/>
            <a:ext cx="12192000" cy="970028"/>
          </a:xfrm>
          <a:prstGeom prst="rect">
            <a:avLst/>
          </a:prstGeom>
          <a:solidFill>
            <a:srgbClr val="1D4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B34C7779-5143-21CE-FA35-ACD1CDF425BE}"/>
              </a:ext>
            </a:extLst>
          </p:cNvPr>
          <p:cNvSpPr>
            <a:spLocks noGrp="1"/>
          </p:cNvSpPr>
          <p:nvPr userDrawn="1">
            <p:ph type="body" sz="quarter" idx="10"/>
          </p:nvPr>
        </p:nvSpPr>
        <p:spPr>
          <a:xfrm>
            <a:off x="0" y="12739"/>
            <a:ext cx="12191999" cy="957289"/>
          </a:xfrm>
          <a:solidFill>
            <a:srgbClr val="1D4F79"/>
          </a:solidFill>
        </p:spPr>
        <p:txBody>
          <a:bodyPr anchor="ctr"/>
          <a:lstStyle>
            <a:lvl1pPr marL="0" indent="0" algn="ctr">
              <a:buNone/>
              <a:defRPr b="1">
                <a:solidFill>
                  <a:schemeClr val="bg1"/>
                </a:solidFill>
              </a:defRPr>
            </a:lvl1pPr>
            <a:lvl5pPr marL="1828800" indent="0">
              <a:buNone/>
              <a:defRPr/>
            </a:lvl5pPr>
          </a:lstStyle>
          <a:p>
            <a:pPr lvl="0"/>
            <a:endParaRPr lang="en-US" dirty="0"/>
          </a:p>
        </p:txBody>
      </p:sp>
      <p:sp>
        <p:nvSpPr>
          <p:cNvPr id="21" name="Content Placeholder 20">
            <a:extLst>
              <a:ext uri="{FF2B5EF4-FFF2-40B4-BE49-F238E27FC236}">
                <a16:creationId xmlns:a16="http://schemas.microsoft.com/office/drawing/2014/main" id="{C71597FA-8566-9AF9-690D-67DE107126BC}"/>
              </a:ext>
            </a:extLst>
          </p:cNvPr>
          <p:cNvSpPr>
            <a:spLocks noGrp="1"/>
          </p:cNvSpPr>
          <p:nvPr userDrawn="1">
            <p:ph sz="quarter" idx="11"/>
          </p:nvPr>
        </p:nvSpPr>
        <p:spPr>
          <a:xfrm>
            <a:off x="228600" y="1173164"/>
            <a:ext cx="7046843" cy="418402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Picture Placeholder 22">
            <a:extLst>
              <a:ext uri="{FF2B5EF4-FFF2-40B4-BE49-F238E27FC236}">
                <a16:creationId xmlns:a16="http://schemas.microsoft.com/office/drawing/2014/main" id="{55D447D5-7B3B-8FF1-8321-75D254327083}"/>
              </a:ext>
            </a:extLst>
          </p:cNvPr>
          <p:cNvSpPr>
            <a:spLocks noGrp="1"/>
          </p:cNvSpPr>
          <p:nvPr userDrawn="1">
            <p:ph type="pic" sz="quarter" idx="12" hasCustomPrompt="1"/>
          </p:nvPr>
        </p:nvSpPr>
        <p:spPr>
          <a:xfrm>
            <a:off x="7345018" y="1173162"/>
            <a:ext cx="4642196" cy="4995293"/>
          </a:xfrm>
        </p:spPr>
        <p:txBody>
          <a:bodyPr/>
          <a:lstStyle>
            <a:lvl1pPr marL="0" indent="0">
              <a:buNone/>
              <a:defRPr/>
            </a:lvl1pPr>
          </a:lstStyle>
          <a:p>
            <a:r>
              <a:rPr lang="en-US" dirty="0"/>
              <a:t>Figure</a:t>
            </a:r>
          </a:p>
        </p:txBody>
      </p:sp>
      <p:sp>
        <p:nvSpPr>
          <p:cNvPr id="25" name="Text Placeholder 24">
            <a:extLst>
              <a:ext uri="{FF2B5EF4-FFF2-40B4-BE49-F238E27FC236}">
                <a16:creationId xmlns:a16="http://schemas.microsoft.com/office/drawing/2014/main" id="{A6169E90-7E91-3B26-3F25-4158CE351257}"/>
              </a:ext>
            </a:extLst>
          </p:cNvPr>
          <p:cNvSpPr>
            <a:spLocks noGrp="1"/>
          </p:cNvSpPr>
          <p:nvPr userDrawn="1">
            <p:ph type="body" sz="quarter" idx="13" hasCustomPrompt="1"/>
          </p:nvPr>
        </p:nvSpPr>
        <p:spPr>
          <a:xfrm>
            <a:off x="39756" y="5517094"/>
            <a:ext cx="7235687" cy="655637"/>
          </a:xfrm>
          <a:solidFill>
            <a:schemeClr val="accent5">
              <a:lumMod val="20000"/>
              <a:lumOff val="80000"/>
            </a:schemeClr>
          </a:solidFill>
          <a:ln>
            <a:noFill/>
          </a:ln>
        </p:spPr>
        <p:txBody>
          <a:bodyPr anchor="ctr">
            <a:noAutofit/>
          </a:bodyPr>
          <a:lstStyle>
            <a:lvl1pPr marL="0" indent="0">
              <a:buNone/>
              <a:defRPr sz="1200"/>
            </a:lvl1pPr>
            <a:lvl2pPr>
              <a:defRPr sz="1200"/>
            </a:lvl2pPr>
            <a:lvl3pPr>
              <a:defRPr sz="1200"/>
            </a:lvl3pPr>
            <a:lvl4pPr>
              <a:defRPr sz="1200"/>
            </a:lvl4pPr>
            <a:lvl5pPr>
              <a:defRPr sz="1200"/>
            </a:lvl5pPr>
          </a:lstStyle>
          <a:p>
            <a:pPr lvl="0"/>
            <a:r>
              <a:rPr lang="en-US" dirty="0"/>
              <a:t>Citation</a:t>
            </a:r>
          </a:p>
        </p:txBody>
      </p:sp>
      <p:pic>
        <p:nvPicPr>
          <p:cNvPr id="3" name="Picture 2" descr="A picture containing text, clipart&#10;&#10;Description automatically generated">
            <a:extLst>
              <a:ext uri="{FF2B5EF4-FFF2-40B4-BE49-F238E27FC236}">
                <a16:creationId xmlns:a16="http://schemas.microsoft.com/office/drawing/2014/main" id="{9D9BA271-6710-CC8F-F0C6-0324C6D04050}"/>
              </a:ext>
            </a:extLst>
          </p:cNvPr>
          <p:cNvPicPr>
            <a:picLocks noChangeAspect="1"/>
          </p:cNvPicPr>
          <p:nvPr userDrawn="1"/>
        </p:nvPicPr>
        <p:blipFill>
          <a:blip r:embed="rId2"/>
          <a:stretch>
            <a:fillRect/>
          </a:stretch>
        </p:blipFill>
        <p:spPr>
          <a:xfrm>
            <a:off x="9228222" y="6303466"/>
            <a:ext cx="2935186" cy="481333"/>
          </a:xfrm>
          <a:prstGeom prst="rect">
            <a:avLst/>
          </a:prstGeom>
        </p:spPr>
      </p:pic>
      <p:sp>
        <p:nvSpPr>
          <p:cNvPr id="29" name="Rectangle 28">
            <a:extLst>
              <a:ext uri="{FF2B5EF4-FFF2-40B4-BE49-F238E27FC236}">
                <a16:creationId xmlns:a16="http://schemas.microsoft.com/office/drawing/2014/main" id="{001E0D70-4E91-C285-AF2A-8AF837295731}"/>
              </a:ext>
            </a:extLst>
          </p:cNvPr>
          <p:cNvSpPr/>
          <p:nvPr userDrawn="1"/>
        </p:nvSpPr>
        <p:spPr>
          <a:xfrm>
            <a:off x="0" y="6217749"/>
            <a:ext cx="8347934" cy="640251"/>
          </a:xfrm>
          <a:prstGeom prst="rect">
            <a:avLst/>
          </a:prstGeom>
          <a:solidFill>
            <a:srgbClr val="1D4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24CBF95A-5B94-6093-0D14-A201480BBB10}"/>
              </a:ext>
            </a:extLst>
          </p:cNvPr>
          <p:cNvSpPr/>
          <p:nvPr userDrawn="1"/>
        </p:nvSpPr>
        <p:spPr>
          <a:xfrm>
            <a:off x="7648688" y="6217749"/>
            <a:ext cx="1301638" cy="640251"/>
          </a:xfrm>
          <a:prstGeom prst="parallelogram">
            <a:avLst>
              <a:gd name="adj" fmla="val 21529"/>
            </a:avLst>
          </a:prstGeom>
          <a:solidFill>
            <a:srgbClr val="1D4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arallelogram 30">
            <a:extLst>
              <a:ext uri="{FF2B5EF4-FFF2-40B4-BE49-F238E27FC236}">
                <a16:creationId xmlns:a16="http://schemas.microsoft.com/office/drawing/2014/main" id="{DC4A8D78-FEF4-BD65-5EA4-315F210D9A6B}"/>
              </a:ext>
            </a:extLst>
          </p:cNvPr>
          <p:cNvSpPr/>
          <p:nvPr userDrawn="1"/>
        </p:nvSpPr>
        <p:spPr>
          <a:xfrm>
            <a:off x="8832850" y="6217749"/>
            <a:ext cx="200827" cy="640251"/>
          </a:xfrm>
          <a:prstGeom prst="parallelogram">
            <a:avLst>
              <a:gd name="adj" fmla="val 70539"/>
            </a:avLst>
          </a:prstGeom>
          <a:solidFill>
            <a:srgbClr val="1D4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SC Logos | U.S. DOE Office of Science (SC)">
            <a:extLst>
              <a:ext uri="{FF2B5EF4-FFF2-40B4-BE49-F238E27FC236}">
                <a16:creationId xmlns:a16="http://schemas.microsoft.com/office/drawing/2014/main" id="{4DE1D5AB-E320-1E35-9E2F-6A9B36AF896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6294956"/>
            <a:ext cx="2969250" cy="498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814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09309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8D6C4F-31F1-BD78-32FE-7304AA80BF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1A31DF-B457-FC01-4847-402DDABE36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70878B-27F9-975A-04C4-F2976FB7FF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4E65F-3932-8741-91B4-E7F3FA2AE57B}" type="datetimeFigureOut">
              <a:rPr lang="en-US" smtClean="0"/>
              <a:t>3/24/23</a:t>
            </a:fld>
            <a:endParaRPr lang="en-US"/>
          </a:p>
        </p:txBody>
      </p:sp>
      <p:sp>
        <p:nvSpPr>
          <p:cNvPr id="5" name="Footer Placeholder 4">
            <a:extLst>
              <a:ext uri="{FF2B5EF4-FFF2-40B4-BE49-F238E27FC236}">
                <a16:creationId xmlns:a16="http://schemas.microsoft.com/office/drawing/2014/main" id="{730C4DBD-A917-9197-F0E0-A48D1B4522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3F1A4A-DAFB-80AC-757D-84513CCABA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192244-F714-3B47-A3E2-A1980DE0C5F1}" type="slidenum">
              <a:rPr lang="en-US" smtClean="0"/>
              <a:t>‹#›</a:t>
            </a:fld>
            <a:endParaRPr lang="en-US"/>
          </a:p>
        </p:txBody>
      </p:sp>
    </p:spTree>
    <p:extLst>
      <p:ext uri="{BB962C8B-B14F-4D97-AF65-F5344CB8AC3E}">
        <p14:creationId xmlns:p14="http://schemas.microsoft.com/office/powerpoint/2010/main" val="201927933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AAB7125-6DA7-7787-9549-BA3963939581}"/>
              </a:ext>
            </a:extLst>
          </p:cNvPr>
          <p:cNvSpPr>
            <a:spLocks noGrp="1"/>
          </p:cNvSpPr>
          <p:nvPr>
            <p:ph type="body" sz="quarter" idx="10"/>
          </p:nvPr>
        </p:nvSpPr>
        <p:spPr>
          <a:xfrm>
            <a:off x="0" y="12738"/>
            <a:ext cx="12191999" cy="960120"/>
          </a:xfrm>
        </p:spPr>
        <p:txBody>
          <a:bodyPr/>
          <a:lstStyle/>
          <a:p>
            <a:r>
              <a:rPr lang="en-US" dirty="0"/>
              <a:t>Projections of North American Snow from NA-CORDEX</a:t>
            </a:r>
          </a:p>
        </p:txBody>
      </p:sp>
      <p:sp>
        <p:nvSpPr>
          <p:cNvPr id="8" name="Content Placeholder 7">
            <a:extLst>
              <a:ext uri="{FF2B5EF4-FFF2-40B4-BE49-F238E27FC236}">
                <a16:creationId xmlns:a16="http://schemas.microsoft.com/office/drawing/2014/main" id="{4BD4CC3C-6069-1668-7FFD-790859CF46AA}"/>
              </a:ext>
            </a:extLst>
          </p:cNvPr>
          <p:cNvSpPr>
            <a:spLocks noGrp="1"/>
          </p:cNvSpPr>
          <p:nvPr>
            <p:ph sz="quarter" idx="11"/>
          </p:nvPr>
        </p:nvSpPr>
        <p:spPr>
          <a:xfrm>
            <a:off x="228600" y="1173163"/>
            <a:ext cx="7046843" cy="4407255"/>
          </a:xfrm>
        </p:spPr>
        <p:txBody>
          <a:bodyPr>
            <a:noAutofit/>
          </a:bodyPr>
          <a:lstStyle/>
          <a:p>
            <a:pPr marL="0" indent="0">
              <a:spcBef>
                <a:spcPts val="0"/>
              </a:spcBef>
              <a:spcAft>
                <a:spcPts val="600"/>
              </a:spcAft>
              <a:buNone/>
            </a:pPr>
            <a:r>
              <a:rPr lang="en-US" sz="1600" b="1" dirty="0">
                <a:solidFill>
                  <a:srgbClr val="5D8BBC"/>
                </a:solidFill>
                <a:latin typeface="Arial" panose="020B0604020202020204" pitchFamily="34" charset="0"/>
                <a:cs typeface="Arial" panose="020B0604020202020204" pitchFamily="34" charset="0"/>
              </a:rPr>
              <a:t>Objective</a:t>
            </a:r>
          </a:p>
          <a:p>
            <a:pPr marL="285750" indent="-285750" defTabSz="914400">
              <a:spcBef>
                <a:spcPts val="0"/>
              </a:spcBef>
              <a:buFont typeface="Arial" panose="020B0604020202020204" pitchFamily="34" charset="0"/>
              <a:buChar char="•"/>
            </a:pPr>
            <a:r>
              <a:rPr lang="en-US" sz="1400" dirty="0"/>
              <a:t>In a warming climate, the characteristic of snow will likely change in fundamental ways, therefore compelling societal need for projections of snow.  However, many stakeholders require climate change information at finer scales than GCMs can provide.  The North American Coordinated Regional Downscaling Experiment (NA-CORDEX) provides an ensemble of regional climate model (RCM) simulations at ~0.5º and 0.25º.  This study examines differences in end-of-century projections of snow with an eye toward the role that model resolution plays in the climate change response and uncertainty. </a:t>
            </a:r>
            <a:endParaRPr lang="en-US" sz="600" b="0" dirty="0">
              <a:solidFill>
                <a:schemeClr val="tx1"/>
              </a:solidFill>
            </a:endParaRPr>
          </a:p>
          <a:p>
            <a:pPr marL="0" indent="0">
              <a:spcBef>
                <a:spcPts val="0"/>
              </a:spcBef>
              <a:spcAft>
                <a:spcPts val="600"/>
              </a:spcAft>
              <a:buNone/>
            </a:pPr>
            <a:r>
              <a:rPr lang="en-US" sz="1600" b="1" dirty="0">
                <a:solidFill>
                  <a:srgbClr val="5D8BBC"/>
                </a:solidFill>
                <a:latin typeface="Arial" panose="020B0604020202020204" pitchFamily="34" charset="0"/>
                <a:cs typeface="Arial" panose="020B0604020202020204" pitchFamily="34" charset="0"/>
              </a:rPr>
              <a:t>Approach</a:t>
            </a:r>
          </a:p>
          <a:p>
            <a:pPr marL="285750" indent="-285750" defTabSz="914400">
              <a:spcBef>
                <a:spcPts val="0"/>
              </a:spcBef>
              <a:buFont typeface="Arial" panose="020B0604020202020204" pitchFamily="34" charset="0"/>
              <a:buChar char="•"/>
            </a:pPr>
            <a:r>
              <a:rPr lang="en-US" sz="1400" dirty="0"/>
              <a:t>We consider three climate model ensembles 1) NA-CORDEX driving GCMs, 1) NA-CORDEX 0.5º simulations, and 3) NA-CORDEX 0.25º simulations.  We first evaluate against an observational ensemble to assess bias.  We then examine continental changes in snow cover extent, snow water equivalent, and snow cover duration over North American and within 3 sub-basins, the Northeast, Northern Canada, and the Intermountain West.  </a:t>
            </a:r>
            <a:endParaRPr lang="en-US" sz="600" b="0" dirty="0">
              <a:solidFill>
                <a:schemeClr val="tx1"/>
              </a:solidFill>
              <a:latin typeface="+mn-lt"/>
            </a:endParaRPr>
          </a:p>
          <a:p>
            <a:pPr marL="0" indent="0" defTabSz="914400">
              <a:spcBef>
                <a:spcPts val="0"/>
              </a:spcBef>
              <a:spcAft>
                <a:spcPts val="600"/>
              </a:spcAft>
              <a:buNone/>
            </a:pPr>
            <a:r>
              <a:rPr lang="en-US" sz="1600" b="1" dirty="0">
                <a:solidFill>
                  <a:srgbClr val="5D8BBC"/>
                </a:solidFill>
                <a:latin typeface="Arial" panose="020B0604020202020204" pitchFamily="34" charset="0"/>
                <a:cs typeface="Arial" panose="020B0604020202020204" pitchFamily="34" charset="0"/>
              </a:rPr>
              <a:t>Impact</a:t>
            </a:r>
          </a:p>
          <a:p>
            <a:pPr marL="285750" indent="-285750" defTabSz="914400">
              <a:spcBef>
                <a:spcPts val="0"/>
              </a:spcBef>
              <a:buFont typeface="Arial" panose="020B0604020202020204" pitchFamily="34" charset="0"/>
              <a:buChar char="•"/>
            </a:pPr>
            <a:r>
              <a:rPr lang="en-US" sz="1400" dirty="0"/>
              <a:t>This work demonstrates that the broad patterns of change are similar across the RCMs and GCMs: snow cover retreats, snow mass decreases, duration of snow cover season decreases.  But the spatial detail, magnitude, percent and uncertainty of the change varies between the GCMs and RCMs, but not between the RCMs with different resolutions. </a:t>
            </a:r>
            <a:endParaRPr lang="en-US" sz="1400" b="0" dirty="0">
              <a:solidFill>
                <a:schemeClr val="tx1"/>
              </a:solidFill>
              <a:latin typeface="+mn-lt"/>
            </a:endParaRPr>
          </a:p>
          <a:p>
            <a:pPr marL="0" indent="0">
              <a:spcBef>
                <a:spcPts val="0"/>
              </a:spcBef>
              <a:buNone/>
            </a:pPr>
            <a:endParaRPr lang="en-US" sz="1400" b="1" dirty="0">
              <a:solidFill>
                <a:srgbClr val="555657"/>
              </a:solidFill>
            </a:endParaRPr>
          </a:p>
          <a:p>
            <a:pPr marL="0" indent="0">
              <a:spcBef>
                <a:spcPts val="0"/>
              </a:spcBef>
              <a:buNone/>
            </a:pPr>
            <a:endParaRPr lang="en-US" sz="1400" dirty="0"/>
          </a:p>
        </p:txBody>
      </p:sp>
      <p:sp>
        <p:nvSpPr>
          <p:cNvPr id="14" name="Text Placeholder 13">
            <a:extLst>
              <a:ext uri="{FF2B5EF4-FFF2-40B4-BE49-F238E27FC236}">
                <a16:creationId xmlns:a16="http://schemas.microsoft.com/office/drawing/2014/main" id="{CBD636A8-3D6E-8DA4-5009-F914CA63870A}"/>
              </a:ext>
            </a:extLst>
          </p:cNvPr>
          <p:cNvSpPr>
            <a:spLocks noGrp="1"/>
          </p:cNvSpPr>
          <p:nvPr>
            <p:ph type="body" sz="quarter" idx="13"/>
          </p:nvPr>
        </p:nvSpPr>
        <p:spPr>
          <a:xfrm>
            <a:off x="39756" y="5684836"/>
            <a:ext cx="7235687" cy="487895"/>
          </a:xfrm>
        </p:spPr>
        <p:txBody>
          <a:bodyPr/>
          <a:lstStyle/>
          <a:p>
            <a:r>
              <a:rPr lang="en-US" sz="1200" dirty="0">
                <a:latin typeface="Calibri"/>
                <a:cs typeface="Calibri"/>
              </a:rPr>
              <a:t>McCrary, R.,L. Mearns, M. Hughes, S. Biner, M. </a:t>
            </a:r>
            <a:r>
              <a:rPr lang="en-US" sz="1200" dirty="0" err="1">
                <a:latin typeface="Calibri"/>
                <a:cs typeface="Calibri"/>
              </a:rPr>
              <a:t>Bukovsky</a:t>
            </a:r>
            <a:r>
              <a:rPr lang="en-US" sz="1200" dirty="0">
                <a:latin typeface="Calibri"/>
                <a:cs typeface="Calibri"/>
              </a:rPr>
              <a:t> (2022): Projections of North American Snow from NA-CORDEX and their Uncertainties, with a Focus on Model Resolution.  Climatic Change , 170(20).</a:t>
            </a:r>
            <a:r>
              <a:rPr lang="en-US" b="0" i="0" dirty="0">
                <a:solidFill>
                  <a:srgbClr val="333333"/>
                </a:solidFill>
                <a:effectLst/>
                <a:latin typeface="-apple-system"/>
              </a:rPr>
              <a:t> https://</a:t>
            </a:r>
            <a:r>
              <a:rPr lang="en-US" b="0" i="0" dirty="0" err="1">
                <a:solidFill>
                  <a:srgbClr val="333333"/>
                </a:solidFill>
                <a:effectLst/>
                <a:latin typeface="-apple-system"/>
              </a:rPr>
              <a:t>doi.org</a:t>
            </a:r>
            <a:r>
              <a:rPr lang="en-US" b="0" i="0" dirty="0">
                <a:solidFill>
                  <a:srgbClr val="333333"/>
                </a:solidFill>
                <a:effectLst/>
                <a:latin typeface="-apple-system"/>
              </a:rPr>
              <a:t>/10.1007/s10584-021-03294-8</a:t>
            </a:r>
            <a:r>
              <a:rPr lang="en-US" sz="1200" dirty="0">
                <a:latin typeface="Calibri"/>
                <a:cs typeface="Calibri"/>
              </a:rPr>
              <a:t> </a:t>
            </a:r>
          </a:p>
        </p:txBody>
      </p:sp>
      <p:sp>
        <p:nvSpPr>
          <p:cNvPr id="9" name="TextBox 8">
            <a:extLst>
              <a:ext uri="{FF2B5EF4-FFF2-40B4-BE49-F238E27FC236}">
                <a16:creationId xmlns:a16="http://schemas.microsoft.com/office/drawing/2014/main" id="{0A665418-4C7B-63CC-99E0-7277E7E7BA28}"/>
              </a:ext>
            </a:extLst>
          </p:cNvPr>
          <p:cNvSpPr txBox="1"/>
          <p:nvPr/>
        </p:nvSpPr>
        <p:spPr>
          <a:xfrm>
            <a:off x="7429664" y="5459670"/>
            <a:ext cx="4671309" cy="769441"/>
          </a:xfrm>
          <a:prstGeom prst="rect">
            <a:avLst/>
          </a:prstGeom>
          <a:noFill/>
        </p:spPr>
        <p:txBody>
          <a:bodyPr wrap="square" rtlCol="0">
            <a:spAutoFit/>
          </a:bodyPr>
          <a:lstStyle/>
          <a:p>
            <a:r>
              <a:rPr lang="en-US" sz="1100" dirty="0">
                <a:solidFill>
                  <a:srgbClr val="416284"/>
                </a:solidFill>
                <a:latin typeface="Arial" panose="020B0604020202020204" pitchFamily="34" charset="0"/>
                <a:cs typeface="Arial" panose="020B0604020202020204" pitchFamily="34" charset="0"/>
              </a:rPr>
              <a:t>Figure. Maps of average annual monthly maximum snow water equivalent (SWE) from the NA-CORDEX GCMs and RCMs (top).  Magnitude (middle) and percent (bottom)  end-of-century change in annual monthly maximum SWE. </a:t>
            </a:r>
          </a:p>
        </p:txBody>
      </p:sp>
      <p:pic>
        <p:nvPicPr>
          <p:cNvPr id="18" name="Picture 17">
            <a:extLst>
              <a:ext uri="{FF2B5EF4-FFF2-40B4-BE49-F238E27FC236}">
                <a16:creationId xmlns:a16="http://schemas.microsoft.com/office/drawing/2014/main" id="{F472CDA9-4BCD-3A6C-D9D8-0232ED2EBFEC}"/>
              </a:ext>
            </a:extLst>
          </p:cNvPr>
          <p:cNvPicPr>
            <a:picLocks noChangeAspect="1"/>
          </p:cNvPicPr>
          <p:nvPr/>
        </p:nvPicPr>
        <p:blipFill>
          <a:blip r:embed="rId2"/>
          <a:stretch>
            <a:fillRect/>
          </a:stretch>
        </p:blipFill>
        <p:spPr>
          <a:xfrm>
            <a:off x="7686987" y="1052729"/>
            <a:ext cx="3922421" cy="4327069"/>
          </a:xfrm>
          <a:prstGeom prst="rect">
            <a:avLst/>
          </a:prstGeom>
        </p:spPr>
      </p:pic>
    </p:spTree>
    <p:extLst>
      <p:ext uri="{BB962C8B-B14F-4D97-AF65-F5344CB8AC3E}">
        <p14:creationId xmlns:p14="http://schemas.microsoft.com/office/powerpoint/2010/main" val="2707981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TotalTime>
  <Words>333</Words>
  <Application>Microsoft Macintosh PowerPoint</Application>
  <PresentationFormat>Widescreen</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-apple-system</vt: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Ullrich, Paul Aaron</dc:creator>
  <cp:lastModifiedBy>Rachel McCrary</cp:lastModifiedBy>
  <cp:revision>14</cp:revision>
  <dcterms:created xsi:type="dcterms:W3CDTF">2023-03-22T21:09:49Z</dcterms:created>
  <dcterms:modified xsi:type="dcterms:W3CDTF">2023-03-24T21:58:51Z</dcterms:modified>
</cp:coreProperties>
</file>