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8" r:id="rId5"/>
  </p:sldIdLst>
  <p:sldSz cx="12192000" cy="6858000"/>
  <p:notesSz cx="6985000" cy="92837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602F13-B018-7CD3-DE52-B0D262DDA70D}" name="Wilburn, Matthew S" initials="WMS" userId="S::Matthew.Wilburn@pnnl.gov::1bc66fb5-94f0-41ef-928a-bfd916df0b33" providerId="AD"/>
  <p188:author id="{91A9895A-2F7A-A274-93E4-20272CFE8043}" name="Mundy, Beth E" initials="MBE" userId="S::beth.mundy@pnnl.gov::09c03546-1d2d-4d82-89e1-bb5e2a2e687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undy, Beth E" initials="MBE" lastIdx="2" clrIdx="0">
    <p:extLst>
      <p:ext uri="{19B8F6BF-5375-455C-9EA6-DF929625EA0E}">
        <p15:presenceInfo xmlns:p15="http://schemas.microsoft.com/office/powerpoint/2012/main" userId="S::beth.mundy@pnnl.gov::09c03546-1d2d-4d82-89e1-bb5e2a2e687b" providerId="AD"/>
      </p:ext>
    </p:extLst>
  </p:cmAuthor>
  <p:cmAuthor id="2" name="Wisse, Jessica M" initials="WJM" lastIdx="2" clrIdx="1">
    <p:extLst>
      <p:ext uri="{19B8F6BF-5375-455C-9EA6-DF929625EA0E}">
        <p15:presenceInfo xmlns:p15="http://schemas.microsoft.com/office/powerpoint/2012/main" userId="S::jessica.wisse@pnnl.gov::d37bffa0-4af3-44a8-9a61-9a46fb8d8a6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A3A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45" autoAdjust="0"/>
    <p:restoredTop sz="94625" autoAdjust="0"/>
  </p:normalViewPr>
  <p:slideViewPr>
    <p:cSldViewPr>
      <p:cViewPr varScale="1">
        <p:scale>
          <a:sx n="67" d="100"/>
          <a:sy n="67" d="100"/>
        </p:scale>
        <p:origin x="900" y="48"/>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ndy, Beth E" userId="09c03546-1d2d-4d82-89e1-bb5e2a2e687b" providerId="ADAL" clId="{91F226EE-1571-4D55-9BE9-FC2F05E35B30}"/>
    <pc:docChg chg="modSld">
      <pc:chgData name="Mundy, Beth E" userId="09c03546-1d2d-4d82-89e1-bb5e2a2e687b" providerId="ADAL" clId="{91F226EE-1571-4D55-9BE9-FC2F05E35B30}" dt="2023-07-12T23:12:06.391" v="9" actId="113"/>
      <pc:docMkLst>
        <pc:docMk/>
      </pc:docMkLst>
      <pc:sldChg chg="modSp mod">
        <pc:chgData name="Mundy, Beth E" userId="09c03546-1d2d-4d82-89e1-bb5e2a2e687b" providerId="ADAL" clId="{91F226EE-1571-4D55-9BE9-FC2F05E35B30}" dt="2023-07-12T23:12:06.391" v="9" actId="113"/>
        <pc:sldMkLst>
          <pc:docMk/>
          <pc:sldMk cId="0" sldId="258"/>
        </pc:sldMkLst>
        <pc:spChg chg="mod">
          <ac:chgData name="Mundy, Beth E" userId="09c03546-1d2d-4d82-89e1-bb5e2a2e687b" providerId="ADAL" clId="{91F226EE-1571-4D55-9BE9-FC2F05E35B30}" dt="2023-07-12T23:12:06.391" v="9" actId="113"/>
          <ac:spMkLst>
            <pc:docMk/>
            <pc:sldMk cId="0" sldId="258"/>
            <ac:spMk id="307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EE4913F5-1EAE-474B-AF5A-E8BC3172F19B}" type="datetimeFigureOut">
              <a:rPr lang="en-US"/>
              <a:pPr>
                <a:defRPr/>
              </a:pPr>
              <a:t>7/12/2023</a:t>
            </a:fld>
            <a:endParaRPr lang="en-US" dirty="0"/>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958" tIns="46479" rIns="92958" bIns="46479" rtlCol="0" anchor="ctr"/>
          <a:lstStyle/>
          <a:p>
            <a:pPr lvl="0"/>
            <a:endParaRPr lang="en-US" noProof="0" dirty="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2958" tIns="46479" rIns="92958" bIns="4647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8563"/>
            <a:ext cx="3027363" cy="463550"/>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wrap="square" lIns="92958" tIns="46479" rIns="92958" bIns="46479" numCol="1" anchor="b" anchorCtr="0" compatLnSpc="1">
            <a:prstTxWarp prst="textNoShape">
              <a:avLst/>
            </a:prstTxWarp>
          </a:bodyPr>
          <a:lstStyle>
            <a:lvl1pPr algn="r">
              <a:defRPr sz="1200"/>
            </a:lvl1pPr>
          </a:lstStyle>
          <a:p>
            <a:fld id="{DB298FFB-70F1-4A24-9782-D3D4B90F4D57}" type="slidenum">
              <a:rPr lang="en-US" altLang="en-US"/>
              <a:pPr/>
              <a:t>‹#›</a:t>
            </a:fld>
            <a:endParaRPr lang="en-US" altLang="en-US"/>
          </a:p>
        </p:txBody>
      </p:sp>
    </p:spTree>
    <p:extLst>
      <p:ext uri="{BB962C8B-B14F-4D97-AF65-F5344CB8AC3E}">
        <p14:creationId xmlns:p14="http://schemas.microsoft.com/office/powerpoint/2010/main" val="4776242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4063" indent="-288925" eaLnBrk="0" hangingPunct="0">
              <a:defRPr>
                <a:solidFill>
                  <a:schemeClr val="tx1"/>
                </a:solidFill>
                <a:latin typeface="Calibri" panose="020F0502020204030204" pitchFamily="34" charset="0"/>
                <a:cs typeface="Arial" panose="020B0604020202020204" pitchFamily="34" charset="0"/>
              </a:defRPr>
            </a:lvl2pPr>
            <a:lvl3pPr marL="1160463" indent="-231775" eaLnBrk="0" hangingPunct="0">
              <a:defRPr>
                <a:solidFill>
                  <a:schemeClr val="tx1"/>
                </a:solidFill>
                <a:latin typeface="Calibri" panose="020F0502020204030204" pitchFamily="34" charset="0"/>
                <a:cs typeface="Arial" panose="020B0604020202020204" pitchFamily="34" charset="0"/>
              </a:defRPr>
            </a:lvl3pPr>
            <a:lvl4pPr marL="1625600" indent="-231775" eaLnBrk="0" hangingPunct="0">
              <a:defRPr>
                <a:solidFill>
                  <a:schemeClr val="tx1"/>
                </a:solidFill>
                <a:latin typeface="Calibri" panose="020F0502020204030204" pitchFamily="34" charset="0"/>
                <a:cs typeface="Arial" panose="020B0604020202020204" pitchFamily="34" charset="0"/>
              </a:defRPr>
            </a:lvl4pPr>
            <a:lvl5pPr marL="2090738" indent="-231775" eaLnBrk="0" hangingPunct="0">
              <a:defRPr>
                <a:solidFill>
                  <a:schemeClr val="tx1"/>
                </a:solidFill>
                <a:latin typeface="Calibri" panose="020F0502020204030204" pitchFamily="34" charset="0"/>
                <a:cs typeface="Arial" panose="020B0604020202020204" pitchFamily="34" charset="0"/>
              </a:defRPr>
            </a:lvl5pPr>
            <a:lvl6pPr marL="25479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51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23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95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F705FAF-829E-4395-B8B6-B498D53B3B43}" type="slidenum">
              <a:rPr lang="en-US" altLang="en-US">
                <a:solidFill>
                  <a:srgbClr val="000000"/>
                </a:solidFill>
              </a:rPr>
              <a:pPr eaLnBrk="1" hangingPunct="1"/>
              <a:t>1</a:t>
            </a:fld>
            <a:endParaRPr lang="en-US" altLang="en-US">
              <a:solidFill>
                <a:srgbClr val="000000"/>
              </a:solidFill>
            </a:endParaRPr>
          </a:p>
        </p:txBody>
      </p:sp>
      <p:sp>
        <p:nvSpPr>
          <p:cNvPr id="5123" name="Rectangle 2"/>
          <p:cNvSpPr>
            <a:spLocks noGrp="1" noRot="1" noChangeAspect="1" noChangeArrowheads="1" noTextEdit="1"/>
          </p:cNvSpPr>
          <p:nvPr>
            <p:ph type="sldImg"/>
          </p:nvPr>
        </p:nvSpPr>
        <p:spPr bwMode="auto">
          <a:xfrm>
            <a:off x="398463" y="696913"/>
            <a:ext cx="6188075"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000"/>
              <a:t>http://www.pnnl.gov/science/highlights/highlights.asp?division=749</a:t>
            </a:r>
          </a:p>
        </p:txBody>
      </p:sp>
    </p:spTree>
    <p:extLst>
      <p:ext uri="{BB962C8B-B14F-4D97-AF65-F5344CB8AC3E}">
        <p14:creationId xmlns:p14="http://schemas.microsoft.com/office/powerpoint/2010/main" val="2729682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1135F78-85A2-4A8E-B588-72BEBA900BB0}" type="datetimeFigureOut">
              <a:rPr lang="en-US"/>
              <a:pPr>
                <a:defRPr/>
              </a:pPr>
              <a:t>7/12/2023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BE678E4-5B40-41E7-B295-6E15A5E915EA}" type="slidenum">
              <a:rPr lang="en-US" altLang="en-US"/>
              <a:pPr/>
              <a:t>‹#›</a:t>
            </a:fld>
            <a:endParaRPr lang="en-US" altLang="en-US"/>
          </a:p>
        </p:txBody>
      </p:sp>
    </p:spTree>
    <p:extLst>
      <p:ext uri="{BB962C8B-B14F-4D97-AF65-F5344CB8AC3E}">
        <p14:creationId xmlns:p14="http://schemas.microsoft.com/office/powerpoint/2010/main" val="3347593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CE7F625-517B-440F-9267-2A80D666B736}" type="datetimeFigureOut">
              <a:rPr lang="en-US"/>
              <a:pPr>
                <a:defRPr/>
              </a:pPr>
              <a:t>7/12/2023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5A89244-42D4-4344-8CB0-317EFA9D52F5}" type="slidenum">
              <a:rPr lang="en-US" altLang="en-US"/>
              <a:pPr/>
              <a:t>‹#›</a:t>
            </a:fld>
            <a:endParaRPr lang="en-US" altLang="en-US"/>
          </a:p>
        </p:txBody>
      </p:sp>
    </p:spTree>
    <p:extLst>
      <p:ext uri="{BB962C8B-B14F-4D97-AF65-F5344CB8AC3E}">
        <p14:creationId xmlns:p14="http://schemas.microsoft.com/office/powerpoint/2010/main" val="4078830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0212E40-FFBC-4D16-9B96-AE4DC79ACE89}" type="datetimeFigureOut">
              <a:rPr lang="en-US"/>
              <a:pPr>
                <a:defRPr/>
              </a:pPr>
              <a:t>7/12/2023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A1DC9DD-7613-4A46-8A55-B05D74670C3E}" type="slidenum">
              <a:rPr lang="en-US" altLang="en-US"/>
              <a:pPr/>
              <a:t>‹#›</a:t>
            </a:fld>
            <a:endParaRPr lang="en-US" altLang="en-US"/>
          </a:p>
        </p:txBody>
      </p:sp>
    </p:spTree>
    <p:extLst>
      <p:ext uri="{BB962C8B-B14F-4D97-AF65-F5344CB8AC3E}">
        <p14:creationId xmlns:p14="http://schemas.microsoft.com/office/powerpoint/2010/main" val="3511806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rtlCol="0">
            <a:normAutofit/>
          </a:bodyPr>
          <a:lstStyle/>
          <a:p>
            <a:pPr lvl="0"/>
            <a:r>
              <a:rPr lang="en-US" noProof="0"/>
              <a:t>Click icon to add table</a:t>
            </a:r>
            <a:endParaRPr lang="en-US" noProof="0" dirty="0"/>
          </a:p>
        </p:txBody>
      </p:sp>
    </p:spTree>
    <p:extLst>
      <p:ext uri="{BB962C8B-B14F-4D97-AF65-F5344CB8AC3E}">
        <p14:creationId xmlns:p14="http://schemas.microsoft.com/office/powerpoint/2010/main" val="1087738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3D42F4A-CFDF-49B1-A5BB-80EE2A5CB064}" type="datetimeFigureOut">
              <a:rPr lang="en-US"/>
              <a:pPr>
                <a:defRPr/>
              </a:pPr>
              <a:t>7/12/2023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3C322A1-86CB-4EDD-BD25-C77A09E989F7}" type="slidenum">
              <a:rPr lang="en-US" altLang="en-US"/>
              <a:pPr/>
              <a:t>‹#›</a:t>
            </a:fld>
            <a:endParaRPr lang="en-US" altLang="en-US"/>
          </a:p>
        </p:txBody>
      </p:sp>
    </p:spTree>
    <p:extLst>
      <p:ext uri="{BB962C8B-B14F-4D97-AF65-F5344CB8AC3E}">
        <p14:creationId xmlns:p14="http://schemas.microsoft.com/office/powerpoint/2010/main" val="947495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2C97724-70E9-494E-82EA-47E688CC4935}" type="datetimeFigureOut">
              <a:rPr lang="en-US"/>
              <a:pPr>
                <a:defRPr/>
              </a:pPr>
              <a:t>7/12/2023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CC3BD9F-1ED7-43F1-AEB5-0E60C8DFBF47}" type="slidenum">
              <a:rPr lang="en-US" altLang="en-US"/>
              <a:pPr/>
              <a:t>‹#›</a:t>
            </a:fld>
            <a:endParaRPr lang="en-US" altLang="en-US"/>
          </a:p>
        </p:txBody>
      </p:sp>
    </p:spTree>
    <p:extLst>
      <p:ext uri="{BB962C8B-B14F-4D97-AF65-F5344CB8AC3E}">
        <p14:creationId xmlns:p14="http://schemas.microsoft.com/office/powerpoint/2010/main" val="4146109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2939D08-0738-4E34-AC41-6639B35ACD6D}" type="datetimeFigureOut">
              <a:rPr lang="en-US"/>
              <a:pPr>
                <a:defRPr/>
              </a:pPr>
              <a:t>7/12/2023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52041E4-4A3F-4086-9C88-809FE63A664C}" type="slidenum">
              <a:rPr lang="en-US" altLang="en-US"/>
              <a:pPr/>
              <a:t>‹#›</a:t>
            </a:fld>
            <a:endParaRPr lang="en-US" altLang="en-US"/>
          </a:p>
        </p:txBody>
      </p:sp>
    </p:spTree>
    <p:extLst>
      <p:ext uri="{BB962C8B-B14F-4D97-AF65-F5344CB8AC3E}">
        <p14:creationId xmlns:p14="http://schemas.microsoft.com/office/powerpoint/2010/main" val="1935087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8995167-4DB7-4E11-886A-CB7F3966F72D}" type="datetimeFigureOut">
              <a:rPr lang="en-US"/>
              <a:pPr>
                <a:defRPr/>
              </a:pPr>
              <a:t>7/12/2023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B099FE3B-D710-4794-B641-5B860069AD1F}" type="slidenum">
              <a:rPr lang="en-US" altLang="en-US"/>
              <a:pPr/>
              <a:t>‹#›</a:t>
            </a:fld>
            <a:endParaRPr lang="en-US" altLang="en-US"/>
          </a:p>
        </p:txBody>
      </p:sp>
    </p:spTree>
    <p:extLst>
      <p:ext uri="{BB962C8B-B14F-4D97-AF65-F5344CB8AC3E}">
        <p14:creationId xmlns:p14="http://schemas.microsoft.com/office/powerpoint/2010/main" val="4256411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C364730-86BB-4110-9C41-08FDBFA392CA}" type="datetimeFigureOut">
              <a:rPr lang="en-US"/>
              <a:pPr>
                <a:defRPr/>
              </a:pPr>
              <a:t>7/12/2023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7D306B0-1A4A-4863-93A3-4B49804814EA}" type="slidenum">
              <a:rPr lang="en-US" altLang="en-US"/>
              <a:pPr/>
              <a:t>‹#›</a:t>
            </a:fld>
            <a:endParaRPr lang="en-US" altLang="en-US"/>
          </a:p>
        </p:txBody>
      </p:sp>
    </p:spTree>
    <p:extLst>
      <p:ext uri="{BB962C8B-B14F-4D97-AF65-F5344CB8AC3E}">
        <p14:creationId xmlns:p14="http://schemas.microsoft.com/office/powerpoint/2010/main" val="3769026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B4AAD07-01BF-446E-8744-C7BB7767638F}" type="datetimeFigureOut">
              <a:rPr lang="en-US"/>
              <a:pPr>
                <a:defRPr/>
              </a:pPr>
              <a:t>7/12/2023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067ABCF-3691-42EF-8D96-8AEB84F18694}" type="slidenum">
              <a:rPr lang="en-US" altLang="en-US"/>
              <a:pPr/>
              <a:t>‹#›</a:t>
            </a:fld>
            <a:endParaRPr lang="en-US" altLang="en-US"/>
          </a:p>
        </p:txBody>
      </p:sp>
    </p:spTree>
    <p:extLst>
      <p:ext uri="{BB962C8B-B14F-4D97-AF65-F5344CB8AC3E}">
        <p14:creationId xmlns:p14="http://schemas.microsoft.com/office/powerpoint/2010/main" val="3778207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5FE092C-7F6F-4DA2-94A1-AFFE6A3B6BFC}" type="datetimeFigureOut">
              <a:rPr lang="en-US"/>
              <a:pPr>
                <a:defRPr/>
              </a:pPr>
              <a:t>7/12/2023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28D7103-DDC9-4808-B39B-D6FA4C867515}" type="slidenum">
              <a:rPr lang="en-US" altLang="en-US"/>
              <a:pPr/>
              <a:t>‹#›</a:t>
            </a:fld>
            <a:endParaRPr lang="en-US" altLang="en-US"/>
          </a:p>
        </p:txBody>
      </p:sp>
    </p:spTree>
    <p:extLst>
      <p:ext uri="{BB962C8B-B14F-4D97-AF65-F5344CB8AC3E}">
        <p14:creationId xmlns:p14="http://schemas.microsoft.com/office/powerpoint/2010/main" val="258822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F1619B4-0779-4B38-8346-A994C45F2BF8}" type="datetimeFigureOut">
              <a:rPr lang="en-US"/>
              <a:pPr>
                <a:defRPr/>
              </a:pPr>
              <a:t>7/12/2023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EFC4C9C-1FCF-4447-B5EF-8B193573439A}" type="slidenum">
              <a:rPr lang="en-US" altLang="en-US"/>
              <a:pPr/>
              <a:t>‹#›</a:t>
            </a:fld>
            <a:endParaRPr lang="en-US" altLang="en-US"/>
          </a:p>
        </p:txBody>
      </p:sp>
    </p:spTree>
    <p:extLst>
      <p:ext uri="{BB962C8B-B14F-4D97-AF65-F5344CB8AC3E}">
        <p14:creationId xmlns:p14="http://schemas.microsoft.com/office/powerpoint/2010/main" val="2498780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0570776-5D34-4B94-8688-589C882A4837}" type="datetimeFigureOut">
              <a:rPr lang="en-US"/>
              <a:pPr>
                <a:defRPr/>
              </a:pPr>
              <a:t>7/12/2023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0C62178-E8A7-4C00-A203-4DE18BC737C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a:extLst>
              <a:ext uri="{FF2B5EF4-FFF2-40B4-BE49-F238E27FC236}">
                <a16:creationId xmlns:a16="http://schemas.microsoft.com/office/drawing/2014/main" id="{509B0864-87DF-F56F-B93A-9BE3CF7072E4}"/>
              </a:ext>
            </a:extLst>
          </p:cNvPr>
          <p:cNvSpPr/>
          <p:nvPr/>
        </p:nvSpPr>
        <p:spPr>
          <a:xfrm>
            <a:off x="10580387" y="1621643"/>
            <a:ext cx="319915" cy="3217286"/>
          </a:xfrm>
          <a:prstGeom prst="downArrow">
            <a:avLst/>
          </a:prstGeom>
          <a:solidFill>
            <a:srgbClr val="1D4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ori_panorama">
            <a:extLst>
              <a:ext uri="{FF2B5EF4-FFF2-40B4-BE49-F238E27FC236}">
                <a16:creationId xmlns:a16="http://schemas.microsoft.com/office/drawing/2014/main" id="{6C443764-F9A4-6BC0-7511-24829ECE39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1143000"/>
            <a:ext cx="2644595" cy="95728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6A88AC6-672B-6436-D64E-F897F55D04F5}"/>
              </a:ext>
            </a:extLst>
          </p:cNvPr>
          <p:cNvPicPr>
            <a:picLocks noChangeAspect="1"/>
          </p:cNvPicPr>
          <p:nvPr/>
        </p:nvPicPr>
        <p:blipFill>
          <a:blip r:embed="rId4"/>
          <a:stretch>
            <a:fillRect/>
          </a:stretch>
        </p:blipFill>
        <p:spPr>
          <a:xfrm>
            <a:off x="7727164" y="4310221"/>
            <a:ext cx="1280160" cy="1272540"/>
          </a:xfrm>
          <a:prstGeom prst="rect">
            <a:avLst/>
          </a:prstGeom>
        </p:spPr>
      </p:pic>
      <p:pic>
        <p:nvPicPr>
          <p:cNvPr id="5" name="Picture 4">
            <a:extLst>
              <a:ext uri="{FF2B5EF4-FFF2-40B4-BE49-F238E27FC236}">
                <a16:creationId xmlns:a16="http://schemas.microsoft.com/office/drawing/2014/main" id="{35D84FC4-BBA3-AD7F-E2F3-0CA4FF0CEADE}"/>
              </a:ext>
            </a:extLst>
          </p:cNvPr>
          <p:cNvPicPr>
            <a:picLocks noChangeAspect="1"/>
          </p:cNvPicPr>
          <p:nvPr/>
        </p:nvPicPr>
        <p:blipFill>
          <a:blip r:embed="rId5"/>
          <a:stretch>
            <a:fillRect/>
          </a:stretch>
        </p:blipFill>
        <p:spPr>
          <a:xfrm>
            <a:off x="9194208" y="4287432"/>
            <a:ext cx="1287780" cy="1287780"/>
          </a:xfrm>
          <a:prstGeom prst="rect">
            <a:avLst/>
          </a:prstGeom>
        </p:spPr>
      </p:pic>
      <p:pic>
        <p:nvPicPr>
          <p:cNvPr id="6" name="Picture 5">
            <a:extLst>
              <a:ext uri="{FF2B5EF4-FFF2-40B4-BE49-F238E27FC236}">
                <a16:creationId xmlns:a16="http://schemas.microsoft.com/office/drawing/2014/main" id="{C632EDDD-294D-D04D-129A-A2F87F7D18A1}"/>
              </a:ext>
            </a:extLst>
          </p:cNvPr>
          <p:cNvPicPr>
            <a:picLocks noChangeAspect="1"/>
          </p:cNvPicPr>
          <p:nvPr/>
        </p:nvPicPr>
        <p:blipFill>
          <a:blip r:embed="rId6"/>
          <a:stretch>
            <a:fillRect/>
          </a:stretch>
        </p:blipFill>
        <p:spPr>
          <a:xfrm>
            <a:off x="6999343" y="2229378"/>
            <a:ext cx="2346960" cy="981456"/>
          </a:xfrm>
          <a:prstGeom prst="rect">
            <a:avLst/>
          </a:prstGeom>
        </p:spPr>
      </p:pic>
      <p:pic>
        <p:nvPicPr>
          <p:cNvPr id="7" name="Picture 6">
            <a:extLst>
              <a:ext uri="{FF2B5EF4-FFF2-40B4-BE49-F238E27FC236}">
                <a16:creationId xmlns:a16="http://schemas.microsoft.com/office/drawing/2014/main" id="{AD08C63F-7C6F-EE24-DD5B-A16ED1897618}"/>
              </a:ext>
            </a:extLst>
          </p:cNvPr>
          <p:cNvPicPr>
            <a:picLocks noChangeAspect="1"/>
          </p:cNvPicPr>
          <p:nvPr/>
        </p:nvPicPr>
        <p:blipFill>
          <a:blip r:embed="rId7"/>
          <a:stretch>
            <a:fillRect/>
          </a:stretch>
        </p:blipFill>
        <p:spPr>
          <a:xfrm>
            <a:off x="9404215" y="2221576"/>
            <a:ext cx="170688" cy="976122"/>
          </a:xfrm>
          <a:prstGeom prst="rect">
            <a:avLst/>
          </a:prstGeom>
        </p:spPr>
      </p:pic>
      <p:pic>
        <p:nvPicPr>
          <p:cNvPr id="8" name="Picture 7">
            <a:extLst>
              <a:ext uri="{FF2B5EF4-FFF2-40B4-BE49-F238E27FC236}">
                <a16:creationId xmlns:a16="http://schemas.microsoft.com/office/drawing/2014/main" id="{17220003-D863-C319-7512-92E2E8FE57C0}"/>
              </a:ext>
            </a:extLst>
          </p:cNvPr>
          <p:cNvPicPr>
            <a:picLocks noChangeAspect="1"/>
          </p:cNvPicPr>
          <p:nvPr/>
        </p:nvPicPr>
        <p:blipFill>
          <a:blip r:embed="rId8">
            <a:alphaModFix amt="90000"/>
          </a:blip>
          <a:stretch>
            <a:fillRect/>
          </a:stretch>
        </p:blipFill>
        <p:spPr>
          <a:xfrm>
            <a:off x="9529218" y="2141634"/>
            <a:ext cx="1840619" cy="1236236"/>
          </a:xfrm>
          <a:prstGeom prst="rect">
            <a:avLst/>
          </a:prstGeom>
        </p:spPr>
      </p:pic>
      <p:sp>
        <p:nvSpPr>
          <p:cNvPr id="9" name="TextBox 8">
            <a:extLst>
              <a:ext uri="{FF2B5EF4-FFF2-40B4-BE49-F238E27FC236}">
                <a16:creationId xmlns:a16="http://schemas.microsoft.com/office/drawing/2014/main" id="{80805AA4-C571-76C6-5D9F-3E843603F477}"/>
              </a:ext>
            </a:extLst>
          </p:cNvPr>
          <p:cNvSpPr txBox="1"/>
          <p:nvPr/>
        </p:nvSpPr>
        <p:spPr>
          <a:xfrm>
            <a:off x="7556284" y="1116374"/>
            <a:ext cx="322524" cy="246221"/>
          </a:xfrm>
          <a:prstGeom prst="rect">
            <a:avLst/>
          </a:prstGeom>
          <a:solidFill>
            <a:schemeClr val="lt1">
              <a:alpha val="50000"/>
            </a:schemeClr>
          </a:solidFill>
        </p:spPr>
        <p:txBody>
          <a:bodyPr wrap="none" rtlCol="0">
            <a:spAutoFit/>
          </a:bodyPr>
          <a:lstStyle/>
          <a:p>
            <a:r>
              <a:rPr lang="en-US" sz="1000" dirty="0"/>
              <a:t>(a)</a:t>
            </a:r>
          </a:p>
        </p:txBody>
      </p:sp>
      <p:sp>
        <p:nvSpPr>
          <p:cNvPr id="10" name="TextBox 9">
            <a:extLst>
              <a:ext uri="{FF2B5EF4-FFF2-40B4-BE49-F238E27FC236}">
                <a16:creationId xmlns:a16="http://schemas.microsoft.com/office/drawing/2014/main" id="{C044C79C-5606-AB19-AACC-907882A47047}"/>
              </a:ext>
            </a:extLst>
          </p:cNvPr>
          <p:cNvSpPr txBox="1"/>
          <p:nvPr/>
        </p:nvSpPr>
        <p:spPr>
          <a:xfrm>
            <a:off x="6877648" y="2235015"/>
            <a:ext cx="341760" cy="246221"/>
          </a:xfrm>
          <a:prstGeom prst="rect">
            <a:avLst/>
          </a:prstGeom>
          <a:solidFill>
            <a:schemeClr val="lt1">
              <a:alpha val="50472"/>
            </a:schemeClr>
          </a:solidFill>
        </p:spPr>
        <p:txBody>
          <a:bodyPr wrap="none" rtlCol="0">
            <a:spAutoFit/>
          </a:bodyPr>
          <a:lstStyle/>
          <a:p>
            <a:r>
              <a:rPr lang="en-US" sz="1000" dirty="0"/>
              <a:t>(b)</a:t>
            </a:r>
          </a:p>
        </p:txBody>
      </p:sp>
      <p:sp>
        <p:nvSpPr>
          <p:cNvPr id="11" name="TextBox 10">
            <a:extLst>
              <a:ext uri="{FF2B5EF4-FFF2-40B4-BE49-F238E27FC236}">
                <a16:creationId xmlns:a16="http://schemas.microsoft.com/office/drawing/2014/main" id="{0D06F497-1500-D2DD-DE87-9671756E4E86}"/>
              </a:ext>
            </a:extLst>
          </p:cNvPr>
          <p:cNvSpPr txBox="1"/>
          <p:nvPr/>
        </p:nvSpPr>
        <p:spPr>
          <a:xfrm>
            <a:off x="9652626" y="2130684"/>
            <a:ext cx="316112" cy="246221"/>
          </a:xfrm>
          <a:prstGeom prst="rect">
            <a:avLst/>
          </a:prstGeom>
          <a:noFill/>
        </p:spPr>
        <p:txBody>
          <a:bodyPr wrap="none" rtlCol="0">
            <a:spAutoFit/>
          </a:bodyPr>
          <a:lstStyle/>
          <a:p>
            <a:r>
              <a:rPr lang="en-US" sz="1000" dirty="0"/>
              <a:t>(c)</a:t>
            </a:r>
          </a:p>
        </p:txBody>
      </p:sp>
      <p:sp>
        <p:nvSpPr>
          <p:cNvPr id="12" name="TextBox 11">
            <a:extLst>
              <a:ext uri="{FF2B5EF4-FFF2-40B4-BE49-F238E27FC236}">
                <a16:creationId xmlns:a16="http://schemas.microsoft.com/office/drawing/2014/main" id="{39DB283D-DAE5-FBAA-41E6-ADAEFA5FEFE9}"/>
              </a:ext>
            </a:extLst>
          </p:cNvPr>
          <p:cNvSpPr txBox="1"/>
          <p:nvPr/>
        </p:nvSpPr>
        <p:spPr>
          <a:xfrm>
            <a:off x="7868077" y="3337157"/>
            <a:ext cx="341760" cy="246221"/>
          </a:xfrm>
          <a:prstGeom prst="rect">
            <a:avLst/>
          </a:prstGeom>
          <a:noFill/>
        </p:spPr>
        <p:txBody>
          <a:bodyPr wrap="none" rtlCol="0">
            <a:spAutoFit/>
          </a:bodyPr>
          <a:lstStyle/>
          <a:p>
            <a:r>
              <a:rPr lang="en-US" sz="1000" dirty="0"/>
              <a:t>(d)</a:t>
            </a:r>
          </a:p>
        </p:txBody>
      </p:sp>
      <p:sp>
        <p:nvSpPr>
          <p:cNvPr id="13" name="TextBox 12">
            <a:extLst>
              <a:ext uri="{FF2B5EF4-FFF2-40B4-BE49-F238E27FC236}">
                <a16:creationId xmlns:a16="http://schemas.microsoft.com/office/drawing/2014/main" id="{77066747-D2AA-C8A4-ED02-B1595F4C2739}"/>
              </a:ext>
            </a:extLst>
          </p:cNvPr>
          <p:cNvSpPr txBox="1"/>
          <p:nvPr/>
        </p:nvSpPr>
        <p:spPr>
          <a:xfrm>
            <a:off x="7922006" y="5562600"/>
            <a:ext cx="989784" cy="276999"/>
          </a:xfrm>
          <a:prstGeom prst="rect">
            <a:avLst/>
          </a:prstGeom>
          <a:noFill/>
        </p:spPr>
        <p:txBody>
          <a:bodyPr wrap="square" rtlCol="0">
            <a:spAutoFit/>
          </a:bodyPr>
          <a:lstStyle/>
          <a:p>
            <a:r>
              <a:rPr lang="en-US" sz="1200" dirty="0">
                <a:latin typeface="Arial" panose="020B0604020202020204" pitchFamily="34" charset="0"/>
              </a:rPr>
              <a:t>Historica</a:t>
            </a:r>
            <a:r>
              <a:rPr lang="en-US" sz="1200" dirty="0"/>
              <a:t>l</a:t>
            </a:r>
          </a:p>
        </p:txBody>
      </p:sp>
      <p:sp>
        <p:nvSpPr>
          <p:cNvPr id="14" name="TextBox 13">
            <a:extLst>
              <a:ext uri="{FF2B5EF4-FFF2-40B4-BE49-F238E27FC236}">
                <a16:creationId xmlns:a16="http://schemas.microsoft.com/office/drawing/2014/main" id="{E6684715-B0C2-37A6-5BCB-D954CA61CEE2}"/>
              </a:ext>
            </a:extLst>
          </p:cNvPr>
          <p:cNvSpPr txBox="1"/>
          <p:nvPr/>
        </p:nvSpPr>
        <p:spPr>
          <a:xfrm>
            <a:off x="9242768" y="5576826"/>
            <a:ext cx="1395155" cy="276999"/>
          </a:xfrm>
          <a:prstGeom prst="rect">
            <a:avLst/>
          </a:prstGeom>
          <a:noFill/>
        </p:spPr>
        <p:txBody>
          <a:bodyPr wrap="square" rtlCol="0">
            <a:spAutoFit/>
          </a:bodyPr>
          <a:lstStyle/>
          <a:p>
            <a:r>
              <a:rPr lang="en-US" sz="1200" dirty="0">
                <a:latin typeface="Arial" panose="020B0604020202020204" pitchFamily="34" charset="0"/>
              </a:rPr>
              <a:t>Future change</a:t>
            </a:r>
          </a:p>
        </p:txBody>
      </p:sp>
      <p:sp>
        <p:nvSpPr>
          <p:cNvPr id="15" name="TextBox 14">
            <a:extLst>
              <a:ext uri="{FF2B5EF4-FFF2-40B4-BE49-F238E27FC236}">
                <a16:creationId xmlns:a16="http://schemas.microsoft.com/office/drawing/2014/main" id="{A748D865-808E-0107-71D1-D4A862884E9D}"/>
              </a:ext>
            </a:extLst>
          </p:cNvPr>
          <p:cNvSpPr txBox="1"/>
          <p:nvPr/>
        </p:nvSpPr>
        <p:spPr>
          <a:xfrm>
            <a:off x="10216688" y="1106630"/>
            <a:ext cx="1144133" cy="415498"/>
          </a:xfrm>
          <a:prstGeom prst="rect">
            <a:avLst/>
          </a:prstGeom>
          <a:noFill/>
        </p:spPr>
        <p:txBody>
          <a:bodyPr wrap="square" rtlCol="0">
            <a:spAutoFit/>
          </a:bodyPr>
          <a:lstStyle/>
          <a:p>
            <a:r>
              <a:rPr lang="en-US" sz="700" dirty="0">
                <a:latin typeface="Arial" panose="020B0604020202020204" pitchFamily="34" charset="0"/>
              </a:rPr>
              <a:t>photo credit: </a:t>
            </a:r>
          </a:p>
          <a:p>
            <a:r>
              <a:rPr lang="en-US" sz="700" dirty="0">
                <a:latin typeface="Arial" panose="020B0604020202020204" pitchFamily="34" charset="0"/>
              </a:rPr>
              <a:t>Lawrence Berkeley National Laboratory</a:t>
            </a:r>
          </a:p>
        </p:txBody>
      </p:sp>
      <p:grpSp>
        <p:nvGrpSpPr>
          <p:cNvPr id="16" name="Group 15">
            <a:extLst>
              <a:ext uri="{FF2B5EF4-FFF2-40B4-BE49-F238E27FC236}">
                <a16:creationId xmlns:a16="http://schemas.microsoft.com/office/drawing/2014/main" id="{62993DA8-7348-94F5-C163-C66B2964FAF7}"/>
              </a:ext>
            </a:extLst>
          </p:cNvPr>
          <p:cNvGrpSpPr>
            <a:grpSpLocks noChangeAspect="1"/>
          </p:cNvGrpSpPr>
          <p:nvPr/>
        </p:nvGrpSpPr>
        <p:grpSpPr>
          <a:xfrm>
            <a:off x="6665965" y="2229380"/>
            <a:ext cx="357790" cy="952909"/>
            <a:chOff x="6984635" y="2008497"/>
            <a:chExt cx="425823" cy="1134110"/>
          </a:xfrm>
        </p:grpSpPr>
        <p:sp>
          <p:nvSpPr>
            <p:cNvPr id="17" name="TextBox 16">
              <a:extLst>
                <a:ext uri="{FF2B5EF4-FFF2-40B4-BE49-F238E27FC236}">
                  <a16:creationId xmlns:a16="http://schemas.microsoft.com/office/drawing/2014/main" id="{C8AAD1D3-C162-78CC-05A4-2C7969C87FDA}"/>
                </a:ext>
              </a:extLst>
            </p:cNvPr>
            <p:cNvSpPr txBox="1"/>
            <p:nvPr/>
          </p:nvSpPr>
          <p:spPr>
            <a:xfrm>
              <a:off x="7135317" y="2922826"/>
              <a:ext cx="265567" cy="219781"/>
            </a:xfrm>
            <a:prstGeom prst="rect">
              <a:avLst/>
            </a:prstGeom>
            <a:noFill/>
          </p:spPr>
          <p:txBody>
            <a:bodyPr wrap="none" rtlCol="0">
              <a:spAutoFit/>
            </a:bodyPr>
            <a:lstStyle/>
            <a:p>
              <a:r>
                <a:rPr lang="en-US" sz="600" dirty="0"/>
                <a:t>1</a:t>
              </a:r>
            </a:p>
          </p:txBody>
        </p:sp>
        <p:sp>
          <p:nvSpPr>
            <p:cNvPr id="18" name="TextBox 17">
              <a:extLst>
                <a:ext uri="{FF2B5EF4-FFF2-40B4-BE49-F238E27FC236}">
                  <a16:creationId xmlns:a16="http://schemas.microsoft.com/office/drawing/2014/main" id="{82236DC4-ABAB-ECE7-2512-2336667A3811}"/>
                </a:ext>
              </a:extLst>
            </p:cNvPr>
            <p:cNvSpPr txBox="1"/>
            <p:nvPr/>
          </p:nvSpPr>
          <p:spPr>
            <a:xfrm>
              <a:off x="6984635" y="2008497"/>
              <a:ext cx="425823" cy="219781"/>
            </a:xfrm>
            <a:prstGeom prst="rect">
              <a:avLst/>
            </a:prstGeom>
            <a:noFill/>
          </p:spPr>
          <p:txBody>
            <a:bodyPr wrap="none" rtlCol="0">
              <a:spAutoFit/>
            </a:bodyPr>
            <a:lstStyle/>
            <a:p>
              <a:r>
                <a:rPr lang="en-US" sz="600" dirty="0"/>
                <a:t>8,000</a:t>
              </a:r>
            </a:p>
          </p:txBody>
        </p:sp>
        <p:sp>
          <p:nvSpPr>
            <p:cNvPr id="19" name="TextBox 18">
              <a:extLst>
                <a:ext uri="{FF2B5EF4-FFF2-40B4-BE49-F238E27FC236}">
                  <a16:creationId xmlns:a16="http://schemas.microsoft.com/office/drawing/2014/main" id="{6B3D8229-548E-EDC9-8A69-67C28A0E759E}"/>
                </a:ext>
              </a:extLst>
            </p:cNvPr>
            <p:cNvSpPr txBox="1"/>
            <p:nvPr/>
          </p:nvSpPr>
          <p:spPr>
            <a:xfrm>
              <a:off x="6984635" y="2175506"/>
              <a:ext cx="425823" cy="219781"/>
            </a:xfrm>
            <a:prstGeom prst="rect">
              <a:avLst/>
            </a:prstGeom>
            <a:noFill/>
          </p:spPr>
          <p:txBody>
            <a:bodyPr wrap="none" rtlCol="0">
              <a:spAutoFit/>
            </a:bodyPr>
            <a:lstStyle/>
            <a:p>
              <a:r>
                <a:rPr lang="en-US" sz="600" dirty="0"/>
                <a:t>3,000</a:t>
              </a:r>
            </a:p>
          </p:txBody>
        </p:sp>
        <p:sp>
          <p:nvSpPr>
            <p:cNvPr id="20" name="TextBox 19">
              <a:extLst>
                <a:ext uri="{FF2B5EF4-FFF2-40B4-BE49-F238E27FC236}">
                  <a16:creationId xmlns:a16="http://schemas.microsoft.com/office/drawing/2014/main" id="{CB018680-64D0-A6D7-27BA-311D9D09D899}"/>
                </a:ext>
              </a:extLst>
            </p:cNvPr>
            <p:cNvSpPr txBox="1"/>
            <p:nvPr/>
          </p:nvSpPr>
          <p:spPr>
            <a:xfrm>
              <a:off x="7048755" y="2305619"/>
              <a:ext cx="357142" cy="219781"/>
            </a:xfrm>
            <a:prstGeom prst="rect">
              <a:avLst/>
            </a:prstGeom>
            <a:noFill/>
          </p:spPr>
          <p:txBody>
            <a:bodyPr wrap="none" rtlCol="0">
              <a:spAutoFit/>
            </a:bodyPr>
            <a:lstStyle/>
            <a:p>
              <a:r>
                <a:rPr lang="en-US" sz="600" dirty="0"/>
                <a:t>700</a:t>
              </a:r>
            </a:p>
          </p:txBody>
        </p:sp>
        <p:sp>
          <p:nvSpPr>
            <p:cNvPr id="21" name="TextBox 20">
              <a:extLst>
                <a:ext uri="{FF2B5EF4-FFF2-40B4-BE49-F238E27FC236}">
                  <a16:creationId xmlns:a16="http://schemas.microsoft.com/office/drawing/2014/main" id="{E260F31C-4E9F-28DE-A23B-7CB77D18C882}"/>
                </a:ext>
              </a:extLst>
            </p:cNvPr>
            <p:cNvSpPr txBox="1"/>
            <p:nvPr/>
          </p:nvSpPr>
          <p:spPr>
            <a:xfrm>
              <a:off x="7048755" y="2447714"/>
              <a:ext cx="357142" cy="219781"/>
            </a:xfrm>
            <a:prstGeom prst="rect">
              <a:avLst/>
            </a:prstGeom>
            <a:noFill/>
          </p:spPr>
          <p:txBody>
            <a:bodyPr wrap="none" rtlCol="0">
              <a:spAutoFit/>
            </a:bodyPr>
            <a:lstStyle/>
            <a:p>
              <a:r>
                <a:rPr lang="en-US" sz="600" dirty="0"/>
                <a:t>200</a:t>
              </a:r>
            </a:p>
          </p:txBody>
        </p:sp>
        <p:sp>
          <p:nvSpPr>
            <p:cNvPr id="22" name="TextBox 21">
              <a:extLst>
                <a:ext uri="{FF2B5EF4-FFF2-40B4-BE49-F238E27FC236}">
                  <a16:creationId xmlns:a16="http://schemas.microsoft.com/office/drawing/2014/main" id="{B8977DB9-FDF3-B864-F162-9B619A881CAD}"/>
                </a:ext>
              </a:extLst>
            </p:cNvPr>
            <p:cNvSpPr txBox="1"/>
            <p:nvPr/>
          </p:nvSpPr>
          <p:spPr>
            <a:xfrm>
              <a:off x="7092038" y="2580080"/>
              <a:ext cx="311355" cy="219781"/>
            </a:xfrm>
            <a:prstGeom prst="rect">
              <a:avLst/>
            </a:prstGeom>
            <a:noFill/>
          </p:spPr>
          <p:txBody>
            <a:bodyPr wrap="none" rtlCol="0">
              <a:spAutoFit/>
            </a:bodyPr>
            <a:lstStyle/>
            <a:p>
              <a:r>
                <a:rPr lang="en-US" sz="600" dirty="0"/>
                <a:t>50</a:t>
              </a:r>
            </a:p>
          </p:txBody>
        </p:sp>
        <p:sp>
          <p:nvSpPr>
            <p:cNvPr id="23" name="TextBox 22">
              <a:extLst>
                <a:ext uri="{FF2B5EF4-FFF2-40B4-BE49-F238E27FC236}">
                  <a16:creationId xmlns:a16="http://schemas.microsoft.com/office/drawing/2014/main" id="{365A3227-A4CE-1F12-034A-9E480745C60E}"/>
                </a:ext>
              </a:extLst>
            </p:cNvPr>
            <p:cNvSpPr txBox="1"/>
            <p:nvPr/>
          </p:nvSpPr>
          <p:spPr>
            <a:xfrm>
              <a:off x="7092038" y="2718342"/>
              <a:ext cx="311355" cy="219781"/>
            </a:xfrm>
            <a:prstGeom prst="rect">
              <a:avLst/>
            </a:prstGeom>
            <a:noFill/>
          </p:spPr>
          <p:txBody>
            <a:bodyPr wrap="none" rtlCol="0">
              <a:spAutoFit/>
            </a:bodyPr>
            <a:lstStyle/>
            <a:p>
              <a:r>
                <a:rPr lang="en-US" sz="600" dirty="0"/>
                <a:t>10</a:t>
              </a:r>
            </a:p>
          </p:txBody>
        </p:sp>
        <p:sp>
          <p:nvSpPr>
            <p:cNvPr id="24" name="TextBox 23">
              <a:extLst>
                <a:ext uri="{FF2B5EF4-FFF2-40B4-BE49-F238E27FC236}">
                  <a16:creationId xmlns:a16="http://schemas.microsoft.com/office/drawing/2014/main" id="{3AA947F4-601C-5B95-30EA-1EAA8A3CDE59}"/>
                </a:ext>
              </a:extLst>
            </p:cNvPr>
            <p:cNvSpPr txBox="1"/>
            <p:nvPr/>
          </p:nvSpPr>
          <p:spPr>
            <a:xfrm>
              <a:off x="7135317" y="2826086"/>
              <a:ext cx="265567" cy="219781"/>
            </a:xfrm>
            <a:prstGeom prst="rect">
              <a:avLst/>
            </a:prstGeom>
            <a:noFill/>
          </p:spPr>
          <p:txBody>
            <a:bodyPr wrap="none" rtlCol="0">
              <a:spAutoFit/>
            </a:bodyPr>
            <a:lstStyle/>
            <a:p>
              <a:r>
                <a:rPr lang="en-US" sz="600" dirty="0"/>
                <a:t>5</a:t>
              </a:r>
            </a:p>
          </p:txBody>
        </p:sp>
      </p:grpSp>
      <p:sp>
        <p:nvSpPr>
          <p:cNvPr id="25" name="TextBox 24">
            <a:extLst>
              <a:ext uri="{FF2B5EF4-FFF2-40B4-BE49-F238E27FC236}">
                <a16:creationId xmlns:a16="http://schemas.microsoft.com/office/drawing/2014/main" id="{D43C41D8-4EE7-5B9B-7895-01A2D490F4BA}"/>
              </a:ext>
            </a:extLst>
          </p:cNvPr>
          <p:cNvSpPr txBox="1"/>
          <p:nvPr/>
        </p:nvSpPr>
        <p:spPr>
          <a:xfrm>
            <a:off x="7702135" y="3201295"/>
            <a:ext cx="423514" cy="215444"/>
          </a:xfrm>
          <a:prstGeom prst="rect">
            <a:avLst/>
          </a:prstGeom>
          <a:noFill/>
        </p:spPr>
        <p:txBody>
          <a:bodyPr wrap="none" rtlCol="0">
            <a:spAutoFit/>
          </a:bodyPr>
          <a:lstStyle/>
          <a:p>
            <a:r>
              <a:rPr lang="en-US" sz="800" dirty="0"/>
              <a:t>hours</a:t>
            </a:r>
          </a:p>
        </p:txBody>
      </p:sp>
      <p:pic>
        <p:nvPicPr>
          <p:cNvPr id="26" name="Picture 25">
            <a:extLst>
              <a:ext uri="{FF2B5EF4-FFF2-40B4-BE49-F238E27FC236}">
                <a16:creationId xmlns:a16="http://schemas.microsoft.com/office/drawing/2014/main" id="{E3BB3C0F-1652-AEDA-EBD4-D695902C887E}"/>
              </a:ext>
            </a:extLst>
          </p:cNvPr>
          <p:cNvPicPr>
            <a:picLocks noChangeAspect="1"/>
          </p:cNvPicPr>
          <p:nvPr/>
        </p:nvPicPr>
        <p:blipFill>
          <a:blip r:embed="rId9"/>
          <a:stretch>
            <a:fillRect/>
          </a:stretch>
        </p:blipFill>
        <p:spPr>
          <a:xfrm>
            <a:off x="8132343" y="3344127"/>
            <a:ext cx="2010483" cy="953118"/>
          </a:xfrm>
          <a:prstGeom prst="rect">
            <a:avLst/>
          </a:prstGeom>
        </p:spPr>
      </p:pic>
      <p:sp>
        <p:nvSpPr>
          <p:cNvPr id="27" name="TextBox 26">
            <a:extLst>
              <a:ext uri="{FF2B5EF4-FFF2-40B4-BE49-F238E27FC236}">
                <a16:creationId xmlns:a16="http://schemas.microsoft.com/office/drawing/2014/main" id="{D002B4CD-C612-0FB4-C3FE-F1212D2AD19A}"/>
              </a:ext>
            </a:extLst>
          </p:cNvPr>
          <p:cNvSpPr txBox="1"/>
          <p:nvPr/>
        </p:nvSpPr>
        <p:spPr>
          <a:xfrm>
            <a:off x="7501144" y="4265476"/>
            <a:ext cx="325730" cy="246221"/>
          </a:xfrm>
          <a:prstGeom prst="rect">
            <a:avLst/>
          </a:prstGeom>
          <a:noFill/>
        </p:spPr>
        <p:txBody>
          <a:bodyPr wrap="none" rtlCol="0">
            <a:spAutoFit/>
          </a:bodyPr>
          <a:lstStyle/>
          <a:p>
            <a:r>
              <a:rPr lang="en-US" sz="1000" dirty="0"/>
              <a:t>(e)</a:t>
            </a:r>
          </a:p>
        </p:txBody>
      </p:sp>
      <p:sp>
        <p:nvSpPr>
          <p:cNvPr id="3075" name="Rectangle 4"/>
          <p:cNvSpPr>
            <a:spLocks noChangeArrowheads="1"/>
          </p:cNvSpPr>
          <p:nvPr/>
        </p:nvSpPr>
        <p:spPr bwMode="auto">
          <a:xfrm>
            <a:off x="46086" y="861774"/>
            <a:ext cx="6344091" cy="533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31775" indent="-231775" algn="ctr">
              <a:spcBef>
                <a:spcPct val="15000"/>
              </a:spcBef>
              <a:defRPr/>
            </a:pPr>
            <a:r>
              <a:rPr lang="en-US" sz="1600" b="1" dirty="0">
                <a:latin typeface="Arial" panose="020B0604020202020204" pitchFamily="34" charset="0"/>
              </a:rPr>
              <a:t>Objective</a:t>
            </a:r>
          </a:p>
          <a:p>
            <a:pPr marL="285750" indent="-285750">
              <a:spcBef>
                <a:spcPct val="15000"/>
              </a:spcBef>
              <a:buFont typeface="Arial" pitchFamily="34" charset="0"/>
              <a:buChar char="●"/>
              <a:defRPr/>
            </a:pPr>
            <a:r>
              <a:rPr lang="en-US" sz="1400" dirty="0">
                <a:latin typeface="Arial" panose="020B0604020202020204" pitchFamily="34" charset="0"/>
              </a:rPr>
              <a:t>Document the technical details and uncertainty sources for dynamically downscaled regional climate projections from a global variable-resolution (VR) model.</a:t>
            </a:r>
          </a:p>
          <a:p>
            <a:pPr marL="231775" indent="-231775" algn="ctr">
              <a:spcBef>
                <a:spcPct val="15000"/>
              </a:spcBef>
              <a:defRPr/>
            </a:pPr>
            <a:r>
              <a:rPr lang="en-US" sz="1600" b="1" dirty="0">
                <a:latin typeface="Arial" panose="020B0604020202020204" pitchFamily="34" charset="0"/>
              </a:rPr>
              <a:t>Approach</a:t>
            </a:r>
          </a:p>
          <a:p>
            <a:pPr marL="285750" indent="-285750">
              <a:spcBef>
                <a:spcPct val="15000"/>
              </a:spcBef>
              <a:buFont typeface="Arial" pitchFamily="34" charset="0"/>
              <a:buChar char="●"/>
              <a:defRPr/>
            </a:pPr>
            <a:r>
              <a:rPr lang="en-US" sz="1400" dirty="0">
                <a:latin typeface="Arial" panose="020B0604020202020204" pitchFamily="34" charset="0"/>
              </a:rPr>
              <a:t>Conduct downscaling experiments using a global VR model, the Model for Prediction Across Scales coupled to the Community Atmosphere Model (CAM-MPAS), following the protocol for the North American Coordinated Regional Downscaling Experiment.</a:t>
            </a:r>
          </a:p>
          <a:p>
            <a:pPr marL="285750" indent="-285750">
              <a:spcBef>
                <a:spcPct val="15000"/>
              </a:spcBef>
              <a:buFont typeface="Arial" pitchFamily="34" charset="0"/>
              <a:buChar char="●"/>
              <a:defRPr/>
            </a:pPr>
            <a:r>
              <a:rPr lang="en-US" altLang="zh-CN" sz="1400" dirty="0">
                <a:latin typeface="Arial" panose="020B0604020202020204" pitchFamily="34" charset="0"/>
              </a:rPr>
              <a:t>Evaluate the quality of the simulated climate, computational model performance, and data-processing impact on climate statistics. </a:t>
            </a:r>
          </a:p>
          <a:p>
            <a:pPr algn="ctr" eaLnBrk="1" hangingPunct="1">
              <a:spcBef>
                <a:spcPct val="15000"/>
              </a:spcBef>
              <a:buFontTx/>
              <a:buNone/>
            </a:pPr>
            <a:r>
              <a:rPr lang="en-US" altLang="en-US" sz="1600" b="1" dirty="0">
                <a:latin typeface="Arial" panose="020B0604020202020204" pitchFamily="34" charset="0"/>
              </a:rPr>
              <a:t>Impact</a:t>
            </a:r>
          </a:p>
          <a:p>
            <a:pPr marL="283464" indent="-283464">
              <a:spcBef>
                <a:spcPct val="15000"/>
              </a:spcBef>
              <a:buFont typeface="Arial" panose="020B0604020202020204" pitchFamily="34" charset="0"/>
              <a:buChar char="●"/>
            </a:pPr>
            <a:r>
              <a:rPr lang="en-US" altLang="en-US" sz="1400" dirty="0">
                <a:latin typeface="Arial" panose="020B0604020202020204" pitchFamily="34" charset="0"/>
              </a:rPr>
              <a:t>Global VR models have not been fully evaluated in the context of dynamical downscaling. This research found important factors in regional climate projections by VR models, including:</a:t>
            </a:r>
          </a:p>
          <a:p>
            <a:pPr marL="628650" lvl="1" indent="-171450">
              <a:spcBef>
                <a:spcPct val="15000"/>
              </a:spcBef>
              <a:buFont typeface="Arial" panose="020B0604020202020204" pitchFamily="34" charset="0"/>
              <a:buChar char="•"/>
            </a:pPr>
            <a:r>
              <a:rPr lang="en-US" altLang="en-US" sz="1200" b="1" dirty="0">
                <a:latin typeface="Arial" panose="020B0604020202020204" pitchFamily="34" charset="0"/>
              </a:rPr>
              <a:t>The climate state outside the target downscaling region</a:t>
            </a:r>
            <a:r>
              <a:rPr lang="en-US" altLang="en-US" sz="1200" dirty="0">
                <a:latin typeface="Arial" panose="020B0604020202020204" pitchFamily="34" charset="0"/>
              </a:rPr>
              <a:t>, which can help avoid unrealistic teleconnection effects (e.g., tropical oceans where model resolution-sensitivity is high and cold regions where soil ice takes years to equilibrate). </a:t>
            </a:r>
          </a:p>
          <a:p>
            <a:pPr marL="628650" lvl="1" indent="-171450">
              <a:spcBef>
                <a:spcPct val="15000"/>
              </a:spcBef>
              <a:buFont typeface="Arial" panose="020B0604020202020204" pitchFamily="34" charset="0"/>
              <a:buChar char="•"/>
            </a:pPr>
            <a:r>
              <a:rPr lang="en-US" altLang="en-US" sz="1200" b="1" dirty="0">
                <a:latin typeface="Arial" panose="020B0604020202020204" pitchFamily="34" charset="0"/>
              </a:rPr>
              <a:t>Workflow efficiency</a:t>
            </a:r>
            <a:r>
              <a:rPr lang="en-US" altLang="en-US" sz="1200" dirty="0">
                <a:latin typeface="Arial" panose="020B0604020202020204" pitchFamily="34" charset="0"/>
              </a:rPr>
              <a:t>, as the higher computational demands of VR downscaling require a more efficient workflow than regional models. Model codes should be optimized for the latest architectures. Users should configure the model for shorter waits, faster computation, and lower resource cost. Limited attention to these factors reduces simulation lengths/ensemble sizes and increases sampling uncertainty. </a:t>
            </a:r>
          </a:p>
        </p:txBody>
      </p:sp>
      <p:sp>
        <p:nvSpPr>
          <p:cNvPr id="3076" name="Rectangle 5"/>
          <p:cNvSpPr>
            <a:spLocks noChangeArrowheads="1"/>
          </p:cNvSpPr>
          <p:nvPr/>
        </p:nvSpPr>
        <p:spPr bwMode="auto">
          <a:xfrm>
            <a:off x="46086" y="0"/>
            <a:ext cx="1209982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sz="2500" b="1" dirty="0">
                <a:latin typeface="Arial" panose="020B0604020202020204" pitchFamily="34" charset="0"/>
              </a:rPr>
              <a:t>From Supercomputers to Regional Climate Data: Exploring Best Practices for “Variable-Resolution” Modeling</a:t>
            </a:r>
          </a:p>
        </p:txBody>
      </p:sp>
      <p:sp>
        <p:nvSpPr>
          <p:cNvPr id="3077" name="Text Box 6"/>
          <p:cNvSpPr txBox="1">
            <a:spLocks noChangeArrowheads="1"/>
          </p:cNvSpPr>
          <p:nvPr/>
        </p:nvSpPr>
        <p:spPr bwMode="auto">
          <a:xfrm>
            <a:off x="46086" y="6137254"/>
            <a:ext cx="6057562" cy="70788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dirty="0" err="1">
                <a:solidFill>
                  <a:srgbClr val="000000"/>
                </a:solidFill>
                <a:latin typeface="Arial" panose="020B0604020202020204" pitchFamily="34" charset="0"/>
              </a:rPr>
              <a:t>Sakaguchi</a:t>
            </a:r>
            <a:r>
              <a:rPr lang="en-US" altLang="en-US" sz="1000" dirty="0">
                <a:solidFill>
                  <a:srgbClr val="000000"/>
                </a:solidFill>
                <a:latin typeface="Arial" panose="020B0604020202020204" pitchFamily="34" charset="0"/>
              </a:rPr>
              <a:t>, K., L. R. Leung, C. M. </a:t>
            </a:r>
            <a:r>
              <a:rPr lang="en-US" altLang="en-US" sz="1000" dirty="0" err="1">
                <a:solidFill>
                  <a:srgbClr val="000000"/>
                </a:solidFill>
                <a:latin typeface="Arial" panose="020B0604020202020204" pitchFamily="34" charset="0"/>
              </a:rPr>
              <a:t>Zarzycki</a:t>
            </a:r>
            <a:r>
              <a:rPr lang="en-US" altLang="en-US" sz="1000" dirty="0">
                <a:solidFill>
                  <a:srgbClr val="000000"/>
                </a:solidFill>
                <a:latin typeface="Arial" panose="020B0604020202020204" pitchFamily="34" charset="0"/>
              </a:rPr>
              <a:t>, J. Jang, S. McGinnis, B. E. Harrop, et al. “Technical descriptions of the experimental dynamical downscaling simulations over North America by the CAM–MPAS variable-resolution model.”</a:t>
            </a:r>
            <a:r>
              <a:rPr lang="en-US" altLang="en-US" sz="1000" i="1" dirty="0">
                <a:solidFill>
                  <a:srgbClr val="000000"/>
                </a:solidFill>
                <a:latin typeface="Arial" panose="020B0604020202020204" pitchFamily="34" charset="0"/>
              </a:rPr>
              <a:t> Geoscientific Model Development</a:t>
            </a:r>
            <a:r>
              <a:rPr lang="en-US" altLang="en-US" sz="1000" dirty="0">
                <a:solidFill>
                  <a:srgbClr val="000000"/>
                </a:solidFill>
                <a:latin typeface="Arial" panose="020B0604020202020204" pitchFamily="34" charset="0"/>
              </a:rPr>
              <a:t>, </a:t>
            </a:r>
            <a:r>
              <a:rPr lang="en-US" altLang="en-US" sz="1000" b="1" dirty="0">
                <a:solidFill>
                  <a:srgbClr val="000000"/>
                </a:solidFill>
                <a:latin typeface="Arial" panose="020B0604020202020204" pitchFamily="34" charset="0"/>
              </a:rPr>
              <a:t>16(10),</a:t>
            </a:r>
            <a:r>
              <a:rPr lang="en-US" altLang="en-US" sz="1000" dirty="0">
                <a:solidFill>
                  <a:srgbClr val="000000"/>
                </a:solidFill>
                <a:latin typeface="Arial" panose="020B0604020202020204" pitchFamily="34" charset="0"/>
              </a:rPr>
              <a:t> 3029–3081 (2023). [DOI: 10.5194/gmd-16-3029-2023]</a:t>
            </a:r>
          </a:p>
        </p:txBody>
      </p:sp>
      <p:sp>
        <p:nvSpPr>
          <p:cNvPr id="3078" name="TextBox 9"/>
          <p:cNvSpPr txBox="1">
            <a:spLocks noChangeArrowheads="1"/>
          </p:cNvSpPr>
          <p:nvPr/>
        </p:nvSpPr>
        <p:spPr bwMode="auto">
          <a:xfrm>
            <a:off x="6475089" y="5840244"/>
            <a:ext cx="5726403" cy="938719"/>
          </a:xfrm>
          <a:prstGeom prst="rect">
            <a:avLst/>
          </a:prstGeom>
          <a:solidFill>
            <a:schemeClr val="bg1">
              <a:alpha val="75000"/>
            </a:schemeClr>
          </a:solidFill>
          <a:ln>
            <a:noFill/>
          </a:ln>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100" b="1" dirty="0">
                <a:solidFill>
                  <a:srgbClr val="0000FF"/>
                </a:solidFill>
                <a:latin typeface="Arial" panose="020B0604020202020204" pitchFamily="34" charset="0"/>
              </a:rPr>
              <a:t>Aspects of the VR downscaling workflow assessed in this study: (a) the </a:t>
            </a:r>
            <a:r>
              <a:rPr lang="en-US" altLang="en-US" sz="1100" b="1">
                <a:solidFill>
                  <a:srgbClr val="0000FF"/>
                </a:solidFill>
                <a:latin typeface="Arial" panose="020B0604020202020204" pitchFamily="34" charset="0"/>
              </a:rPr>
              <a:t>Cori supercomputer; </a:t>
            </a:r>
            <a:r>
              <a:rPr lang="en-US" altLang="en-US" sz="1100" b="1" dirty="0">
                <a:solidFill>
                  <a:srgbClr val="0000FF"/>
                </a:solidFill>
                <a:latin typeface="Arial" panose="020B0604020202020204" pitchFamily="34" charset="0"/>
              </a:rPr>
              <a:t>(b) the average queue wait time (hours) </a:t>
            </a:r>
            <a:r>
              <a:rPr lang="en-US" altLang="en-US" sz="1100" b="1">
                <a:solidFill>
                  <a:srgbClr val="0000FF"/>
                </a:solidFill>
                <a:latin typeface="Arial" panose="020B0604020202020204" pitchFamily="34" charset="0"/>
              </a:rPr>
              <a:t>on Cori; </a:t>
            </a:r>
            <a:r>
              <a:rPr lang="en-US" altLang="en-US" sz="1100" b="1" dirty="0">
                <a:solidFill>
                  <a:srgbClr val="0000FF"/>
                </a:solidFill>
                <a:latin typeface="Arial" panose="020B0604020202020204" pitchFamily="34" charset="0"/>
              </a:rPr>
              <a:t>(c) the effect of regridding on precipitation variability by different algorithms; (d) the non-equilibrium state of soil ice outside of North America; and (e) historical and future projections of precipitation. </a:t>
            </a:r>
          </a:p>
        </p:txBody>
      </p:sp>
    </p:spTree>
  </p:cSld>
  <p:clrMapOvr>
    <a:masterClrMapping/>
  </p:clrMapOvr>
</p:sld>
</file>

<file path=ppt/theme/theme1.xml><?xml version="1.0" encoding="utf-8"?>
<a:theme xmlns:a="http://schemas.openxmlformats.org/drawingml/2006/main" name="DOE-Sample-Slide-Highlights-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833D5BE7003A24B86BD831924205D3A" ma:contentTypeVersion="2" ma:contentTypeDescription="Create a new document." ma:contentTypeScope="" ma:versionID="ac238988cf9dac0644edde20317055e2">
  <xsd:schema xmlns:xsd="http://www.w3.org/2001/XMLSchema" xmlns:xs="http://www.w3.org/2001/XMLSchema" xmlns:p="http://schemas.microsoft.com/office/2006/metadata/properties" xmlns:ns1="http://schemas.microsoft.com/sharepoint/v3" targetNamespace="http://schemas.microsoft.com/office/2006/metadata/properties" ma:root="true" ma:fieldsID="1a3b33f41066294d476535f56813624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57D9F0-2B85-430B-8843-0027C0E6F07C}">
  <ds:schemaRefs>
    <ds:schemaRef ds:uri="http://purl.org/dc/dcmitype/"/>
    <ds:schemaRef ds:uri="http://schemas.microsoft.com/office/infopath/2007/PartnerControls"/>
    <ds:schemaRef ds:uri="http://purl.org/dc/terms/"/>
    <ds:schemaRef ds:uri="http://schemas.microsoft.com/sharepoint/v3"/>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FDE39E42-86AA-45D1-BDEC-E709624E74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74935E-4390-47DD-99CE-60A5373B7B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DOE-Sample-Slide-Highlights-Template</Template>
  <TotalTime>8286</TotalTime>
  <Words>422</Words>
  <Application>Microsoft Office PowerPoint</Application>
  <PresentationFormat>Widescreen</PresentationFormat>
  <Paragraphs>32</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DOE-Sample-Slide-Highlights-Template</vt:lpstr>
      <vt:lpstr>PowerPoint Presentation</vt:lpstr>
    </vt:vector>
  </TitlesOfParts>
  <Company>PNNL IM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Davis, Emily L</dc:creator>
  <cp:lastModifiedBy>Mundy, Beth E</cp:lastModifiedBy>
  <cp:revision>20</cp:revision>
  <cp:lastPrinted>2011-05-11T17:30:12Z</cp:lastPrinted>
  <dcterms:created xsi:type="dcterms:W3CDTF">2017-11-02T21:19:41Z</dcterms:created>
  <dcterms:modified xsi:type="dcterms:W3CDTF">2023-07-12T23:12:14Z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75333844-ddec-49b7-ae1e-c27b23a45b5c</vt:lpwstr>
  </property>
  <property fmtid="{D5CDD505-2E9C-101B-9397-08002B2CF9AE}" pid="3" name="ContentTypeId">
    <vt:lpwstr>0x0101008833D5BE7003A24B86BD831924205D3A</vt:lpwstr>
  </property>
  <property fmtid="{D5CDD505-2E9C-101B-9397-08002B2CF9AE}" pid="4" name="Order">
    <vt:r8>3400</vt:r8>
  </property>
</Properties>
</file>