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7"/>
  </p:notesMasterIdLst>
  <p:sldIdLst>
    <p:sldId id="256" r:id="rId3"/>
    <p:sldId id="257" r:id="rId4"/>
    <p:sldId id="258" r:id="rId5"/>
    <p:sldId id="259"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06xZ1J/WXAeU+8GB1+ISB72nk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54" y="90"/>
      </p:cViewPr>
      <p:guideLst>
        <p:guide orient="horz" pos="2160"/>
        <p:guide pos="28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customschemas.google.com/relationships/presentationmetadata" Target="metadata"/><Relationship Id="rId5" Type="http://schemas.openxmlformats.org/officeDocument/2006/relationships/slide" Target="slides/slide3.xml"/><Relationship Id="rId15" Type="http://schemas.openxmlformats.org/officeDocument/2006/relationships/tableStyles" Target="tableStyles.xml"/><Relationship Id="rId4"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E-SC generic (BER or BES)">
  <p:cSld name="DOE-SC generic (BER or BES)">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small">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15" name="Google Shape;15;p6"/>
          <p:cNvSpPr txBox="1">
            <a:spLocks noGrp="1"/>
          </p:cNvSpPr>
          <p:nvPr>
            <p:ph type="body" idx="1"/>
          </p:nvPr>
        </p:nvSpPr>
        <p:spPr>
          <a:xfrm>
            <a:off x="13996" y="782956"/>
            <a:ext cx="3350984" cy="47710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6"/>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6"/>
          <p:cNvSpPr txBox="1">
            <a:spLocks noGrp="1"/>
          </p:cNvSpPr>
          <p:nvPr>
            <p:ph type="body" idx="3"/>
          </p:nvPr>
        </p:nvSpPr>
        <p:spPr>
          <a:xfrm>
            <a:off x="3387840" y="1079048"/>
            <a:ext cx="5786275" cy="12142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6"/>
          <p:cNvSpPr txBox="1">
            <a:spLocks noGrp="1"/>
          </p:cNvSpPr>
          <p:nvPr>
            <p:ph type="body" idx="4"/>
          </p:nvPr>
        </p:nvSpPr>
        <p:spPr>
          <a:xfrm>
            <a:off x="3387840" y="2641148"/>
            <a:ext cx="5786275" cy="12123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6"/>
          <p:cNvSpPr txBox="1">
            <a:spLocks noGrp="1"/>
          </p:cNvSpPr>
          <p:nvPr>
            <p:ph type="body" idx="5"/>
          </p:nvPr>
        </p:nvSpPr>
        <p:spPr>
          <a:xfrm>
            <a:off x="3387840" y="4214359"/>
            <a:ext cx="5786275" cy="2034041"/>
          </a:xfrm>
          <a:prstGeom prst="rect">
            <a:avLst/>
          </a:prstGeom>
          <a:noFill/>
          <a:ln>
            <a:noFill/>
          </a:ln>
        </p:spPr>
        <p:txBody>
          <a:bodyPr spcFirstLastPara="1" wrap="square" lIns="91425" tIns="45700" rIns="91425" bIns="45700" anchor="t" anchorCtr="0">
            <a:normAutofit/>
          </a:bodyPr>
          <a:lstStyle>
            <a:lvl1pPr marL="457200" marR="0" lvl="0"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6"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sp>
        <p:nvSpPr>
          <p:cNvPr id="21" name="Google Shape;21;p6"/>
          <p:cNvSpPr>
            <a:spLocks noGrp="1"/>
          </p:cNvSpPr>
          <p:nvPr>
            <p:ph type="pic" idx="6"/>
          </p:nvPr>
        </p:nvSpPr>
        <p:spPr>
          <a:xfrm>
            <a:off x="5789962" y="6337426"/>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E86E25"/>
              </a:buClr>
              <a:buSzPts val="1100"/>
              <a:buFont typeface="Arial"/>
              <a:buNone/>
              <a:defRPr sz="1100" b="1" i="0" u="none" strike="noStrike" cap="none">
                <a:solidFill>
                  <a:srgbClr val="E86E25"/>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p:cNvPicPr preferRelativeResize="0"/>
          <p:nvPr/>
        </p:nvPicPr>
        <p:blipFill rotWithShape="1">
          <a:blip r:embed="rId4">
            <a:alphaModFix/>
          </a:blip>
          <a:srcRect/>
          <a:stretch/>
        </p:blipFill>
        <p:spPr>
          <a:xfrm>
            <a:off x="2992583" y="6353947"/>
            <a:ext cx="2335258" cy="439737"/>
          </a:xfrm>
          <a:prstGeom prst="rect">
            <a:avLst/>
          </a:prstGeom>
          <a:noFill/>
          <a:ln>
            <a:noFill/>
          </a:ln>
        </p:spPr>
      </p:pic>
      <p:sp>
        <p:nvSpPr>
          <p:cNvPr id="23" name="Google Shape;23;p6"/>
          <p:cNvSpPr txBox="1">
            <a:spLocks noGrp="1"/>
          </p:cNvSpPr>
          <p:nvPr>
            <p:ph type="body" idx="7"/>
          </p:nvPr>
        </p:nvSpPr>
        <p:spPr>
          <a:xfrm>
            <a:off x="14288" y="5308600"/>
            <a:ext cx="3373437" cy="246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
              </a:spcBef>
              <a:spcAft>
                <a:spcPts val="0"/>
              </a:spcAft>
              <a:buClr>
                <a:srgbClr val="008000"/>
              </a:buClr>
              <a:buSzPts val="1000"/>
              <a:buFont typeface="Arial"/>
              <a:buNone/>
              <a:defRPr sz="1000" b="1"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E-SC generic (BER or BES)">
  <p:cSld name="DOE-SC generic (BER or BE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small">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30" name="Google Shape;30;p8"/>
          <p:cNvSpPr txBox="1">
            <a:spLocks noGrp="1"/>
          </p:cNvSpPr>
          <p:nvPr>
            <p:ph type="body" idx="1"/>
          </p:nvPr>
        </p:nvSpPr>
        <p:spPr>
          <a:xfrm>
            <a:off x="4572000" y="762798"/>
            <a:ext cx="4532604" cy="265291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 name="Google Shape;31;p8"/>
          <p:cNvSpPr txBox="1">
            <a:spLocks noGrp="1"/>
          </p:cNvSpPr>
          <p:nvPr>
            <p:ph type="body" idx="2"/>
          </p:nvPr>
        </p:nvSpPr>
        <p:spPr>
          <a:xfrm>
            <a:off x="366486" y="5764793"/>
            <a:ext cx="8392886" cy="47746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8"/>
          <p:cNvSpPr txBox="1">
            <a:spLocks noGrp="1"/>
          </p:cNvSpPr>
          <p:nvPr>
            <p:ph type="body" idx="3"/>
          </p:nvPr>
        </p:nvSpPr>
        <p:spPr>
          <a:xfrm>
            <a:off x="0" y="1059206"/>
            <a:ext cx="4627515" cy="235651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8"/>
          <p:cNvSpPr txBox="1">
            <a:spLocks noGrp="1"/>
          </p:cNvSpPr>
          <p:nvPr>
            <p:ph type="body" idx="4"/>
          </p:nvPr>
        </p:nvSpPr>
        <p:spPr>
          <a:xfrm>
            <a:off x="0" y="3730751"/>
            <a:ext cx="4627515" cy="203404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body" idx="5"/>
          </p:nvPr>
        </p:nvSpPr>
        <p:spPr>
          <a:xfrm>
            <a:off x="4572000" y="3730752"/>
            <a:ext cx="4627515" cy="2034041"/>
          </a:xfrm>
          <a:prstGeom prst="rect">
            <a:avLst/>
          </a:prstGeom>
          <a:noFill/>
          <a:ln>
            <a:noFill/>
          </a:ln>
        </p:spPr>
        <p:txBody>
          <a:bodyPr spcFirstLastPara="1" wrap="square" lIns="91425" tIns="45700" rIns="91425" bIns="45700" anchor="t" anchorCtr="0">
            <a:normAutofit/>
          </a:bodyPr>
          <a:lstStyle>
            <a:lvl1pPr marL="457200" marR="0" lvl="0" indent="-317500" algn="just"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35" name="Google Shape;35;p8"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sp>
        <p:nvSpPr>
          <p:cNvPr id="36" name="Google Shape;36;p8"/>
          <p:cNvSpPr>
            <a:spLocks noGrp="1"/>
          </p:cNvSpPr>
          <p:nvPr>
            <p:ph type="pic" idx="6"/>
          </p:nvPr>
        </p:nvSpPr>
        <p:spPr>
          <a:xfrm>
            <a:off x="5789962" y="6337426"/>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E86E25"/>
              </a:buClr>
              <a:buSzPts val="1100"/>
              <a:buFont typeface="Arial"/>
              <a:buNone/>
              <a:defRPr sz="1100" b="1" i="0" u="none" strike="noStrike" cap="none">
                <a:solidFill>
                  <a:srgbClr val="E86E25"/>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 name="Google Shape;37;p8"/>
          <p:cNvPicPr preferRelativeResize="0"/>
          <p:nvPr/>
        </p:nvPicPr>
        <p:blipFill rotWithShape="1">
          <a:blip r:embed="rId4">
            <a:alphaModFix/>
          </a:blip>
          <a:srcRect/>
          <a:stretch/>
        </p:blipFill>
        <p:spPr>
          <a:xfrm>
            <a:off x="2992583" y="6353947"/>
            <a:ext cx="2335258" cy="4397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p:nvPr/>
        </p:nvSpPr>
        <p:spPr>
          <a:xfrm>
            <a:off x="3387840" y="3906839"/>
            <a:ext cx="5786275" cy="278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Research Details</a:t>
            </a:r>
            <a:endParaRPr/>
          </a:p>
        </p:txBody>
      </p:sp>
      <p:sp>
        <p:nvSpPr>
          <p:cNvPr id="11" name="Google Shape;11;p5"/>
          <p:cNvSpPr txBox="1"/>
          <p:nvPr/>
        </p:nvSpPr>
        <p:spPr>
          <a:xfrm>
            <a:off x="3387840" y="233711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Significance and Impact</a:t>
            </a:r>
            <a:endParaRPr sz="1800" b="1" i="0" u="none" strike="noStrike" cap="none">
              <a:solidFill>
                <a:srgbClr val="008000"/>
              </a:solidFill>
              <a:latin typeface="Arial"/>
              <a:ea typeface="Arial"/>
              <a:cs typeface="Arial"/>
              <a:sym typeface="Arial"/>
            </a:endParaRPr>
          </a:p>
        </p:txBody>
      </p:sp>
      <p:sp>
        <p:nvSpPr>
          <p:cNvPr id="12" name="Google Shape;12;p5"/>
          <p:cNvSpPr txBox="1"/>
          <p:nvPr/>
        </p:nvSpPr>
        <p:spPr>
          <a:xfrm>
            <a:off x="3387840" y="78263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Scientific Achievement</a:t>
            </a:r>
            <a:endParaRPr sz="1800" b="1" i="0" u="none" strike="noStrike" cap="none">
              <a:solidFill>
                <a:srgbClr val="008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7"/>
          <p:cNvSpPr txBox="1"/>
          <p:nvPr/>
        </p:nvSpPr>
        <p:spPr>
          <a:xfrm>
            <a:off x="4572000" y="3820890"/>
            <a:ext cx="4627515" cy="278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dirty="0">
                <a:solidFill>
                  <a:srgbClr val="008000"/>
                </a:solidFill>
                <a:latin typeface="Arial"/>
                <a:ea typeface="Arial"/>
                <a:cs typeface="Arial"/>
                <a:sym typeface="Arial"/>
              </a:rPr>
              <a:t>Research Details</a:t>
            </a:r>
            <a:endParaRPr dirty="0"/>
          </a:p>
        </p:txBody>
      </p:sp>
      <p:sp>
        <p:nvSpPr>
          <p:cNvPr id="26" name="Google Shape;26;p7"/>
          <p:cNvSpPr txBox="1"/>
          <p:nvPr/>
        </p:nvSpPr>
        <p:spPr>
          <a:xfrm>
            <a:off x="0" y="3429000"/>
            <a:ext cx="462751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Significance and Impact</a:t>
            </a:r>
            <a:endParaRPr/>
          </a:p>
        </p:txBody>
      </p:sp>
      <p:sp>
        <p:nvSpPr>
          <p:cNvPr id="27" name="Google Shape;27;p7"/>
          <p:cNvSpPr txBox="1"/>
          <p:nvPr/>
        </p:nvSpPr>
        <p:spPr>
          <a:xfrm>
            <a:off x="0" y="762797"/>
            <a:ext cx="462751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dirty="0">
                <a:solidFill>
                  <a:srgbClr val="008000"/>
                </a:solidFill>
                <a:latin typeface="Arial"/>
                <a:ea typeface="Arial"/>
                <a:cs typeface="Arial"/>
                <a:sym typeface="Arial"/>
              </a:rPr>
              <a:t>Scientific Achievement</a:t>
            </a:r>
            <a:endParaRPr dirty="0"/>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sp>
        <p:nvSpPr>
          <p:cNvPr id="6" name="Text Placeholder 5"/>
          <p:cNvSpPr>
            <a:spLocks noGrp="1"/>
          </p:cNvSpPr>
          <p:nvPr>
            <p:ph type="body" idx="4"/>
          </p:nvPr>
        </p:nvSpPr>
        <p:spPr/>
        <p:txBody>
          <a:bodyPr/>
          <a:lstStyle/>
          <a:p>
            <a:endParaRPr lang="en-US"/>
          </a:p>
        </p:txBody>
      </p:sp>
      <p:sp>
        <p:nvSpPr>
          <p:cNvPr id="7" name="Text Placeholder 6"/>
          <p:cNvSpPr>
            <a:spLocks noGrp="1"/>
          </p:cNvSpPr>
          <p:nvPr>
            <p:ph type="body" idx="5"/>
          </p:nvPr>
        </p:nvSpPr>
        <p:spPr/>
        <p:txBody>
          <a:bodyPr/>
          <a:lstStyle/>
          <a:p>
            <a:endParaRPr lang="en-US"/>
          </a:p>
        </p:txBody>
      </p:sp>
      <p:sp>
        <p:nvSpPr>
          <p:cNvPr id="8" name="Picture Placeholder 7"/>
          <p:cNvSpPr>
            <a:spLocks noGrp="1"/>
          </p:cNvSpPr>
          <p:nvPr>
            <p:ph type="pic" idx="6"/>
          </p:nvPr>
        </p:nvSpPr>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Exploring the Water-Energy Nexus in California via an</a:t>
            </a:r>
            <a:endParaRPr/>
          </a:p>
          <a:p>
            <a:pPr marL="0" lvl="0" indent="0" algn="ctr" rtl="0">
              <a:spcBef>
                <a:spcPts val="0"/>
              </a:spcBef>
              <a:spcAft>
                <a:spcPts val="0"/>
              </a:spcAft>
              <a:buNone/>
            </a:pPr>
            <a:r>
              <a:rPr lang="en-US"/>
              <a:t>Integrative Modeling Approach</a:t>
            </a:r>
            <a:endParaRPr/>
          </a:p>
        </p:txBody>
      </p:sp>
      <p:sp>
        <p:nvSpPr>
          <p:cNvPr id="56" name="Google Shape;56;p2"/>
          <p:cNvSpPr txBox="1">
            <a:spLocks noGrp="1"/>
          </p:cNvSpPr>
          <p:nvPr>
            <p:ph type="body" idx="3"/>
          </p:nvPr>
        </p:nvSpPr>
        <p:spPr>
          <a:xfrm>
            <a:off x="-184425" y="1128031"/>
            <a:ext cx="4627500" cy="2356500"/>
          </a:xfrm>
          <a:prstGeom prst="rect">
            <a:avLst/>
          </a:prstGeom>
          <a:noFill/>
          <a:ln>
            <a:noFill/>
          </a:ln>
        </p:spPr>
        <p:txBody>
          <a:bodyPr spcFirstLastPara="1" wrap="square" lIns="91425" tIns="45700" rIns="91425" bIns="45700" anchor="t" anchorCtr="0">
            <a:noAutofit/>
          </a:bodyPr>
          <a:lstStyle/>
          <a:p>
            <a:pPr marL="228600" lvl="0" indent="0" algn="just" rtl="0">
              <a:spcBef>
                <a:spcPts val="0"/>
              </a:spcBef>
              <a:spcAft>
                <a:spcPts val="0"/>
              </a:spcAft>
              <a:buClr>
                <a:schemeClr val="dk1"/>
              </a:buClr>
              <a:buSzPts val="1600"/>
              <a:buNone/>
            </a:pPr>
            <a:r>
              <a:rPr lang="en-US" sz="1500" dirty="0"/>
              <a:t>A climatically driven model of the Southwestern U.S. was developed within the Water Evaluation and Planning (WEAP) model. Generated streamflow, routed through both the natural and managed water system network was used to explore current and future water use and energy use and their interactions, with a detailed look at California under future drought and warming conditions.</a:t>
            </a:r>
            <a:endParaRPr sz="1500" dirty="0"/>
          </a:p>
        </p:txBody>
      </p:sp>
      <p:sp>
        <p:nvSpPr>
          <p:cNvPr id="57" name="Google Shape;57;p2"/>
          <p:cNvSpPr txBox="1">
            <a:spLocks noGrp="1"/>
          </p:cNvSpPr>
          <p:nvPr>
            <p:ph type="body" idx="4"/>
          </p:nvPr>
        </p:nvSpPr>
        <p:spPr>
          <a:xfrm>
            <a:off x="-114300" y="3806951"/>
            <a:ext cx="4505122" cy="2034000"/>
          </a:xfrm>
          <a:prstGeom prst="rect">
            <a:avLst/>
          </a:prstGeom>
          <a:noFill/>
          <a:ln>
            <a:noFill/>
          </a:ln>
        </p:spPr>
        <p:txBody>
          <a:bodyPr spcFirstLastPara="1" wrap="square" lIns="91425" tIns="45700" rIns="91425" bIns="45700" anchor="t" anchorCtr="0">
            <a:noAutofit/>
          </a:bodyPr>
          <a:lstStyle/>
          <a:p>
            <a:pPr marL="228600" lvl="0" indent="0" algn="just" rtl="0">
              <a:spcBef>
                <a:spcPts val="0"/>
              </a:spcBef>
              <a:spcAft>
                <a:spcPts val="0"/>
              </a:spcAft>
              <a:buClr>
                <a:schemeClr val="dk1"/>
              </a:buClr>
              <a:buSzPts val="1600"/>
              <a:buNone/>
            </a:pPr>
            <a:r>
              <a:rPr lang="en-US" sz="1500" dirty="0"/>
              <a:t>Water is heavy, and in the western U.S., is one of the biggest consumers of electric energy, as treating and distributing water for both municipal and agriculture uses is energy intensive and for generating hydropower. Modeling frameworks that can be used to explore the interactions of climate, hydrology, water management and energy are critically important to better manage the water resources across the western U.S. </a:t>
            </a:r>
            <a:endParaRPr sz="1500" dirty="0"/>
          </a:p>
        </p:txBody>
      </p:sp>
      <p:sp>
        <p:nvSpPr>
          <p:cNvPr id="58" name="Google Shape;58;p2"/>
          <p:cNvSpPr txBox="1">
            <a:spLocks noGrp="1"/>
          </p:cNvSpPr>
          <p:nvPr>
            <p:ph type="body" idx="5"/>
          </p:nvPr>
        </p:nvSpPr>
        <p:spPr>
          <a:xfrm>
            <a:off x="4352750" y="3852400"/>
            <a:ext cx="4627500" cy="29799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en-US" dirty="0" smtClean="0"/>
              <a:t>Monthly </a:t>
            </a:r>
            <a:r>
              <a:rPr lang="en-US" dirty="0"/>
              <a:t>climate data across the Western </a:t>
            </a:r>
            <a:r>
              <a:rPr lang="en-US" dirty="0" smtClean="0"/>
              <a:t>U.S. </a:t>
            </a:r>
          </a:p>
          <a:p>
            <a:pPr marL="457200" lvl="0" indent="-317500" algn="just" rtl="0">
              <a:spcBef>
                <a:spcPts val="0"/>
              </a:spcBef>
              <a:spcAft>
                <a:spcPts val="0"/>
              </a:spcAft>
              <a:buSzPts val="1400"/>
              <a:buChar char="-"/>
            </a:pPr>
            <a:r>
              <a:rPr lang="en-US" dirty="0" smtClean="0"/>
              <a:t>The 55 </a:t>
            </a:r>
            <a:r>
              <a:rPr lang="en-US" dirty="0"/>
              <a:t>largest reservoirs storing 136 Billion M</a:t>
            </a:r>
            <a:r>
              <a:rPr lang="en-US" baseline="30000" dirty="0"/>
              <a:t>3 </a:t>
            </a:r>
            <a:r>
              <a:rPr lang="en-US" dirty="0"/>
              <a:t>(BCM</a:t>
            </a:r>
            <a:r>
              <a:rPr lang="en-US" dirty="0" smtClean="0"/>
              <a:t>); 15 </a:t>
            </a:r>
            <a:r>
              <a:rPr lang="en-US" dirty="0"/>
              <a:t>GW of installed hydropower capacity</a:t>
            </a:r>
            <a:endParaRPr dirty="0"/>
          </a:p>
          <a:p>
            <a:pPr marL="457200" lvl="0" indent="-317500" algn="just" rtl="0">
              <a:spcBef>
                <a:spcPts val="0"/>
              </a:spcBef>
              <a:spcAft>
                <a:spcPts val="0"/>
              </a:spcAft>
              <a:buSzPts val="1400"/>
              <a:buChar char="-"/>
            </a:pPr>
            <a:r>
              <a:rPr lang="en-US" dirty="0"/>
              <a:t>20 Groundwater systems, storing 2,000 BCM.</a:t>
            </a:r>
            <a:endParaRPr dirty="0"/>
          </a:p>
          <a:p>
            <a:pPr marL="457200" lvl="0" indent="-317500" algn="just" rtl="0">
              <a:spcBef>
                <a:spcPts val="0"/>
              </a:spcBef>
              <a:spcAft>
                <a:spcPts val="0"/>
              </a:spcAft>
              <a:buSzPts val="1400"/>
              <a:buChar char="-"/>
            </a:pPr>
            <a:r>
              <a:rPr lang="en-US" dirty="0"/>
              <a:t>Municipal indoor and outdoor </a:t>
            </a:r>
            <a:r>
              <a:rPr lang="en-US" dirty="0" smtClean="0"/>
              <a:t>water and </a:t>
            </a:r>
            <a:r>
              <a:rPr lang="en-US" dirty="0"/>
              <a:t>agricultural water use across the SW.</a:t>
            </a:r>
            <a:endParaRPr dirty="0"/>
          </a:p>
          <a:p>
            <a:pPr marL="457200" lvl="0" indent="-317500" algn="just" rtl="0">
              <a:spcBef>
                <a:spcPts val="0"/>
              </a:spcBef>
              <a:spcAft>
                <a:spcPts val="0"/>
              </a:spcAft>
              <a:buSzPts val="1400"/>
              <a:buChar char="-"/>
            </a:pPr>
            <a:r>
              <a:rPr lang="en-US" dirty="0"/>
              <a:t>Future model projections </a:t>
            </a:r>
            <a:r>
              <a:rPr lang="en-US" dirty="0" smtClean="0"/>
              <a:t>show groundwater </a:t>
            </a:r>
            <a:r>
              <a:rPr lang="en-US" dirty="0" err="1"/>
              <a:t>overdrafting</a:t>
            </a:r>
            <a:r>
              <a:rPr lang="en-US" dirty="0"/>
              <a:t> and increased energy use.</a:t>
            </a:r>
            <a:endParaRPr dirty="0"/>
          </a:p>
          <a:p>
            <a:pPr marL="457200" lvl="0" indent="-317500" algn="just" rtl="0">
              <a:spcBef>
                <a:spcPts val="0"/>
              </a:spcBef>
              <a:spcAft>
                <a:spcPts val="0"/>
              </a:spcAft>
              <a:buSzPts val="1400"/>
              <a:buChar char="-"/>
            </a:pPr>
            <a:r>
              <a:rPr lang="en-US" dirty="0"/>
              <a:t>Autonomous conservation through reduced water use reduces </a:t>
            </a:r>
            <a:r>
              <a:rPr lang="en-US" dirty="0" smtClean="0"/>
              <a:t>impacts </a:t>
            </a:r>
            <a:r>
              <a:rPr lang="en-US" dirty="0"/>
              <a:t>of energy use.</a:t>
            </a:r>
            <a:endParaRPr dirty="0"/>
          </a:p>
        </p:txBody>
      </p:sp>
      <p:pic>
        <p:nvPicPr>
          <p:cNvPr id="60" name="Google Shape;60;p2"/>
          <p:cNvPicPr preferRelativeResize="0"/>
          <p:nvPr/>
        </p:nvPicPr>
        <p:blipFill>
          <a:blip r:embed="rId3">
            <a:alphaModFix/>
          </a:blip>
          <a:stretch>
            <a:fillRect/>
          </a:stretch>
        </p:blipFill>
        <p:spPr>
          <a:xfrm>
            <a:off x="4599000" y="807900"/>
            <a:ext cx="4185775" cy="300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4982" y="-4627"/>
            <a:ext cx="8822679" cy="7086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cap="small"/>
              <a:t>Exploring the Impact of Dust on North Atlantic Hurricanes in a High-Resolution Climate Model</a:t>
            </a:r>
            <a:endParaRPr/>
          </a:p>
        </p:txBody>
      </p:sp>
      <p:sp>
        <p:nvSpPr>
          <p:cNvPr id="66" name="Google Shape;66;p3"/>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8000"/>
              </a:buClr>
              <a:buSzPts val="1000"/>
              <a:buNone/>
            </a:pPr>
            <a:r>
              <a:rPr lang="en-US"/>
              <a:t>Reed, K. A., Bacmeister, J. T., Huff, J. J. A., Wu, X., Bates, S. C., &amp; Rosenbloom, N. A. (2019). Exploring the impact of dust on North Atlantic hurricanes in a high-resolution climate model. </a:t>
            </a:r>
            <a:r>
              <a:rPr lang="en-US" i="1"/>
              <a:t>Geophysical Research Letters, 46</a:t>
            </a:r>
            <a:r>
              <a:rPr lang="en-US"/>
              <a:t>. https://doi.org/10.1029/2018GL080642</a:t>
            </a:r>
            <a:endParaRPr/>
          </a:p>
        </p:txBody>
      </p:sp>
      <p:sp>
        <p:nvSpPr>
          <p:cNvPr id="67" name="Google Shape;67;p3"/>
          <p:cNvSpPr txBox="1">
            <a:spLocks noGrp="1"/>
          </p:cNvSpPr>
          <p:nvPr>
            <p:ph type="body" idx="3"/>
          </p:nvPr>
        </p:nvSpPr>
        <p:spPr>
          <a:xfrm>
            <a:off x="3253766" y="1079048"/>
            <a:ext cx="5865519" cy="1325401"/>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0"/>
              </a:spcAft>
              <a:buClr>
                <a:schemeClr val="dk1"/>
              </a:buClr>
              <a:buSzPts val="1600"/>
              <a:buNone/>
            </a:pPr>
            <a:r>
              <a:rPr lang="en-US"/>
              <a:t>The impact of African dust on the climatology of tropical cyclones (TCs) is explored using the high-resolution Community Atmosphere Model version 5 at a global horizontal resolution of 28 km, with a focus on the North Atlantic ocean basin. </a:t>
            </a:r>
            <a:endParaRPr/>
          </a:p>
        </p:txBody>
      </p:sp>
      <p:sp>
        <p:nvSpPr>
          <p:cNvPr id="68" name="Google Shape;68;p3"/>
          <p:cNvSpPr txBox="1">
            <a:spLocks noGrp="1"/>
          </p:cNvSpPr>
          <p:nvPr>
            <p:ph type="body" idx="5"/>
          </p:nvPr>
        </p:nvSpPr>
        <p:spPr>
          <a:xfrm>
            <a:off x="3253767" y="4214359"/>
            <a:ext cx="5890233" cy="203404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400"/>
              <a:buFont typeface="Arial"/>
              <a:buChar char="‒"/>
            </a:pPr>
            <a:r>
              <a:rPr lang="en-US"/>
              <a:t>TC statistics and environments from two simulations, with aerosol models yielding standard and reduced amounts of dust, are compared.</a:t>
            </a:r>
            <a:endParaRPr/>
          </a:p>
          <a:p>
            <a:pPr marL="285750" lvl="0" indent="-285750" algn="l" rtl="0">
              <a:lnSpc>
                <a:spcPct val="90000"/>
              </a:lnSpc>
              <a:spcBef>
                <a:spcPts val="280"/>
              </a:spcBef>
              <a:spcAft>
                <a:spcPts val="0"/>
              </a:spcAft>
              <a:buClr>
                <a:schemeClr val="dk1"/>
              </a:buClr>
              <a:buSzPts val="1400"/>
              <a:buFont typeface="Arial"/>
              <a:buChar char="‒"/>
            </a:pPr>
            <a:r>
              <a:rPr lang="en-US"/>
              <a:t>In the reduced-dust simulation, TCs become more frequent globally, with the the North Atlantic basin seeing the largest increase.</a:t>
            </a:r>
            <a:endParaRPr/>
          </a:p>
          <a:p>
            <a:pPr marL="285750" lvl="0" indent="-285750" algn="l" rtl="0">
              <a:lnSpc>
                <a:spcPct val="90000"/>
              </a:lnSpc>
              <a:spcBef>
                <a:spcPts val="280"/>
              </a:spcBef>
              <a:spcAft>
                <a:spcPts val="0"/>
              </a:spcAft>
              <a:buClr>
                <a:schemeClr val="dk1"/>
              </a:buClr>
              <a:buSzPts val="1400"/>
              <a:buFont typeface="Arial"/>
              <a:buChar char="‒"/>
            </a:pPr>
            <a:r>
              <a:rPr lang="en-US"/>
              <a:t>In the reduced-dust simulation, North Atlantic TCs are more frequent (27%) and on average significantly longer lived (13%) but only slightly stronger (3%). The combined effect is an increase of 57% in accumulated cyclone energy per hurricane season.</a:t>
            </a:r>
            <a:endParaRPr/>
          </a:p>
        </p:txBody>
      </p:sp>
      <p:pic>
        <p:nvPicPr>
          <p:cNvPr id="69" name="Google Shape;69;p3"/>
          <p:cNvPicPr preferRelativeResize="0"/>
          <p:nvPr/>
        </p:nvPicPr>
        <p:blipFill rotWithShape="1">
          <a:blip r:embed="rId3">
            <a:alphaModFix/>
          </a:blip>
          <a:srcRect/>
          <a:stretch/>
        </p:blipFill>
        <p:spPr>
          <a:xfrm>
            <a:off x="5629305" y="6299127"/>
            <a:ext cx="2841187" cy="540852"/>
          </a:xfrm>
          <a:prstGeom prst="rect">
            <a:avLst/>
          </a:prstGeom>
          <a:noFill/>
          <a:ln>
            <a:noFill/>
          </a:ln>
        </p:spPr>
      </p:pic>
      <p:sp>
        <p:nvSpPr>
          <p:cNvPr id="70" name="Google Shape;70;p3"/>
          <p:cNvSpPr txBox="1"/>
          <p:nvPr/>
        </p:nvSpPr>
        <p:spPr>
          <a:xfrm>
            <a:off x="3253766" y="2436402"/>
            <a:ext cx="5865519" cy="2034041"/>
          </a:xfrm>
          <a:prstGeom prst="rect">
            <a:avLst/>
          </a:prstGeom>
          <a:noFill/>
          <a:ln>
            <a:noFill/>
          </a:ln>
        </p:spPr>
        <p:txBody>
          <a:bodyPr spcFirstLastPara="1" wrap="square" lIns="91425" tIns="45700" rIns="91425" bIns="45700" anchor="t" anchorCtr="0">
            <a:norm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Increased understanding on how dust impacts hurricanes in high-resolution climate models has implications for future projections and risk associated with resulting changes in hurricane activity. </a:t>
            </a:r>
            <a:endParaRPr/>
          </a:p>
          <a:p>
            <a:pPr marL="285750" marR="0" lvl="0" indent="-285750" algn="l" rtl="0">
              <a:lnSpc>
                <a:spcPct val="100000"/>
              </a:lnSpc>
              <a:spcBef>
                <a:spcPts val="28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 results call for future research on the mechanisms behind these interactions, such as parameterized convection and microphysics. </a:t>
            </a:r>
            <a:endParaRPr/>
          </a:p>
        </p:txBody>
      </p:sp>
      <p:pic>
        <p:nvPicPr>
          <p:cNvPr id="71" name="Google Shape;71;p3"/>
          <p:cNvPicPr preferRelativeResize="0">
            <a:picLocks noGrp="1"/>
          </p:cNvPicPr>
          <p:nvPr>
            <p:ph type="body" idx="1"/>
          </p:nvPr>
        </p:nvPicPr>
        <p:blipFill rotWithShape="1">
          <a:blip r:embed="rId4">
            <a:alphaModFix/>
          </a:blip>
          <a:srcRect/>
          <a:stretch/>
        </p:blipFill>
        <p:spPr>
          <a:xfrm>
            <a:off x="384763" y="782638"/>
            <a:ext cx="2610261" cy="477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cap="small"/>
              <a:t>Projecting changes in societally impactful </a:t>
            </a:r>
            <a:br>
              <a:rPr lang="en-US" cap="small"/>
            </a:br>
            <a:r>
              <a:rPr lang="en-US" cap="small"/>
              <a:t>northeastern U.S. snowstorms</a:t>
            </a:r>
            <a:endParaRPr/>
          </a:p>
        </p:txBody>
      </p:sp>
      <p:sp>
        <p:nvSpPr>
          <p:cNvPr id="77" name="Google Shape;77;p4"/>
          <p:cNvSpPr txBox="1">
            <a:spLocks noGrp="1"/>
          </p:cNvSpPr>
          <p:nvPr>
            <p:ph type="body" idx="2"/>
          </p:nvPr>
        </p:nvSpPr>
        <p:spPr>
          <a:xfrm>
            <a:off x="366486" y="5764793"/>
            <a:ext cx="8392886" cy="4774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8000"/>
              </a:buClr>
              <a:buSzPts val="1000"/>
              <a:buNone/>
            </a:pPr>
            <a:r>
              <a:rPr lang="en-US"/>
              <a:t>Zarzycki, C. M. (2018). Projecting changes in societally impactful northeastern U.S. snowstorms.</a:t>
            </a:r>
            <a:endParaRPr/>
          </a:p>
          <a:p>
            <a:pPr marL="0" lvl="0" indent="0" algn="ctr" rtl="0">
              <a:lnSpc>
                <a:spcPct val="100000"/>
              </a:lnSpc>
              <a:spcBef>
                <a:spcPts val="0"/>
              </a:spcBef>
              <a:spcAft>
                <a:spcPts val="0"/>
              </a:spcAft>
              <a:buClr>
                <a:srgbClr val="008000"/>
              </a:buClr>
              <a:buSzPts val="1000"/>
              <a:buNone/>
            </a:pPr>
            <a:r>
              <a:rPr lang="en-US" i="1"/>
              <a:t>Geophysical Research Letters</a:t>
            </a:r>
            <a:r>
              <a:rPr lang="en-US"/>
              <a:t>, </a:t>
            </a:r>
            <a:r>
              <a:rPr lang="en-US" b="1"/>
              <a:t>45</a:t>
            </a:r>
            <a:r>
              <a:rPr lang="en-US"/>
              <a:t>, 12,067–12,075. https://doi.org/10.1029/2018GL079820</a:t>
            </a:r>
            <a:endParaRPr/>
          </a:p>
          <a:p>
            <a:pPr marL="0" lvl="0" indent="0" algn="ctr" rtl="0">
              <a:lnSpc>
                <a:spcPct val="100000"/>
              </a:lnSpc>
              <a:spcBef>
                <a:spcPts val="0"/>
              </a:spcBef>
              <a:spcAft>
                <a:spcPts val="0"/>
              </a:spcAft>
              <a:buClr>
                <a:srgbClr val="008000"/>
              </a:buClr>
              <a:buSzPts val="1000"/>
              <a:buNone/>
            </a:pPr>
            <a:endParaRPr/>
          </a:p>
        </p:txBody>
      </p:sp>
      <p:sp>
        <p:nvSpPr>
          <p:cNvPr id="78" name="Google Shape;78;p4"/>
          <p:cNvSpPr txBox="1">
            <a:spLocks noGrp="1"/>
          </p:cNvSpPr>
          <p:nvPr>
            <p:ph type="body" idx="3"/>
          </p:nvPr>
        </p:nvSpPr>
        <p:spPr>
          <a:xfrm>
            <a:off x="1" y="1059206"/>
            <a:ext cx="4406900" cy="235651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000000"/>
              </a:buClr>
              <a:buSzPts val="1600"/>
              <a:buFont typeface="Arial"/>
              <a:buChar char="•"/>
            </a:pPr>
            <a:r>
              <a:rPr lang="en-US">
                <a:solidFill>
                  <a:srgbClr val="000000"/>
                </a:solidFill>
              </a:rPr>
              <a:t>Annual average snowfall projected to decrease across the northeastern United States by the end of the century</a:t>
            </a:r>
            <a:endParaRPr/>
          </a:p>
          <a:p>
            <a:pPr marL="285750" lvl="0" indent="-285750" algn="l" rtl="0">
              <a:spcBef>
                <a:spcPts val="0"/>
              </a:spcBef>
              <a:spcAft>
                <a:spcPts val="0"/>
              </a:spcAft>
              <a:buClr>
                <a:srgbClr val="000000"/>
              </a:buClr>
              <a:buSzPts val="1600"/>
              <a:buFont typeface="Arial"/>
              <a:buChar char="•"/>
            </a:pPr>
            <a:r>
              <a:rPr lang="en-US">
                <a:solidFill>
                  <a:srgbClr val="000000"/>
                </a:solidFill>
              </a:rPr>
              <a:t>This decrease is primarily constrained to “weak” or “nuisance” snowfall events</a:t>
            </a:r>
            <a:endParaRPr/>
          </a:p>
          <a:p>
            <a:pPr marL="285750" lvl="0" indent="-285750" algn="l" rtl="0">
              <a:spcBef>
                <a:spcPts val="0"/>
              </a:spcBef>
              <a:spcAft>
                <a:spcPts val="0"/>
              </a:spcAft>
              <a:buClr>
                <a:srgbClr val="000000"/>
              </a:buClr>
              <a:buSzPts val="1600"/>
              <a:buFont typeface="Arial"/>
              <a:buChar char="•"/>
            </a:pPr>
            <a:r>
              <a:rPr lang="en-US">
                <a:solidFill>
                  <a:srgbClr val="000000"/>
                </a:solidFill>
              </a:rPr>
              <a:t>Large, crippling storms with heavy snowfall over major population centers are unlikely to be mitigated in the future, even with warmer winters</a:t>
            </a:r>
            <a:endParaRPr/>
          </a:p>
          <a:p>
            <a:pPr marL="228600" lvl="0" indent="0" algn="just" rtl="0">
              <a:spcBef>
                <a:spcPts val="320"/>
              </a:spcBef>
              <a:spcAft>
                <a:spcPts val="0"/>
              </a:spcAft>
              <a:buClr>
                <a:schemeClr val="dk1"/>
              </a:buClr>
              <a:buSzPts val="1600"/>
              <a:buNone/>
            </a:pPr>
            <a:endParaRPr/>
          </a:p>
        </p:txBody>
      </p:sp>
      <p:sp>
        <p:nvSpPr>
          <p:cNvPr id="79" name="Google Shape;79;p4"/>
          <p:cNvSpPr txBox="1">
            <a:spLocks noGrp="1"/>
          </p:cNvSpPr>
          <p:nvPr>
            <p:ph type="body" idx="4"/>
          </p:nvPr>
        </p:nvSpPr>
        <p:spPr>
          <a:xfrm>
            <a:off x="0" y="3730751"/>
            <a:ext cx="4627515" cy="203404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rgbClr val="000000"/>
              </a:buClr>
              <a:buSzPts val="1600"/>
              <a:buFont typeface="Arial"/>
              <a:buChar char="•"/>
            </a:pPr>
            <a:r>
              <a:rPr lang="en-US">
                <a:solidFill>
                  <a:srgbClr val="000000"/>
                </a:solidFill>
              </a:rPr>
              <a:t>Novel metric defined that quantities individual coastal snowstorms within large weather and climate datasets</a:t>
            </a:r>
            <a:endParaRPr/>
          </a:p>
          <a:p>
            <a:pPr marL="285750" lvl="0" indent="-285750" algn="l" rtl="0">
              <a:spcBef>
                <a:spcPts val="0"/>
              </a:spcBef>
              <a:spcAft>
                <a:spcPts val="0"/>
              </a:spcAft>
              <a:buClr>
                <a:srgbClr val="000000"/>
              </a:buClr>
              <a:buSzPts val="1600"/>
              <a:buFont typeface="Arial"/>
              <a:buChar char="•"/>
            </a:pPr>
            <a:r>
              <a:rPr lang="en-US">
                <a:solidFill>
                  <a:srgbClr val="000000"/>
                </a:solidFill>
              </a:rPr>
              <a:t>Storm-level analysis important for stakeholders and other end users since rare and extreme events produce the largest societal, economic, and hydrological impacts</a:t>
            </a:r>
            <a:endParaRPr/>
          </a:p>
          <a:p>
            <a:pPr marL="228600" lvl="0" indent="0" algn="just" rtl="0">
              <a:spcBef>
                <a:spcPts val="320"/>
              </a:spcBef>
              <a:spcAft>
                <a:spcPts val="0"/>
              </a:spcAft>
              <a:buClr>
                <a:schemeClr val="dk1"/>
              </a:buClr>
              <a:buSzPts val="1600"/>
              <a:buNone/>
            </a:pPr>
            <a:endParaRPr/>
          </a:p>
        </p:txBody>
      </p:sp>
      <p:sp>
        <p:nvSpPr>
          <p:cNvPr id="80" name="Google Shape;80;p4"/>
          <p:cNvSpPr txBox="1">
            <a:spLocks noGrp="1"/>
          </p:cNvSpPr>
          <p:nvPr>
            <p:ph type="body" idx="5"/>
          </p:nvPr>
        </p:nvSpPr>
        <p:spPr>
          <a:xfrm>
            <a:off x="4572000" y="3730752"/>
            <a:ext cx="4627515" cy="203404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000000"/>
              </a:buClr>
              <a:buSzPts val="1295"/>
              <a:buFont typeface="Arial"/>
              <a:buChar char="•"/>
            </a:pPr>
            <a:r>
              <a:rPr lang="en-US" sz="1295">
                <a:solidFill>
                  <a:srgbClr val="000000"/>
                </a:solidFill>
              </a:rPr>
              <a:t>Automated algorithm to objectively track coastal extratropical storms developed, applied to Community Earth System Model (CESM) Large Ensemble</a:t>
            </a:r>
            <a:endParaRPr/>
          </a:p>
          <a:p>
            <a:pPr marL="285750" lvl="0" indent="-285750" algn="l" rtl="0">
              <a:lnSpc>
                <a:spcPct val="90000"/>
              </a:lnSpc>
              <a:spcBef>
                <a:spcPts val="0"/>
              </a:spcBef>
              <a:spcAft>
                <a:spcPts val="0"/>
              </a:spcAft>
              <a:buClr>
                <a:srgbClr val="000000"/>
              </a:buClr>
              <a:buSzPts val="1295"/>
              <a:buFont typeface="Arial"/>
              <a:buChar char="•"/>
            </a:pPr>
            <a:r>
              <a:rPr lang="en-US" sz="1295">
                <a:solidFill>
                  <a:srgbClr val="000000"/>
                </a:solidFill>
              </a:rPr>
              <a:t>Data indicates non-linear decreases in snowstorms as a function of societal impact throughout the next century</a:t>
            </a:r>
            <a:endParaRPr/>
          </a:p>
          <a:p>
            <a:pPr marL="285750" lvl="0" indent="-285750" algn="l" rtl="0">
              <a:lnSpc>
                <a:spcPct val="90000"/>
              </a:lnSpc>
              <a:spcBef>
                <a:spcPts val="0"/>
              </a:spcBef>
              <a:spcAft>
                <a:spcPts val="0"/>
              </a:spcAft>
              <a:buClr>
                <a:srgbClr val="000000"/>
              </a:buClr>
              <a:buSzPts val="1295"/>
              <a:buFont typeface="Arial"/>
              <a:buChar char="•"/>
            </a:pPr>
            <a:r>
              <a:rPr lang="en-US" sz="1295">
                <a:solidFill>
                  <a:srgbClr val="000000"/>
                </a:solidFill>
              </a:rPr>
              <a:t>Storm-level analysis shows coastal cyclones will be more moist in the future, so even with shorter, warmer winters, when temperatures can support snow, future storms will still possess high snowfall rates and total accumulations</a:t>
            </a:r>
            <a:endParaRPr/>
          </a:p>
        </p:txBody>
      </p:sp>
      <p:pic>
        <p:nvPicPr>
          <p:cNvPr id="81" name="Google Shape;81;p4"/>
          <p:cNvPicPr preferRelativeResize="0"/>
          <p:nvPr/>
        </p:nvPicPr>
        <p:blipFill rotWithShape="1">
          <a:blip r:embed="rId3">
            <a:alphaModFix/>
          </a:blip>
          <a:srcRect/>
          <a:stretch/>
        </p:blipFill>
        <p:spPr>
          <a:xfrm>
            <a:off x="5633804" y="749280"/>
            <a:ext cx="3343858" cy="2687724"/>
          </a:xfrm>
          <a:prstGeom prst="rect">
            <a:avLst/>
          </a:prstGeom>
          <a:noFill/>
          <a:ln w="25400" cap="flat" cmpd="sng">
            <a:solidFill>
              <a:schemeClr val="dk1"/>
            </a:solidFill>
            <a:prstDash val="solid"/>
            <a:round/>
            <a:headEnd type="none" w="sm" len="sm"/>
            <a:tailEnd type="none" w="sm" len="sm"/>
          </a:ln>
        </p:spPr>
      </p:pic>
      <p:sp>
        <p:nvSpPr>
          <p:cNvPr id="82" name="Google Shape;82;p4"/>
          <p:cNvSpPr txBox="1"/>
          <p:nvPr/>
        </p:nvSpPr>
        <p:spPr>
          <a:xfrm>
            <a:off x="4272222" y="852634"/>
            <a:ext cx="1331304" cy="24006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Example of an ”extreme” Category 5 snowstorm detected and tracked in CESM. Colored circles indicate storm center path and intensity, color contours are accumulated snowfall, and greyscale underlay shows population density.</a:t>
            </a:r>
            <a:endParaRPr/>
          </a:p>
        </p:txBody>
      </p:sp>
      <p:pic>
        <p:nvPicPr>
          <p:cNvPr id="83" name="Google Shape;83;p4"/>
          <p:cNvPicPr preferRelativeResize="0"/>
          <p:nvPr/>
        </p:nvPicPr>
        <p:blipFill rotWithShape="1">
          <a:blip r:embed="rId4">
            <a:alphaModFix/>
          </a:blip>
          <a:srcRect/>
          <a:stretch/>
        </p:blipFill>
        <p:spPr>
          <a:xfrm>
            <a:off x="7437299" y="6391124"/>
            <a:ext cx="1138780" cy="373798"/>
          </a:xfrm>
          <a:prstGeom prst="rect">
            <a:avLst/>
          </a:prstGeom>
          <a:noFill/>
          <a:ln>
            <a:noFill/>
          </a:ln>
        </p:spPr>
      </p:pic>
      <p:pic>
        <p:nvPicPr>
          <p:cNvPr id="84" name="Google Shape;84;p4"/>
          <p:cNvPicPr preferRelativeResize="0"/>
          <p:nvPr/>
        </p:nvPicPr>
        <p:blipFill rotWithShape="1">
          <a:blip r:embed="rId5">
            <a:alphaModFix/>
          </a:blip>
          <a:srcRect/>
          <a:stretch/>
        </p:blipFill>
        <p:spPr>
          <a:xfrm>
            <a:off x="6143576" y="6391124"/>
            <a:ext cx="1138780" cy="365303"/>
          </a:xfrm>
          <a:prstGeom prst="rect">
            <a:avLst/>
          </a:prstGeom>
          <a:noFill/>
          <a:ln>
            <a:noFill/>
          </a:ln>
        </p:spPr>
      </p:pic>
    </p:spTree>
  </p:cSld>
  <p:clrMapOvr>
    <a:masterClrMapping/>
  </p:clrMapOvr>
</p:sld>
</file>

<file path=ppt/theme/theme1.xml><?xml version="1.0" encoding="utf-8"?>
<a:theme xmlns:a="http://schemas.openxmlformats.org/drawingml/2006/main" name="Tall Figure Highligh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r Panel Highlight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On-screen Show (4:3)</PresentationFormat>
  <Paragraphs>32</Paragraphs>
  <Slides>4</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vt:i4>
      </vt:variant>
    </vt:vector>
  </HeadingPairs>
  <TitlesOfParts>
    <vt:vector size="8" baseType="lpstr">
      <vt:lpstr>Arial</vt:lpstr>
      <vt:lpstr>Calibri</vt:lpstr>
      <vt:lpstr>Tall Figure Highlight</vt:lpstr>
      <vt:lpstr>Four Panel Highlights</vt:lpstr>
      <vt:lpstr>PowerPoint Presentation</vt:lpstr>
      <vt:lpstr>Exploring the Water-Energy Nexus in California via an Integrative Modeling Approach</vt:lpstr>
      <vt:lpstr>Exploring the Impact of Dust on North Atlantic Hurricanes in a High-Resolution Climate Model</vt:lpstr>
      <vt:lpstr>Projecting changes in societally impactful  northeastern U.S. snowstorms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 </cp:lastModifiedBy>
  <cp:revision>1</cp:revision>
  <dcterms:created xsi:type="dcterms:W3CDTF">2016-02-10T19:06:12Z</dcterms:created>
  <dcterms:modified xsi:type="dcterms:W3CDTF">2022-04-05T04:59:50Z</dcterms:modified>
</cp:coreProperties>
</file>