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8" r:id="rId5"/>
  </p:sldIdLst>
  <p:sldSz cx="12192000" cy="6858000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ndy, Beth E" initials="MBE" lastIdx="6" clrIdx="0">
    <p:extLst>
      <p:ext uri="{19B8F6BF-5375-455C-9EA6-DF929625EA0E}">
        <p15:presenceInfo xmlns:p15="http://schemas.microsoft.com/office/powerpoint/2012/main" userId="S::beth.mundy@pnnl.gov::09c03546-1d2d-4d82-89e1-bb5e2a2e68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7739" autoAdjust="0"/>
  </p:normalViewPr>
  <p:slideViewPr>
    <p:cSldViewPr>
      <p:cViewPr varScale="1">
        <p:scale>
          <a:sx n="128" d="100"/>
          <a:sy n="128" d="100"/>
        </p:scale>
        <p:origin x="32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4913F5-1EAE-474B-AF5A-E8BC3172F19B}" type="datetimeFigureOut">
              <a:rPr lang="en-US"/>
              <a:pPr>
                <a:defRPr/>
              </a:pPr>
              <a:t>5/5/23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298FFB-70F1-4A24-9782-D3D4B90F4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624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729682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35F78-85A2-4A8E-B588-72BEBA900BB0}" type="datetimeFigureOut">
              <a:rPr lang="en-US"/>
              <a:pPr>
                <a:defRPr/>
              </a:pPr>
              <a:t>5/5/23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678E4-5B40-41E7-B295-6E15A5E915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59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7F625-517B-440F-9267-2A80D666B736}" type="datetimeFigureOut">
              <a:rPr lang="en-US"/>
              <a:pPr>
                <a:defRPr/>
              </a:pPr>
              <a:t>5/5/23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89244-42D4-4344-8CB0-317EFA9D52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8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2E40-FFBC-4D16-9B96-AE4DC79ACE89}" type="datetimeFigureOut">
              <a:rPr lang="en-US"/>
              <a:pPr>
                <a:defRPr/>
              </a:pPr>
              <a:t>5/5/23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DC9DD-7613-4A46-8A55-B05D74670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80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773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2F4A-CFDF-49B1-A5BB-80EE2A5CB064}" type="datetimeFigureOut">
              <a:rPr lang="en-US"/>
              <a:pPr>
                <a:defRPr/>
              </a:pPr>
              <a:t>5/5/23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322A1-86CB-4EDD-BD25-C77A09E98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49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7724-70E9-494E-82EA-47E688CC4935}" type="datetimeFigureOut">
              <a:rPr lang="en-US"/>
              <a:pPr>
                <a:defRPr/>
              </a:pPr>
              <a:t>5/5/23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3BD9F-1ED7-43F1-AEB5-0E60C8DFB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10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9D08-0738-4E34-AC41-6639B35ACD6D}" type="datetimeFigureOut">
              <a:rPr lang="en-US"/>
              <a:pPr>
                <a:defRPr/>
              </a:pPr>
              <a:t>5/5/23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041E4-4A3F-4086-9C88-809FE63A66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08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95167-4DB7-4E11-886A-CB7F3966F72D}" type="datetimeFigureOut">
              <a:rPr lang="en-US"/>
              <a:pPr>
                <a:defRPr/>
              </a:pPr>
              <a:t>5/5/23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9FE3B-D710-4794-B641-5B860069A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41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64730-86BB-4110-9C41-08FDBFA392CA}" type="datetimeFigureOut">
              <a:rPr lang="en-US"/>
              <a:pPr>
                <a:defRPr/>
              </a:pPr>
              <a:t>5/5/23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306B0-1A4A-4863-93A3-4B49804814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02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AAD07-01BF-446E-8744-C7BB7767638F}" type="datetimeFigureOut">
              <a:rPr lang="en-US"/>
              <a:pPr>
                <a:defRPr/>
              </a:pPr>
              <a:t>5/5/23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7ABCF-3691-42EF-8D96-8AEB84F186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20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092C-7F6F-4DA2-94A1-AFFE6A3B6BFC}" type="datetimeFigureOut">
              <a:rPr lang="en-US"/>
              <a:pPr>
                <a:defRPr/>
              </a:pPr>
              <a:t>5/5/23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7103-DDC9-4808-B39B-D6FA4C867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2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19B4-0779-4B38-8346-A994C45F2BF8}" type="datetimeFigureOut">
              <a:rPr lang="en-US"/>
              <a:pPr>
                <a:defRPr/>
              </a:pPr>
              <a:t>5/5/23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C4C9C-1FCF-4447-B5EF-8B1935734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78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70776-5D34-4B94-8688-589C882A4837}" type="datetimeFigureOut">
              <a:rPr lang="en-US"/>
              <a:pPr>
                <a:defRPr/>
              </a:pPr>
              <a:t>5/5/23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C62178-E8A7-4C00-A203-4DE18BC737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https://uc-ebook.org/images/ebook_thumbnail_1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676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52400" y="1219200"/>
            <a:ext cx="5834666" cy="558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>
                <a:solidFill>
                  <a:prstClr val="black"/>
                </a:solidFill>
              </a:rPr>
              <a:t>Objective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To provide a comprehensive resource on uncertainty characterization methods for the MultiSector Dynamics community and other technical communities, focusing on navigating the challenges of working with complex chains of models.</a:t>
            </a:r>
            <a:endParaRPr lang="en-US" sz="1400" b="1" dirty="0">
              <a:solidFill>
                <a:prstClr val="black"/>
              </a:solidFill>
            </a:endParaRPr>
          </a:p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>
                <a:solidFill>
                  <a:prstClr val="black"/>
                </a:solidFill>
              </a:rPr>
              <a:t>Approach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Develop a living, online book consisting of chapters and supplemental appendices that cover various uncertainty characterization methods, diagnostic modeling, technical tools, and software packages for the MultiSector Dynamics community.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Employ a combination of statistical, technological, and theory-based approaches, including ensemble-based design of experiments, global sensitivity analysis, and exploratory modeling under deep uncertainty, to address challenges in working with complex chains of models. </a:t>
            </a:r>
            <a:endParaRPr lang="en-US" sz="1400" dirty="0">
              <a:solidFill>
                <a:prstClr val="black"/>
              </a:solidFill>
            </a:endParaRPr>
          </a:p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</a:rPr>
              <a:t>Impact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sz="1400" dirty="0"/>
              <a:t>Highlights the importance of diagnostic modeling in understanding uncertain model behaviors and diverse disciplinary perspectives for consequential model-based discoveries.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sz="1400" dirty="0"/>
              <a:t>Provides a technical primer on key elements of uncertainty characterization, including ensemble-based design of experiments and global sensitivity analysis methods.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sz="1400" dirty="0">
                <a:solidFill>
                  <a:prstClr val="black"/>
                </a:solidFill>
              </a:rPr>
              <a:t>Integration of sensitivity analysis and exploratory modeling methods is emphasized for addressing challenges in system dynamics analysis and making decision-relevant insights that acknowledge uncertainty.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60106" y="99938"/>
            <a:ext cx="12031894" cy="110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Navigating Uncertainty in MultiSector Dynamics: A Comprehensive Guide</a:t>
            </a:r>
            <a:endParaRPr lang="en-US" sz="3000" b="1" dirty="0"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6324600" y="5943600"/>
            <a:ext cx="5410200" cy="5539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Reed, P.M., </a:t>
            </a:r>
            <a:r>
              <a:rPr lang="en-US" altLang="en-US" sz="1000" dirty="0" err="1">
                <a:solidFill>
                  <a:srgbClr val="000000"/>
                </a:solidFill>
                <a:latin typeface="+mn-lt"/>
              </a:rPr>
              <a:t>Hadjimichael</a:t>
            </a: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, A., Malek, K., Karimi, T., Vernon, C.R., </a:t>
            </a:r>
            <a:r>
              <a:rPr lang="en-US" altLang="en-US" sz="1000" dirty="0" err="1">
                <a:solidFill>
                  <a:srgbClr val="000000"/>
                </a:solidFill>
                <a:latin typeface="+mn-lt"/>
              </a:rPr>
              <a:t>Srikrishnan</a:t>
            </a: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, V., Gupta, R.S., Gold, D.F., Lee, B., Keller, K., Thurber, T.B, &amp; Rice, J.S. (2022). Addressing Uncertainty in Multisector Dynamics Research [Book]. </a:t>
            </a:r>
            <a:r>
              <a:rPr lang="en-US" altLang="en-US" sz="1000" dirty="0" err="1">
                <a:solidFill>
                  <a:srgbClr val="000000"/>
                </a:solidFill>
                <a:latin typeface="+mn-lt"/>
              </a:rPr>
              <a:t>Zenodo</a:t>
            </a: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. https://</a:t>
            </a:r>
            <a:r>
              <a:rPr lang="en-US" altLang="en-US" sz="1000" dirty="0" err="1">
                <a:solidFill>
                  <a:srgbClr val="000000"/>
                </a:solidFill>
                <a:latin typeface="+mn-lt"/>
              </a:rPr>
              <a:t>doi.org</a:t>
            </a: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/10.5281/zenodo.6110623</a:t>
            </a: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6324600" y="5214736"/>
            <a:ext cx="5410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200" b="1" dirty="0">
                <a:solidFill>
                  <a:srgbClr val="0000FF"/>
                </a:solidFill>
                <a:latin typeface="Arial" panose="020B0604020202020204" pitchFamily="34" charset="0"/>
              </a:rPr>
              <a:t>A practical guide to sensitivity analysis and diagnostic model evaluation techniques for confronting the computational and conceptual challenges of multi-model, transdisciplinary workflows.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0C65E86-59A1-9BA9-F779-A0803F58C63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965358" y="490336"/>
            <a:ext cx="107852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2" descr="eBook">
            <a:extLst>
              <a:ext uri="{FF2B5EF4-FFF2-40B4-BE49-F238E27FC236}">
                <a16:creationId xmlns:a16="http://schemas.microsoft.com/office/drawing/2014/main" id="{533DDC4B-51DB-7D3D-DEE2-88A8606D5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875" y="1291429"/>
            <a:ext cx="4938475" cy="393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F6AD9F8B4FFE4AB38BD0C762315BE6" ma:contentTypeVersion="12" ma:contentTypeDescription="Create a new document." ma:contentTypeScope="" ma:versionID="e422ebd4274b3a162ca1fec6100d2eff">
  <xsd:schema xmlns:xsd="http://www.w3.org/2001/XMLSchema" xmlns:xs="http://www.w3.org/2001/XMLSchema" xmlns:p="http://schemas.microsoft.com/office/2006/metadata/properties" xmlns:ns2="d8a9b28a-468d-4f89-a24a-ae448d085101" xmlns:ns3="46a18389-f917-48ab-8f10-3a1967a18774" targetNamespace="http://schemas.microsoft.com/office/2006/metadata/properties" ma:root="true" ma:fieldsID="1e56ff8d7fa227df85432f8c13b5b208" ns2:_="" ns3:_="">
    <xsd:import namespace="d8a9b28a-468d-4f89-a24a-ae448d085101"/>
    <xsd:import namespace="46a18389-f917-48ab-8f10-3a1967a187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a9b28a-468d-4f89-a24a-ae448d0851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60f1aaf-6244-4bb9-9bf9-38bf373853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a18389-f917-48ab-8f10-3a1967a1877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5bf9843-7740-4fe6-90cf-0b165ea11b63}" ma:internalName="TaxCatchAll" ma:showField="CatchAllData" ma:web="46a18389-f917-48ab-8f10-3a1967a187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8a9b28a-468d-4f89-a24a-ae448d085101">
      <Terms xmlns="http://schemas.microsoft.com/office/infopath/2007/PartnerControls"/>
    </lcf76f155ced4ddcb4097134ff3c332f>
    <TaxCatchAll xmlns="46a18389-f917-48ab-8f10-3a1967a1877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C549A3-69A4-4111-9D7F-9ED6E69EE5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a9b28a-468d-4f89-a24a-ae448d085101"/>
    <ds:schemaRef ds:uri="46a18389-f917-48ab-8f10-3a1967a187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57D9F0-2B85-430B-8843-0027C0E6F07C}">
  <ds:schemaRefs>
    <ds:schemaRef ds:uri="http://purl.org/dc/terms/"/>
    <ds:schemaRef ds:uri="http://purl.org/dc/elements/1.1/"/>
    <ds:schemaRef ds:uri="http://www.w3.org/XML/1998/namespace"/>
    <ds:schemaRef ds:uri="d8a9b28a-468d-4f89-a24a-ae448d085101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46a18389-f917-48ab-8f10-3a1967a18774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C74935E-4390-47DD-99CE-60A5373B7B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6002</TotalTime>
  <Words>296</Words>
  <Application>Microsoft Macintosh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Emily L</dc:creator>
  <cp:lastModifiedBy>Rice, Jennie S</cp:lastModifiedBy>
  <cp:revision>13</cp:revision>
  <cp:lastPrinted>2011-05-11T17:30:12Z</cp:lastPrinted>
  <dcterms:created xsi:type="dcterms:W3CDTF">2017-11-02T21:19:41Z</dcterms:created>
  <dcterms:modified xsi:type="dcterms:W3CDTF">2023-05-05T21:06:57Z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0x01010043F6AD9F8B4FFE4AB38BD0C762315BE6</vt:lpwstr>
  </property>
  <property fmtid="{D5CDD505-2E9C-101B-9397-08002B2CF9AE}" pid="4" name="Order">
    <vt:r8>3400</vt:r8>
  </property>
  <property fmtid="{D5CDD505-2E9C-101B-9397-08002B2CF9AE}" pid="5" name="MediaServiceImageTags">
    <vt:lpwstr/>
  </property>
</Properties>
</file>