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72966-F2F3-764B-9080-57E1C2147105}" v="146" dt="2023-04-14T17:03:36.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1" autoAdjust="0"/>
    <p:restoredTop sz="97739" autoAdjust="0"/>
  </p:normalViewPr>
  <p:slideViewPr>
    <p:cSldViewPr>
      <p:cViewPr varScale="1">
        <p:scale>
          <a:sx n="89" d="100"/>
          <a:sy n="89" d="100"/>
        </p:scale>
        <p:origin x="192" y="1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rath, Casey R" userId="S::casey.mcgrath@pnnl.gov::e74c86a8-812c-4b6a-b865-a580eb730c1e" providerId="AD" clId="Web-{27F842DF-81B2-1552-30DD-AF8041EEDFC0}"/>
    <pc:docChg chg="modSld">
      <pc:chgData name="Mcgrath, Casey R" userId="S::casey.mcgrath@pnnl.gov::e74c86a8-812c-4b6a-b865-a580eb730c1e" providerId="AD" clId="Web-{27F842DF-81B2-1552-30DD-AF8041EEDFC0}" dt="2023-04-07T19:59:20.813" v="101" actId="20577"/>
      <pc:docMkLst>
        <pc:docMk/>
      </pc:docMkLst>
      <pc:sldChg chg="addSp delSp modSp">
        <pc:chgData name="Mcgrath, Casey R" userId="S::casey.mcgrath@pnnl.gov::e74c86a8-812c-4b6a-b865-a580eb730c1e" providerId="AD" clId="Web-{27F842DF-81B2-1552-30DD-AF8041EEDFC0}" dt="2023-04-07T19:59:20.813" v="101" actId="20577"/>
        <pc:sldMkLst>
          <pc:docMk/>
          <pc:sldMk cId="0" sldId="258"/>
        </pc:sldMkLst>
        <pc:spChg chg="mod">
          <ac:chgData name="Mcgrath, Casey R" userId="S::casey.mcgrath@pnnl.gov::e74c86a8-812c-4b6a-b865-a580eb730c1e" providerId="AD" clId="Web-{27F842DF-81B2-1552-30DD-AF8041EEDFC0}" dt="2023-04-07T19:56:05.169" v="82" actId="20577"/>
          <ac:spMkLst>
            <pc:docMk/>
            <pc:sldMk cId="0" sldId="258"/>
            <ac:spMk id="3075" creationId="{00000000-0000-0000-0000-000000000000}"/>
          </ac:spMkLst>
        </pc:spChg>
        <pc:spChg chg="mod">
          <ac:chgData name="Mcgrath, Casey R" userId="S::casey.mcgrath@pnnl.gov::e74c86a8-812c-4b6a-b865-a580eb730c1e" providerId="AD" clId="Web-{27F842DF-81B2-1552-30DD-AF8041EEDFC0}" dt="2023-04-07T18:54:21.771" v="10" actId="20577"/>
          <ac:spMkLst>
            <pc:docMk/>
            <pc:sldMk cId="0" sldId="258"/>
            <ac:spMk id="3076" creationId="{00000000-0000-0000-0000-000000000000}"/>
          </ac:spMkLst>
        </pc:spChg>
        <pc:spChg chg="mod">
          <ac:chgData name="Mcgrath, Casey R" userId="S::casey.mcgrath@pnnl.gov::e74c86a8-812c-4b6a-b865-a580eb730c1e" providerId="AD" clId="Web-{27F842DF-81B2-1552-30DD-AF8041EEDFC0}" dt="2023-04-07T18:55:09.819" v="22" actId="20577"/>
          <ac:spMkLst>
            <pc:docMk/>
            <pc:sldMk cId="0" sldId="258"/>
            <ac:spMk id="3077" creationId="{00000000-0000-0000-0000-000000000000}"/>
          </ac:spMkLst>
        </pc:spChg>
        <pc:spChg chg="mod">
          <ac:chgData name="Mcgrath, Casey R" userId="S::casey.mcgrath@pnnl.gov::e74c86a8-812c-4b6a-b865-a580eb730c1e" providerId="AD" clId="Web-{27F842DF-81B2-1552-30DD-AF8041EEDFC0}" dt="2023-04-07T19:59:20.813" v="101" actId="20577"/>
          <ac:spMkLst>
            <pc:docMk/>
            <pc:sldMk cId="0" sldId="258"/>
            <ac:spMk id="3078" creationId="{00000000-0000-0000-0000-000000000000}"/>
          </ac:spMkLst>
        </pc:spChg>
        <pc:picChg chg="add del mod">
          <ac:chgData name="Mcgrath, Casey R" userId="S::casey.mcgrath@pnnl.gov::e74c86a8-812c-4b6a-b865-a580eb730c1e" providerId="AD" clId="Web-{27F842DF-81B2-1552-30DD-AF8041EEDFC0}" dt="2023-04-07T19:57:15.811" v="88"/>
          <ac:picMkLst>
            <pc:docMk/>
            <pc:sldMk cId="0" sldId="258"/>
            <ac:picMk id="2" creationId="{8A7EC102-89E1-B3C0-3056-89888FFA2625}"/>
          </ac:picMkLst>
        </pc:picChg>
        <pc:picChg chg="add mod">
          <ac:chgData name="Mcgrath, Casey R" userId="S::casey.mcgrath@pnnl.gov::e74c86a8-812c-4b6a-b865-a580eb730c1e" providerId="AD" clId="Web-{27F842DF-81B2-1552-30DD-AF8041EEDFC0}" dt="2023-04-07T19:57:16.264" v="90" actId="1076"/>
          <ac:picMkLst>
            <pc:docMk/>
            <pc:sldMk cId="0" sldId="258"/>
            <ac:picMk id="3" creationId="{4E8967E1-0967-F09B-530B-A8D2AB7BBCE8}"/>
          </ac:picMkLst>
        </pc:picChg>
        <pc:picChg chg="del">
          <ac:chgData name="Mcgrath, Casey R" userId="S::casey.mcgrath@pnnl.gov::e74c86a8-812c-4b6a-b865-a580eb730c1e" providerId="AD" clId="Web-{27F842DF-81B2-1552-30DD-AF8041EEDFC0}" dt="2023-04-07T19:51:46.056" v="77"/>
          <ac:picMkLst>
            <pc:docMk/>
            <pc:sldMk cId="0" sldId="258"/>
            <ac:picMk id="3080" creationId="{00000000-0000-0000-0000-000000000000}"/>
          </ac:picMkLst>
        </pc:picChg>
      </pc:sldChg>
    </pc:docChg>
  </pc:docChgLst>
  <pc:docChgLst>
    <pc:chgData name="Rice, Jennie S" userId="c25ef22d-ccff-4345-a027-1c307086bae8" providerId="ADAL" clId="{DC272966-F2F3-764B-9080-57E1C2147105}"/>
    <pc:docChg chg="custSel modSld">
      <pc:chgData name="Rice, Jennie S" userId="c25ef22d-ccff-4345-a027-1c307086bae8" providerId="ADAL" clId="{DC272966-F2F3-764B-9080-57E1C2147105}" dt="2023-04-14T17:08:59.297" v="247" actId="20577"/>
      <pc:docMkLst>
        <pc:docMk/>
      </pc:docMkLst>
      <pc:sldChg chg="modSp mod delCm modCm">
        <pc:chgData name="Rice, Jennie S" userId="c25ef22d-ccff-4345-a027-1c307086bae8" providerId="ADAL" clId="{DC272966-F2F3-764B-9080-57E1C2147105}" dt="2023-04-14T17:08:59.297" v="247" actId="20577"/>
        <pc:sldMkLst>
          <pc:docMk/>
          <pc:sldMk cId="0" sldId="258"/>
        </pc:sldMkLst>
        <pc:spChg chg="mod">
          <ac:chgData name="Rice, Jennie S" userId="c25ef22d-ccff-4345-a027-1c307086bae8" providerId="ADAL" clId="{DC272966-F2F3-764B-9080-57E1C2147105}" dt="2023-04-14T17:06:44.661" v="240" actId="20577"/>
          <ac:spMkLst>
            <pc:docMk/>
            <pc:sldMk cId="0" sldId="258"/>
            <ac:spMk id="3075" creationId="{00000000-0000-0000-0000-000000000000}"/>
          </ac:spMkLst>
        </pc:spChg>
        <pc:spChg chg="mod">
          <ac:chgData name="Rice, Jennie S" userId="c25ef22d-ccff-4345-a027-1c307086bae8" providerId="ADAL" clId="{DC272966-F2F3-764B-9080-57E1C2147105}" dt="2023-04-14T17:08:59.297" v="247" actId="20577"/>
          <ac:spMkLst>
            <pc:docMk/>
            <pc:sldMk cId="0" sldId="258"/>
            <ac:spMk id="3076" creationId="{00000000-0000-0000-0000-000000000000}"/>
          </ac:spMkLst>
        </pc:spChg>
        <pc:spChg chg="mod">
          <ac:chgData name="Rice, Jennie S" userId="c25ef22d-ccff-4345-a027-1c307086bae8" providerId="ADAL" clId="{DC272966-F2F3-764B-9080-57E1C2147105}" dt="2023-04-14T17:03:12.115" v="144" actId="20577"/>
          <ac:spMkLst>
            <pc:docMk/>
            <pc:sldMk cId="0" sldId="258"/>
            <ac:spMk id="30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4/14/23</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4/14/23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4/14/23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4/14/23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4/14/23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4/14/23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4/14/23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4/14/23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4/14/23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4/14/23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4/14/23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4/14/23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4/14/23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52400" y="1143000"/>
            <a:ext cx="5834666" cy="558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latin typeface="Calibri"/>
                <a:cs typeface="Arial"/>
              </a:rPr>
              <a:t>This study investigates the effects of temperature and drought extremes on the Western U.S. power grid, while taking into account the increasing penetration of variable renewable energy sources, using a high-resolution operational power system model.</a:t>
            </a:r>
            <a:endParaRPr lang="en-US" sz="1400" dirty="0"/>
          </a:p>
          <a:p>
            <a:pPr marL="285750" indent="-285750">
              <a:spcBef>
                <a:spcPct val="15000"/>
              </a:spcBef>
              <a:buFont typeface="Arial" pitchFamily="34" charset="0"/>
              <a:buChar char="●"/>
              <a:defRPr/>
            </a:pPr>
            <a:endParaRPr lang="en-US" sz="1400" dirty="0"/>
          </a:p>
          <a:p>
            <a:pPr marL="231775" indent="-231775" algn="ctr">
              <a:spcBef>
                <a:spcPct val="15000"/>
              </a:spcBef>
              <a:defRPr/>
            </a:pPr>
            <a:r>
              <a:rPr lang="en-US" sz="1400" b="1" dirty="0">
                <a:solidFill>
                  <a:prstClr val="black"/>
                </a:solidFill>
              </a:rPr>
              <a:t>Approach</a:t>
            </a:r>
          </a:p>
          <a:p>
            <a:pPr marL="285750" indent="-285750">
              <a:buFont typeface="Arial" pitchFamily="34" charset="0"/>
              <a:buChar char="●"/>
              <a:defRPr/>
            </a:pPr>
            <a:r>
              <a:rPr lang="en-US" sz="1400" dirty="0">
                <a:latin typeface="Calibri"/>
                <a:cs typeface="Arial"/>
              </a:rPr>
              <a:t>Evaluated contemporary and hypothesized Western U.S. infrastructures with 5% and 31% variable renewable generation shares for sensitivity to drought and Southern California heat wave scenarios on generation and load.</a:t>
            </a:r>
            <a:endParaRPr lang="en-US" sz="1400" dirty="0">
              <a:cs typeface="Arial"/>
            </a:endParaRPr>
          </a:p>
          <a:p>
            <a:pPr marL="285750" indent="-285750">
              <a:buFont typeface="Arial" pitchFamily="34" charset="0"/>
              <a:buChar char="●"/>
              <a:defRPr/>
            </a:pPr>
            <a:r>
              <a:rPr lang="en-US" sz="1400" dirty="0">
                <a:latin typeface="Calibri"/>
                <a:cs typeface="Calibri"/>
              </a:rPr>
              <a:t>Used a stochastic temperature simulation combined with spatially resolved historical drought as a toolset to incorporate other grid stressors in high-resolution power system models, leading to improved sensitivity analyses not limited by the current ability of climate models to capture extreme conditions.</a:t>
            </a:r>
            <a:endParaRPr lang="en-US" dirty="0"/>
          </a:p>
          <a:p>
            <a:pPr marL="285750" indent="-285750">
              <a:buFont typeface="Arial" pitchFamily="34" charset="0"/>
              <a:buChar char="●"/>
              <a:defRPr/>
            </a:pPr>
            <a:endParaRPr lang="en-US" sz="1400" dirty="0"/>
          </a:p>
          <a:p>
            <a:pPr algn="ctr" eaLnBrk="1" hangingPunct="1">
              <a:spcBef>
                <a:spcPct val="15000"/>
              </a:spcBef>
              <a:buFontTx/>
              <a:buNone/>
            </a:pPr>
            <a:r>
              <a:rPr lang="en-US" altLang="en-US" sz="1400" b="1" dirty="0">
                <a:solidFill>
                  <a:srgbClr val="000000"/>
                </a:solidFill>
                <a:latin typeface="Calibri"/>
                <a:cs typeface="Arial"/>
              </a:rPr>
              <a:t>Impact</a:t>
            </a:r>
            <a:endParaRPr lang="en-US" sz="1400" dirty="0">
              <a:solidFill>
                <a:srgbClr val="000000"/>
              </a:solidFill>
              <a:latin typeface="Calibri"/>
              <a:cs typeface="Arial"/>
            </a:endParaRPr>
          </a:p>
          <a:p>
            <a:pPr marL="283210" indent="-283210">
              <a:buFont typeface="Arial" panose="020B0604020202020204" pitchFamily="34" charset="0"/>
              <a:buChar char="●"/>
            </a:pPr>
            <a:r>
              <a:rPr lang="en-US" altLang="en-US" sz="1400" dirty="0">
                <a:solidFill>
                  <a:srgbClr val="000000"/>
                </a:solidFill>
                <a:latin typeface="Calibri"/>
                <a:cs typeface="Arial"/>
              </a:rPr>
              <a:t>Highlights the need to consider regional connectedness in planning for extreme events and that this need may persist with increasing penetration of variable renewable energy resources.</a:t>
            </a:r>
            <a:endParaRPr lang="en-US" dirty="0">
              <a:solidFill>
                <a:srgbClr val="000000"/>
              </a:solidFill>
            </a:endParaRPr>
          </a:p>
          <a:p>
            <a:pPr marL="283210" indent="-283210">
              <a:spcBef>
                <a:spcPct val="15000"/>
              </a:spcBef>
              <a:buFont typeface="Arial" panose="020B0604020202020204" pitchFamily="34" charset="0"/>
              <a:buChar char="●"/>
            </a:pPr>
            <a:r>
              <a:rPr lang="en-US" sz="1400" dirty="0">
                <a:solidFill>
                  <a:srgbClr val="000000"/>
                </a:solidFill>
                <a:latin typeface="Calibri"/>
                <a:cs typeface="Calibri"/>
              </a:rPr>
              <a:t>Emphasizes the importance of modeling water-based grid stress and extreme electricity demand scenarios with high-resolution power system models for a risk-based approach to planning for extreme events.</a:t>
            </a:r>
            <a:endParaRPr lang="en-US" dirty="0">
              <a:cs typeface="Calibri"/>
            </a:endParaRPr>
          </a:p>
          <a:p>
            <a:pPr marL="283210" indent="-283210">
              <a:spcBef>
                <a:spcPct val="15000"/>
              </a:spcBef>
              <a:buFont typeface="Arial" panose="020B0604020202020204" pitchFamily="34" charset="0"/>
              <a:buChar char="●"/>
            </a:pPr>
            <a:endParaRPr lang="en-US" altLang="en-US" sz="1400" dirty="0"/>
          </a:p>
          <a:p>
            <a:pPr marL="285750" indent="-285750">
              <a:spcBef>
                <a:spcPct val="15000"/>
              </a:spcBef>
              <a:buFont typeface="Arial" pitchFamily="34" charset="0"/>
              <a:buChar char="●"/>
              <a:defRPr/>
            </a:pPr>
            <a:endParaRPr lang="en-US" sz="1400" dirty="0">
              <a:solidFill>
                <a:prstClr val="black"/>
              </a:solidFill>
            </a:endParaRPr>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3000" b="1" dirty="0">
                <a:latin typeface="Arial"/>
                <a:cs typeface="Arial"/>
              </a:rPr>
              <a:t>Planning Future Power Systems Under </a:t>
            </a:r>
            <a:r>
              <a:rPr lang="en-US" sz="3000" b="1">
                <a:latin typeface="Arial"/>
                <a:cs typeface="Arial"/>
              </a:rPr>
              <a:t>Climate Extremes</a:t>
            </a:r>
            <a:endParaRPr lang="en-US" sz="3000" b="1" dirty="0">
              <a:latin typeface="Arial"/>
            </a:endParaRPr>
          </a:p>
        </p:txBody>
      </p:sp>
      <p:sp>
        <p:nvSpPr>
          <p:cNvPr id="3077" name="Text Box 6"/>
          <p:cNvSpPr txBox="1">
            <a:spLocks noChangeArrowheads="1"/>
          </p:cNvSpPr>
          <p:nvPr/>
        </p:nvSpPr>
        <p:spPr bwMode="auto">
          <a:xfrm>
            <a:off x="6324600" y="5943600"/>
            <a:ext cx="5410200"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sz="1000" dirty="0">
                <a:solidFill>
                  <a:srgbClr val="000000"/>
                </a:solidFill>
                <a:latin typeface="+mn-lt"/>
                <a:cs typeface="Calibri"/>
              </a:rPr>
              <a:t>Dyreson A., N. Devineni, S. Turner, T. De Silva, A. Miara, N. Voisin, and S. Cohen, et al. (2022). "The Role of Regional Connections in Planning for Future Power System Operations under Climate </a:t>
            </a:r>
            <a:r>
              <a:rPr lang="en-US" sz="1000">
                <a:solidFill>
                  <a:srgbClr val="000000"/>
                </a:solidFill>
                <a:latin typeface="+mn-lt"/>
                <a:cs typeface="Calibri"/>
              </a:rPr>
              <a:t>Extremes." Earth's Future, 10(6):e2021EF002554. </a:t>
            </a:r>
            <a:endParaRPr lang="en-US">
              <a:solidFill>
                <a:srgbClr val="000000"/>
              </a:solidFill>
            </a:endParaRPr>
          </a:p>
          <a:p>
            <a:pPr>
              <a:spcBef>
                <a:spcPct val="0"/>
              </a:spcBef>
              <a:buNone/>
            </a:pPr>
            <a:r>
              <a:rPr lang="en-US" sz="1000">
                <a:solidFill>
                  <a:srgbClr val="000000"/>
                </a:solidFill>
                <a:latin typeface="+mn-lt"/>
                <a:cs typeface="Calibri"/>
              </a:rPr>
              <a:t>DOI:10.1029/2021EF002554</a:t>
            </a:r>
            <a:endParaRPr lang="en-US"/>
          </a:p>
        </p:txBody>
      </p:sp>
      <p:sp>
        <p:nvSpPr>
          <p:cNvPr id="3078" name="TextBox 9"/>
          <p:cNvSpPr txBox="1">
            <a:spLocks noChangeArrowheads="1"/>
          </p:cNvSpPr>
          <p:nvPr/>
        </p:nvSpPr>
        <p:spPr bwMode="auto">
          <a:xfrm>
            <a:off x="6477000" y="5094882"/>
            <a:ext cx="4976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sz="1200" b="1" dirty="0">
                <a:solidFill>
                  <a:srgbClr val="0000FF"/>
                </a:solidFill>
                <a:latin typeface="Arial"/>
                <a:cs typeface="Arial"/>
              </a:rPr>
              <a:t>Impacts of climate extremes on total summer generation by type and region for low and high variable renewable energy (VRE) systems. </a:t>
            </a:r>
            <a:endParaRPr lang="en-US" dirty="0"/>
          </a:p>
        </p:txBody>
      </p:sp>
      <p:pic>
        <p:nvPicPr>
          <p:cNvPr id="3" name="Picture 3">
            <a:extLst>
              <a:ext uri="{FF2B5EF4-FFF2-40B4-BE49-F238E27FC236}">
                <a16:creationId xmlns:a16="http://schemas.microsoft.com/office/drawing/2014/main" id="{4E8967E1-0967-F09B-530B-A8D2AB7BBCE8}"/>
              </a:ext>
            </a:extLst>
          </p:cNvPr>
          <p:cNvPicPr>
            <a:picLocks noChangeAspect="1"/>
          </p:cNvPicPr>
          <p:nvPr/>
        </p:nvPicPr>
        <p:blipFill>
          <a:blip r:embed="rId3"/>
          <a:stretch>
            <a:fillRect/>
          </a:stretch>
        </p:blipFill>
        <p:spPr>
          <a:xfrm>
            <a:off x="6178216" y="846866"/>
            <a:ext cx="5274844" cy="4121532"/>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SharedWithUsers>
  </documentManagement>
</p:properties>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57D9F0-2B85-430B-8843-0027C0E6F07C}">
  <ds:schemaRefs>
    <ds:schemaRef ds:uri="http://schemas.microsoft.com/office/2006/metadata/properties"/>
    <ds:schemaRef ds:uri="http://purl.org/dc/terms/"/>
    <ds:schemaRef ds:uri="46a18389-f917-48ab-8f10-3a1967a18774"/>
    <ds:schemaRef ds:uri="http://purl.org/dc/dcmitype/"/>
    <ds:schemaRef ds:uri="http://www.w3.org/XML/1998/namespace"/>
    <ds:schemaRef ds:uri="http://purl.org/dc/elements/1.1/"/>
    <ds:schemaRef ds:uri="d8a9b28a-468d-4f89-a24a-ae448d085101"/>
    <ds:schemaRef ds:uri="http://schemas.microsoft.com/office/infopath/2007/PartnerControl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6004</TotalTime>
  <Words>272</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56</cp:revision>
  <cp:lastPrinted>2011-05-11T17:30:12Z</cp:lastPrinted>
  <dcterms:created xsi:type="dcterms:W3CDTF">2017-11-02T21:19:41Z</dcterms:created>
  <dcterms:modified xsi:type="dcterms:W3CDTF">2023-04-14T17:09:09Z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