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04"/>
  </p:normalViewPr>
  <p:slideViewPr>
    <p:cSldViewPr snapToGrid="0" snapToObjects="1">
      <p:cViewPr varScale="1">
        <p:scale>
          <a:sx n="86" d="100"/>
          <a:sy n="86" d="100"/>
        </p:scale>
        <p:origin x="5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3/23/2023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3/23/2023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3/23/2023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3/23/2023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3/23/2023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3/23/2023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3/23/2023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3/23/2023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3/23/2023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3/23/2023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3/23/2023</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hyperlink" Target="https://doi.org/10.5194/esd-14-309-2023"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896838" y="31214"/>
            <a:ext cx="13852634" cy="769441"/>
          </a:xfrm>
          <a:prstGeom prst="rect">
            <a:avLst/>
          </a:prstGeom>
          <a:noFill/>
        </p:spPr>
        <p:txBody>
          <a:bodyPr wrap="square" rtlCol="0">
            <a:spAutoFit/>
          </a:bodyPr>
          <a:lstStyle/>
          <a:p>
            <a:pPr algn="ctr"/>
            <a:r>
              <a:rPr lang="en-US" sz="2000" b="1" dirty="0">
                <a:solidFill>
                  <a:srgbClr val="000000"/>
                </a:solidFill>
                <a:effectLst/>
                <a:ea typeface="Times New Roman" panose="02020603050405020304" pitchFamily="18" charset="0"/>
              </a:rPr>
              <a:t>Regime-oriented causal evaluation of Atlantic-Pacific teleconnections in CMIP6 models</a:t>
            </a:r>
            <a:endParaRPr lang="en-US" sz="2000" b="1" dirty="0">
              <a:effectLst/>
              <a:latin typeface="+mj-lt"/>
              <a:ea typeface="Arial" panose="020B0604020202020204" pitchFamily="34" charset="0"/>
            </a:endParaRPr>
          </a:p>
          <a:p>
            <a:r>
              <a:rPr lang="en-US" sz="2400" b="1" dirty="0"/>
              <a:t> </a:t>
            </a:r>
            <a:endParaRPr lang="en-US" sz="2400" dirty="0"/>
          </a:p>
        </p:txBody>
      </p:sp>
      <p:sp>
        <p:nvSpPr>
          <p:cNvPr id="5" name="TextBox 4">
            <a:extLst>
              <a:ext uri="{FF2B5EF4-FFF2-40B4-BE49-F238E27FC236}">
                <a16:creationId xmlns:a16="http://schemas.microsoft.com/office/drawing/2014/main" id="{6AF21CA0-BFB2-FD49-B87B-691F5EF29D9D}"/>
              </a:ext>
            </a:extLst>
          </p:cNvPr>
          <p:cNvSpPr txBox="1"/>
          <p:nvPr/>
        </p:nvSpPr>
        <p:spPr>
          <a:xfrm>
            <a:off x="134900" y="413716"/>
            <a:ext cx="11811284" cy="646331"/>
          </a:xfrm>
          <a:prstGeom prst="rect">
            <a:avLst/>
          </a:prstGeom>
          <a:noFill/>
          <a:ln>
            <a:solidFill>
              <a:schemeClr val="accent1"/>
            </a:solidFill>
          </a:ln>
        </p:spPr>
        <p:txBody>
          <a:bodyPr wrap="square" rtlCol="0">
            <a:spAutoFit/>
          </a:bodyPr>
          <a:lstStyle/>
          <a:p>
            <a:pPr marR="0" lvl="0">
              <a:spcBef>
                <a:spcPts val="0"/>
              </a:spcBef>
              <a:spcAft>
                <a:spcPts val="0"/>
              </a:spcAft>
              <a:tabLst>
                <a:tab pos="457200" algn="l"/>
              </a:tabLst>
            </a:pPr>
            <a:r>
              <a:rPr lang="en-US" sz="1200" dirty="0" err="1">
                <a:solidFill>
                  <a:srgbClr val="000000"/>
                </a:solidFill>
                <a:effectLst/>
                <a:ea typeface="Times New Roman" panose="02020603050405020304" pitchFamily="18" charset="0"/>
              </a:rPr>
              <a:t>Karmouche</a:t>
            </a:r>
            <a:r>
              <a:rPr lang="en-US" sz="1200" dirty="0">
                <a:solidFill>
                  <a:srgbClr val="000000"/>
                </a:solidFill>
                <a:effectLst/>
                <a:ea typeface="Times New Roman" panose="02020603050405020304" pitchFamily="18" charset="0"/>
              </a:rPr>
              <a:t>, S., E. </a:t>
            </a:r>
            <a:r>
              <a:rPr lang="en-US" sz="1200" dirty="0" err="1">
                <a:solidFill>
                  <a:srgbClr val="000000"/>
                </a:solidFill>
                <a:effectLst/>
                <a:ea typeface="Times New Roman" panose="02020603050405020304" pitchFamily="18" charset="0"/>
              </a:rPr>
              <a:t>Galytska</a:t>
            </a:r>
            <a:r>
              <a:rPr lang="en-US" sz="1200" dirty="0">
                <a:solidFill>
                  <a:srgbClr val="000000"/>
                </a:solidFill>
                <a:effectLst/>
                <a:ea typeface="Times New Roman" panose="02020603050405020304" pitchFamily="18" charset="0"/>
              </a:rPr>
              <a:t>, J. Runge, </a:t>
            </a:r>
            <a:r>
              <a:rPr lang="en-US" sz="1200" b="1" dirty="0">
                <a:solidFill>
                  <a:srgbClr val="000000"/>
                </a:solidFill>
                <a:effectLst/>
                <a:ea typeface="Times New Roman" panose="02020603050405020304" pitchFamily="18" charset="0"/>
              </a:rPr>
              <a:t>G.A. Meehl</a:t>
            </a:r>
            <a:r>
              <a:rPr lang="en-US" sz="1200" dirty="0">
                <a:solidFill>
                  <a:srgbClr val="000000"/>
                </a:solidFill>
                <a:effectLst/>
                <a:ea typeface="Times New Roman" panose="02020603050405020304" pitchFamily="18" charset="0"/>
              </a:rPr>
              <a:t>, A.S. Phillips, K. Weigel, and V. Eyring, 2023:  Regime-oriented causal model evaluation of Atlantic-Pacific teleconnections in CMIP6, </a:t>
            </a:r>
            <a:r>
              <a:rPr lang="en-US" sz="1200" i="1" dirty="0">
                <a:solidFill>
                  <a:srgbClr val="000000"/>
                </a:solidFill>
                <a:effectLst/>
                <a:ea typeface="Times New Roman" panose="02020603050405020304" pitchFamily="18" charset="0"/>
              </a:rPr>
              <a:t>Earth System Dynamics</a:t>
            </a:r>
            <a:r>
              <a:rPr lang="en-US" sz="1200" dirty="0">
                <a:solidFill>
                  <a:srgbClr val="000000"/>
                </a:solidFill>
                <a:effectLst/>
                <a:ea typeface="Times New Roman" panose="02020603050405020304" pitchFamily="18" charset="0"/>
              </a:rPr>
              <a:t>, </a:t>
            </a:r>
            <a:r>
              <a:rPr lang="en-US" sz="1200" b="1" dirty="0">
                <a:effectLst/>
                <a:ea typeface="Times New Roman" panose="02020603050405020304" pitchFamily="18" charset="0"/>
              </a:rPr>
              <a:t>14</a:t>
            </a:r>
            <a:r>
              <a:rPr lang="en-US" sz="1200" dirty="0">
                <a:effectLst/>
                <a:ea typeface="Times New Roman" panose="02020603050405020304" pitchFamily="18" charset="0"/>
              </a:rPr>
              <a:t>, 309–344, </a:t>
            </a:r>
            <a:r>
              <a:rPr lang="en-US" sz="1200" dirty="0">
                <a:effectLst/>
                <a:ea typeface="Times New Roman" panose="02020603050405020304" pitchFamily="18" charset="0"/>
                <a:hlinkClick r:id="rId2"/>
              </a:rPr>
              <a:t>https://doi.org/10.5194/esd-14-309-2023</a:t>
            </a:r>
            <a:r>
              <a:rPr lang="en-US" sz="1200" dirty="0">
                <a:solidFill>
                  <a:srgbClr val="000000"/>
                </a:solidFill>
                <a:effectLst/>
                <a:ea typeface="Times New Roman" panose="02020603050405020304" pitchFamily="18" charset="0"/>
              </a:rPr>
              <a:t>.            </a:t>
            </a:r>
            <a:r>
              <a:rPr lang="en-US" sz="1200" dirty="0">
                <a:effectLst/>
                <a:ea typeface="Times New Roman" panose="02020603050405020304" pitchFamily="18" charset="0"/>
              </a:rPr>
              <a:t>(DOE RGMA authors in bold face)</a:t>
            </a:r>
          </a:p>
          <a:p>
            <a:endParaRPr lang="en-US" sz="1200" dirty="0">
              <a:effectLst/>
            </a:endParaRPr>
          </a:p>
        </p:txBody>
      </p:sp>
      <p:sp>
        <p:nvSpPr>
          <p:cNvPr id="11" name="TextBox 10">
            <a:extLst>
              <a:ext uri="{FF2B5EF4-FFF2-40B4-BE49-F238E27FC236}">
                <a16:creationId xmlns:a16="http://schemas.microsoft.com/office/drawing/2014/main" id="{C1487AF8-B774-BC41-BABF-E7279BA534C8}"/>
              </a:ext>
            </a:extLst>
          </p:cNvPr>
          <p:cNvSpPr txBox="1"/>
          <p:nvPr/>
        </p:nvSpPr>
        <p:spPr>
          <a:xfrm>
            <a:off x="96812" y="1054116"/>
            <a:ext cx="6080562" cy="1846659"/>
          </a:xfrm>
          <a:prstGeom prst="rect">
            <a:avLst/>
          </a:prstGeom>
          <a:noFill/>
        </p:spPr>
        <p:txBody>
          <a:bodyPr wrap="square" rtlCol="0">
            <a:spAutoFit/>
          </a:bodyPr>
          <a:lstStyle/>
          <a:p>
            <a:r>
              <a:rPr lang="en-US" sz="1600" b="1" i="1" dirty="0">
                <a:latin typeface="Arial"/>
                <a:cs typeface="Arial"/>
              </a:rPr>
              <a:t>OBJECTIVE</a:t>
            </a:r>
          </a:p>
          <a:p>
            <a:r>
              <a:rPr lang="en-US" sz="1400" dirty="0"/>
              <a:t>Key metrics of climate change are strongly associated with Pacific Decadal Variability (PDV) and Atlantic Multidecadal Variability (AMV).  Recent advances in simulating patterns of such modes point to exploring and applying new approaches in the model evaluation framework. As they alternate between warm and cold phases, the interplay between PDV and AMV varies over decadal to multidecadal time-scales</a:t>
            </a:r>
          </a:p>
        </p:txBody>
      </p:sp>
      <p:sp>
        <p:nvSpPr>
          <p:cNvPr id="12" name="TextBox 11">
            <a:extLst>
              <a:ext uri="{FF2B5EF4-FFF2-40B4-BE49-F238E27FC236}">
                <a16:creationId xmlns:a16="http://schemas.microsoft.com/office/drawing/2014/main" id="{ADD8E89C-8017-E545-8990-66150241C46E}"/>
              </a:ext>
            </a:extLst>
          </p:cNvPr>
          <p:cNvSpPr txBox="1"/>
          <p:nvPr/>
        </p:nvSpPr>
        <p:spPr>
          <a:xfrm>
            <a:off x="121884" y="2868811"/>
            <a:ext cx="6313556" cy="1846659"/>
          </a:xfrm>
          <a:prstGeom prst="rect">
            <a:avLst/>
          </a:prstGeom>
          <a:noFill/>
        </p:spPr>
        <p:txBody>
          <a:bodyPr wrap="square" rtlCol="0">
            <a:spAutoFit/>
          </a:bodyPr>
          <a:lstStyle/>
          <a:p>
            <a:r>
              <a:rPr lang="en-US" sz="1600" b="1" i="1" dirty="0">
                <a:latin typeface="Arial"/>
                <a:cs typeface="Arial"/>
              </a:rPr>
              <a:t>APPROACH</a:t>
            </a:r>
          </a:p>
          <a:p>
            <a:r>
              <a:rPr lang="en-US" sz="1400" dirty="0">
                <a:effectLst/>
                <a:ea typeface="DengXian" panose="02010600030101010101" pitchFamily="2" charset="-122"/>
              </a:rPr>
              <a:t>We</a:t>
            </a:r>
            <a:r>
              <a:rPr lang="en-US" sz="1400" dirty="0"/>
              <a:t> investigate the changing (phase-dependent) causal fingerprint     in the Atlantic-Pacific interactions by comparing the causal networks from model simulations to those from reanalysis data. This regime-oriented causal model evaluation assesses the ability of models participating in the Coupled Model Intercomparison Project Phase 6 (CMIP6) to represent the observed changing interactions between PDV, AMV and their extra-tropical teleconnections</a:t>
            </a:r>
            <a:endParaRPr lang="en-US" sz="1400" dirty="0">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197088" y="4665292"/>
            <a:ext cx="6313556" cy="1415772"/>
          </a:xfrm>
          <a:prstGeom prst="rect">
            <a:avLst/>
          </a:prstGeom>
          <a:noFill/>
        </p:spPr>
        <p:txBody>
          <a:bodyPr wrap="square" rtlCol="0">
            <a:spAutoFit/>
          </a:bodyPr>
          <a:lstStyle/>
          <a:p>
            <a:r>
              <a:rPr lang="en-US" sz="1600" b="1" i="1" dirty="0">
                <a:latin typeface="Arial"/>
                <a:cs typeface="Arial"/>
              </a:rPr>
              <a:t>IMPACT</a:t>
            </a:r>
          </a:p>
          <a:p>
            <a:r>
              <a:rPr lang="en-US" sz="1400" dirty="0"/>
              <a:t>The causal graphs obtained from reanalysis and CMIP6 model time-series information identify regime-dependent causal structures quantifying pathways of Atlantic-Pacific teleconnections in a new   way.  The causal networks indicate that there is better network similarity when PDV and AMV are out of phase compared to other regimes</a:t>
            </a:r>
            <a:endParaRPr lang="en-US" sz="1400" i="1" dirty="0">
              <a:cs typeface="Arial"/>
            </a:endParaRPr>
          </a:p>
        </p:txBody>
      </p:sp>
      <p:sp>
        <p:nvSpPr>
          <p:cNvPr id="9" name="Rectangle 8">
            <a:extLst>
              <a:ext uri="{FF2B5EF4-FFF2-40B4-BE49-F238E27FC236}">
                <a16:creationId xmlns:a16="http://schemas.microsoft.com/office/drawing/2014/main" id="{5ED6742F-C649-2B49-98F6-A53498F1E1D6}"/>
              </a:ext>
            </a:extLst>
          </p:cNvPr>
          <p:cNvSpPr/>
          <p:nvPr/>
        </p:nvSpPr>
        <p:spPr>
          <a:xfrm>
            <a:off x="6460512" y="3751250"/>
            <a:ext cx="5487956" cy="2123658"/>
          </a:xfrm>
          <a:prstGeom prst="rect">
            <a:avLst/>
          </a:prstGeom>
        </p:spPr>
        <p:txBody>
          <a:bodyPr wrap="square">
            <a:spAutoFit/>
          </a:bodyPr>
          <a:lstStyle/>
          <a:p>
            <a:r>
              <a:rPr lang="en-US" sz="1100" dirty="0">
                <a:solidFill>
                  <a:srgbClr val="222222"/>
                </a:solidFill>
              </a:rPr>
              <a:t>At left, the reference causal network estimated from reanalysis data during the out-of-phase regimes (with low-pass AMV and PDV time series below) compared to networks and time series from three CMIP6 simulations with the best network similarity (right, with simulated low-pass AMV and PDV time series below each network).   In plots at top, node labels represent the climate variability indices (PDV, AMV, and PNA, the latter the Pacific-North American teleconnection pattern connected to PDV and AMV), node colors indicate level of autocorrelation (darker red indicates stronger autocorrelation), and link colors denote the interdependency strength (blue is out of phase, red is in phase, the darker the color, the stronger the link).  Small labels on the curved links indicate the time lags (in years). Straight links show contemporaneous inter-dependencies happening with no time lag.</a:t>
            </a:r>
            <a:endParaRPr lang="en-US" sz="1100" dirty="0">
              <a:solidFill>
                <a:srgbClr val="0070C0"/>
              </a:solidFill>
            </a:endParaRPr>
          </a:p>
        </p:txBody>
      </p:sp>
      <p:sp>
        <p:nvSpPr>
          <p:cNvPr id="3" name="Rectangle 2">
            <a:extLst>
              <a:ext uri="{FF2B5EF4-FFF2-40B4-BE49-F238E27FC236}">
                <a16:creationId xmlns:a16="http://schemas.microsoft.com/office/drawing/2014/main" id="{EFB22850-71B4-480C-BEFB-2997E6DFDE47}"/>
              </a:ext>
            </a:extLst>
          </p:cNvPr>
          <p:cNvSpPr/>
          <p:nvPr/>
        </p:nvSpPr>
        <p:spPr>
          <a:xfrm>
            <a:off x="6669389" y="1111713"/>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7349A9F-59B1-4267-88F4-53ADA3BBECE4}"/>
              </a:ext>
            </a:extLst>
          </p:cNvPr>
          <p:cNvSpPr/>
          <p:nvPr/>
        </p:nvSpPr>
        <p:spPr>
          <a:xfrm>
            <a:off x="6737709" y="2462295"/>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0D44089-FBCC-4197-9777-9033A72E6B25}"/>
              </a:ext>
            </a:extLst>
          </p:cNvPr>
          <p:cNvSpPr/>
          <p:nvPr/>
        </p:nvSpPr>
        <p:spPr>
          <a:xfrm>
            <a:off x="8892324" y="2462286"/>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10F5BEA-2D89-49B2-B6C9-185D87F4DACD}"/>
              </a:ext>
            </a:extLst>
          </p:cNvPr>
          <p:cNvSpPr/>
          <p:nvPr/>
        </p:nvSpPr>
        <p:spPr>
          <a:xfrm>
            <a:off x="8913339" y="3691991"/>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21C2CC3-16DC-3C84-97B3-0505666A334C}"/>
              </a:ext>
            </a:extLst>
          </p:cNvPr>
          <p:cNvSpPr/>
          <p:nvPr/>
        </p:nvSpPr>
        <p:spPr>
          <a:xfrm>
            <a:off x="8970965" y="1484822"/>
            <a:ext cx="191849" cy="1113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A21EA11-D833-8C3B-1373-D51BFAB4A060}"/>
              </a:ext>
            </a:extLst>
          </p:cNvPr>
          <p:cNvPicPr>
            <a:picLocks noChangeAspect="1"/>
          </p:cNvPicPr>
          <p:nvPr/>
        </p:nvPicPr>
        <p:blipFill rotWithShape="1">
          <a:blip r:embed="rId3"/>
          <a:srcRect l="1694"/>
          <a:stretch/>
        </p:blipFill>
        <p:spPr>
          <a:xfrm>
            <a:off x="6218519" y="1388063"/>
            <a:ext cx="5991849" cy="2218834"/>
          </a:xfrm>
          <a:prstGeom prst="rect">
            <a:avLst/>
          </a:prstGeom>
        </p:spPr>
      </p:pic>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14374</TotalTime>
  <Words>413</Words>
  <Application>Microsoft Office PowerPoint</Application>
  <PresentationFormat>Widescreen</PresentationFormat>
  <Paragraphs>10</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125</cp:revision>
  <dcterms:created xsi:type="dcterms:W3CDTF">2017-08-29T22:43:04Z</dcterms:created>
  <dcterms:modified xsi:type="dcterms:W3CDTF">2023-03-23T20:38:11Z</dcterms:modified>
</cp:coreProperties>
</file>