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265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8" autoAdjust="0"/>
    <p:restoredTop sz="94694" autoAdjust="0"/>
  </p:normalViewPr>
  <p:slideViewPr>
    <p:cSldViewPr snapToGrid="0" snapToObjects="1">
      <p:cViewPr varScale="1">
        <p:scale>
          <a:sx n="107" d="100"/>
          <a:sy n="107" d="100"/>
        </p:scale>
        <p:origin x="168" y="472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1/4/23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1/4/23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31" name="Picture 30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32" name="Picture 31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33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35" name="Picture Placeholder 51"/>
          <p:cNvSpPr>
            <a:spLocks noGrp="1"/>
          </p:cNvSpPr>
          <p:nvPr>
            <p:ph type="pic" sz="quarter" idx="38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sp>
        <p:nvSpPr>
          <p:cNvPr id="5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4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31" name="Picture 30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32" name="Picture 31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33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35" name="Picture Placeholder 51"/>
          <p:cNvSpPr>
            <a:spLocks noGrp="1"/>
          </p:cNvSpPr>
          <p:nvPr>
            <p:ph type="pic" sz="quarter" idx="38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sp>
        <p:nvSpPr>
          <p:cNvPr id="11" name="Wave 10"/>
          <p:cNvSpPr/>
          <p:nvPr userDrawn="1"/>
        </p:nvSpPr>
        <p:spPr>
          <a:xfrm>
            <a:off x="1" y="330201"/>
            <a:ext cx="12187767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Wave 11"/>
          <p:cNvSpPr/>
          <p:nvPr userDrawn="1"/>
        </p:nvSpPr>
        <p:spPr>
          <a:xfrm>
            <a:off x="4234" y="311151"/>
            <a:ext cx="12187767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Wave 12"/>
          <p:cNvSpPr/>
          <p:nvPr userDrawn="1"/>
        </p:nvSpPr>
        <p:spPr>
          <a:xfrm>
            <a:off x="1" y="263526"/>
            <a:ext cx="12187767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Wave 13"/>
          <p:cNvSpPr/>
          <p:nvPr userDrawn="1"/>
        </p:nvSpPr>
        <p:spPr>
          <a:xfrm>
            <a:off x="0" y="65088"/>
            <a:ext cx="12192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Wave 15"/>
          <p:cNvSpPr/>
          <p:nvPr userDrawn="1"/>
        </p:nvSpPr>
        <p:spPr>
          <a:xfrm>
            <a:off x="-4233" y="557213"/>
            <a:ext cx="12196233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5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18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0" name="Picture 1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24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1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22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4" name="Picture 23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pic>
        <p:nvPicPr>
          <p:cNvPr id="25" name="Picture 2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00" y="6294130"/>
            <a:ext cx="545549" cy="53682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1179" y="6294130"/>
            <a:ext cx="57437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9051" y="5308601"/>
            <a:ext cx="4497916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  <p:sp>
        <p:nvSpPr>
          <p:cNvPr id="28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78130" y="-4627"/>
            <a:ext cx="11661569" cy="708660"/>
          </a:xfrm>
        </p:spPr>
        <p:txBody>
          <a:bodyPr/>
          <a:lstStyle/>
          <a:p>
            <a:r>
              <a:rPr lang="en-US" sz="2300" dirty="0"/>
              <a:t>Understanding the coupled carbon-climate response to negative CO</a:t>
            </a:r>
            <a:r>
              <a:rPr lang="en-US" sz="2300" baseline="-25000" dirty="0"/>
              <a:t>2</a:t>
            </a:r>
            <a:r>
              <a:rPr lang="en-US" sz="2300" dirty="0"/>
              <a:t> emissions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Koven, C., B. M. Sanderson, and A. L. S. Swann (2023) Much of zero emissions commitment occurs before reaching net zero emissions. Environmental Research Letters, (18), 1, DOI: 10.1088/1748-9326/acab1a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We ask whether the proportionality of global warming to cumulative CO</a:t>
            </a:r>
            <a:r>
              <a:rPr lang="en-US" baseline="-25000" dirty="0"/>
              <a:t>2</a:t>
            </a:r>
            <a:r>
              <a:rPr lang="en-US" dirty="0"/>
              <a:t> emissions holds during a gradual shift from positive to negative CO</a:t>
            </a:r>
            <a:r>
              <a:rPr lang="en-US" baseline="-25000" dirty="0"/>
              <a:t>2</a:t>
            </a:r>
            <a:r>
              <a:rPr lang="en-US" dirty="0"/>
              <a:t> emissions, and when different carbon-climate sensitivity metrics govern Earth’s climate trajectory during such a transition.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We design a new idealized emissions-driven climate restoration scenario and show that the proportionality of warming to cumulative emissions does hold for large net-negative emissions, and that the zero emissions commitment governs both the timing of peak global warming and the asymmetry of warming to cumulative emissions.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5924939" y="4420590"/>
            <a:ext cx="6307215" cy="1827812"/>
          </a:xfrm>
        </p:spPr>
        <p:txBody>
          <a:bodyPr>
            <a:normAutofit fontScale="92500"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sinks will become sources soon after emissions become negative.</a:t>
            </a:r>
          </a:p>
          <a:p>
            <a:r>
              <a:rPr lang="en-US" dirty="0"/>
              <a:t>Net negative CO</a:t>
            </a:r>
            <a:r>
              <a:rPr lang="en-US" baseline="-25000" dirty="0"/>
              <a:t>2</a:t>
            </a:r>
            <a:r>
              <a:rPr lang="en-US" dirty="0"/>
              <a:t> emissions, if possible, would nonetheless be an effective tool for climate restoration.</a:t>
            </a:r>
          </a:p>
          <a:p>
            <a:r>
              <a:rPr lang="en-US" dirty="0"/>
              <a:t>The zero emissions commitment (ZEC), a metric of the climate response to abrupt net zero emissions, influences climate even before reaching net zero under gradual emissions reductions, and thus governs a wide range of policy-relevant climate dynamics, including the timing and amount of peak warming.</a:t>
            </a:r>
          </a:p>
          <a:p>
            <a:r>
              <a:rPr lang="en-US" dirty="0"/>
              <a:t>If ZEC is negative, then peak global warming may occur before net zero.</a:t>
            </a:r>
          </a:p>
        </p:txBody>
      </p:sp>
      <p:pic>
        <p:nvPicPr>
          <p:cNvPr id="3" name="Picture Placeholder 2" descr="Chart&#10;&#10;Description automatically generated">
            <a:extLst>
              <a:ext uri="{FF2B5EF4-FFF2-40B4-BE49-F238E27FC236}">
                <a16:creationId xmlns:a16="http://schemas.microsoft.com/office/drawing/2014/main" id="{EA1D6B6A-6700-9D70-7CE6-96992C3CB35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/>
          <a:srcRect t="4055" r="47062" b="6653"/>
          <a:stretch/>
        </p:blipFill>
        <p:spPr>
          <a:xfrm>
            <a:off x="731605" y="2892968"/>
            <a:ext cx="4267907" cy="2299712"/>
          </a:xfrm>
        </p:spPr>
      </p:pic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095F797-F812-6E41-9090-390AD1A9A126}"/>
              </a:ext>
            </a:extLst>
          </p:cNvPr>
          <p:cNvSpPr txBox="1">
            <a:spLocks/>
          </p:cNvSpPr>
          <p:nvPr/>
        </p:nvSpPr>
        <p:spPr>
          <a:xfrm>
            <a:off x="5924939" y="2323579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Approach and Results 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19DA9F49-853D-3146-A395-3AD79BA5354B}"/>
              </a:ext>
            </a:extLst>
          </p:cNvPr>
          <p:cNvSpPr txBox="1">
            <a:spLocks/>
          </p:cNvSpPr>
          <p:nvPr/>
        </p:nvSpPr>
        <p:spPr>
          <a:xfrm>
            <a:off x="5924939" y="4093229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7D139619-7373-4C56-8868-37677A1357BD}"/>
              </a:ext>
            </a:extLst>
          </p:cNvPr>
          <p:cNvSpPr txBox="1">
            <a:spLocks/>
          </p:cNvSpPr>
          <p:nvPr/>
        </p:nvSpPr>
        <p:spPr>
          <a:xfrm>
            <a:off x="5924939" y="759576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Challenges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0DD88E29-4957-4034-58BD-089264616D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98" b="54632"/>
          <a:stretch/>
        </p:blipFill>
        <p:spPr>
          <a:xfrm>
            <a:off x="856429" y="883328"/>
            <a:ext cx="3068230" cy="1916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D4E5AA-264B-5A7B-409D-4EFAFE39A725}"/>
              </a:ext>
            </a:extLst>
          </p:cNvPr>
          <p:cNvSpPr txBox="1"/>
          <p:nvPr/>
        </p:nvSpPr>
        <p:spPr>
          <a:xfrm>
            <a:off x="16933" y="5126747"/>
            <a:ext cx="59080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Fig. 1 (a) CO2 emissions, and terrestrial, ocean, and atmospheric CO2 fluxes during idealized climate restoration experiment. (b) Cumulative emissions and climate responses through experiment.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E7D91-196D-89F6-E496-01D3A367A771}"/>
              </a:ext>
            </a:extLst>
          </p:cNvPr>
          <p:cNvSpPr txBox="1"/>
          <p:nvPr/>
        </p:nvSpPr>
        <p:spPr>
          <a:xfrm>
            <a:off x="1163782" y="87161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A309C-E8A6-0FF8-A4E4-88730B091A8B}"/>
              </a:ext>
            </a:extLst>
          </p:cNvPr>
          <p:cNvSpPr txBox="1"/>
          <p:nvPr/>
        </p:nvSpPr>
        <p:spPr>
          <a:xfrm>
            <a:off x="1163782" y="295692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3352585012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3015</TotalTime>
  <Words>286</Words>
  <Application>Microsoft Macintosh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Other EESA Highlights (not DOE-SC)</vt:lpstr>
      <vt:lpstr>DOE-SC EESA Highlights</vt:lpstr>
      <vt:lpstr>Understanding the coupled carbon-climate response to negative CO2 emissions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Charles Koven</cp:lastModifiedBy>
  <cp:revision>96</cp:revision>
  <dcterms:created xsi:type="dcterms:W3CDTF">2016-02-10T19:06:12Z</dcterms:created>
  <dcterms:modified xsi:type="dcterms:W3CDTF">2023-01-05T18:25:41Z</dcterms:modified>
</cp:coreProperties>
</file>