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Lst>
  <p:notesMasterIdLst>
    <p:notesMasterId r:id="rId4"/>
  </p:notesMasterIdLst>
  <p:handoutMasterIdLst>
    <p:handoutMasterId r:id="rId5"/>
  </p:handoutMasterIdLst>
  <p:sldIdLst>
    <p:sldId id="265"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30" autoAdjust="0"/>
    <p:restoredTop sz="94674" autoAdjust="0"/>
  </p:normalViewPr>
  <p:slideViewPr>
    <p:cSldViewPr snapToGrid="0" snapToObjects="1">
      <p:cViewPr varScale="1">
        <p:scale>
          <a:sx n="151" d="100"/>
          <a:sy n="151" d="100"/>
        </p:scale>
        <p:origin x="2370" y="162"/>
      </p:cViewPr>
      <p:guideLst>
        <p:guide orient="horz" pos="2160"/>
        <p:guide pos="384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97" d="100"/>
          <a:sy n="97" d="100"/>
        </p:scale>
        <p:origin x="353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4/20/2022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4/20/2022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Other (EESA 2)">
    <p:spTree>
      <p:nvGrpSpPr>
        <p:cNvPr id="1" name=""/>
        <p:cNvGrpSpPr/>
        <p:nvPr/>
      </p:nvGrpSpPr>
      <p:grpSpPr>
        <a:xfrm>
          <a:off x="0" y="0"/>
          <a:ext cx="0" cy="0"/>
          <a:chOff x="0" y="0"/>
          <a:chExt cx="0" cy="0"/>
        </a:xfrm>
      </p:grpSpPr>
      <p:sp>
        <p:nvSpPr>
          <p:cNvPr id="25"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chemeClr val="accent4"/>
                </a:solidFill>
              </a:defRPr>
            </a:lvl1pPr>
            <a:lvl2pPr>
              <a:defRPr sz="1400">
                <a:solidFill>
                  <a:schemeClr val="accent4"/>
                </a:solidFill>
              </a:defRPr>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26"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7"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28"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29"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31" name="Picture 30" descr="EES_Logo2015.jpg"/>
          <p:cNvPicPr>
            <a:picLocks noChangeAspect="1"/>
          </p:cNvPicPr>
          <p:nvPr userDrawn="1"/>
        </p:nvPicPr>
        <p:blipFill>
          <a:blip r:embed="rId2" cstate="print"/>
          <a:stretch>
            <a:fillRect/>
          </a:stretch>
        </p:blipFill>
        <p:spPr>
          <a:xfrm>
            <a:off x="9477195" y="6323281"/>
            <a:ext cx="1790936" cy="484632"/>
          </a:xfrm>
          <a:prstGeom prst="rect">
            <a:avLst/>
          </a:prstGeom>
        </p:spPr>
      </p:pic>
      <p:pic>
        <p:nvPicPr>
          <p:cNvPr id="32" name="Picture 31"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33"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35" name="Picture Placeholder 51"/>
          <p:cNvSpPr>
            <a:spLocks noGrp="1"/>
          </p:cNvSpPr>
          <p:nvPr>
            <p:ph type="pic" sz="quarter" idx="38" hasCustomPrompt="1"/>
          </p:nvPr>
        </p:nvSpPr>
        <p:spPr>
          <a:xfrm>
            <a:off x="463128" y="6330634"/>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sp>
        <p:nvSpPr>
          <p:cNvPr id="54" name="Title Placeholder 1"/>
          <p:cNvSpPr>
            <a:spLocks noGrp="1"/>
          </p:cNvSpPr>
          <p:nvPr>
            <p:ph type="title" hasCustomPrompt="1"/>
          </p:nvPr>
        </p:nvSpPr>
        <p:spPr bwMode="auto">
          <a:xfrm>
            <a:off x="0" y="0"/>
            <a:ext cx="12192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cxnSp>
        <p:nvCxnSpPr>
          <p:cNvPr id="55" name="Straight Connector 54"/>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64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Other (EESA 2)">
    <p:spTree>
      <p:nvGrpSpPr>
        <p:cNvPr id="1" name=""/>
        <p:cNvGrpSpPr/>
        <p:nvPr/>
      </p:nvGrpSpPr>
      <p:grpSpPr>
        <a:xfrm>
          <a:off x="0" y="0"/>
          <a:ext cx="0" cy="0"/>
          <a:chOff x="0" y="0"/>
          <a:chExt cx="0" cy="0"/>
        </a:xfrm>
      </p:grpSpPr>
      <p:sp>
        <p:nvSpPr>
          <p:cNvPr id="25"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chemeClr val="accent4"/>
                </a:solidFill>
              </a:defRPr>
            </a:lvl1pPr>
            <a:lvl2pPr>
              <a:defRPr sz="1400">
                <a:solidFill>
                  <a:schemeClr val="accent4"/>
                </a:solidFill>
              </a:defRPr>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26"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7"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28"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29"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31" name="Picture 30" descr="EES_Logo2015.jpg"/>
          <p:cNvPicPr>
            <a:picLocks noChangeAspect="1"/>
          </p:cNvPicPr>
          <p:nvPr userDrawn="1"/>
        </p:nvPicPr>
        <p:blipFill>
          <a:blip r:embed="rId2" cstate="print"/>
          <a:stretch>
            <a:fillRect/>
          </a:stretch>
        </p:blipFill>
        <p:spPr>
          <a:xfrm>
            <a:off x="9477195" y="6323281"/>
            <a:ext cx="1790936" cy="484632"/>
          </a:xfrm>
          <a:prstGeom prst="rect">
            <a:avLst/>
          </a:prstGeom>
        </p:spPr>
      </p:pic>
      <p:pic>
        <p:nvPicPr>
          <p:cNvPr id="32" name="Picture 31"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33"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35" name="Picture Placeholder 51"/>
          <p:cNvSpPr>
            <a:spLocks noGrp="1"/>
          </p:cNvSpPr>
          <p:nvPr>
            <p:ph type="pic" sz="quarter" idx="38" hasCustomPrompt="1"/>
          </p:nvPr>
        </p:nvSpPr>
        <p:spPr>
          <a:xfrm>
            <a:off x="463128" y="6330634"/>
            <a:ext cx="3844713" cy="439737"/>
          </a:xfrm>
          <a:prstGeom prst="rect">
            <a:avLst/>
          </a:prstGeom>
        </p:spPr>
        <p:txBody>
          <a:bodyPr/>
          <a:lstStyle>
            <a:lvl1pPr>
              <a:defRPr sz="1100" baseline="0">
                <a:solidFill>
                  <a:schemeClr val="accent4"/>
                </a:solidFill>
              </a:defRPr>
            </a:lvl1pPr>
          </a:lstStyle>
          <a:p>
            <a:pPr lvl="0"/>
            <a:r>
              <a:rPr lang="en-US" dirty="0"/>
              <a:t>Sponsor logo here</a:t>
            </a:r>
          </a:p>
        </p:txBody>
      </p:sp>
      <p:sp>
        <p:nvSpPr>
          <p:cNvPr id="11" name="Wave 10"/>
          <p:cNvSpPr/>
          <p:nvPr userDrawn="1"/>
        </p:nvSpPr>
        <p:spPr>
          <a:xfrm>
            <a:off x="1" y="330201"/>
            <a:ext cx="12187767"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2" name="Wave 11"/>
          <p:cNvSpPr/>
          <p:nvPr userDrawn="1"/>
        </p:nvSpPr>
        <p:spPr>
          <a:xfrm>
            <a:off x="4234" y="311151"/>
            <a:ext cx="12187767"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3" name="Wave 12"/>
          <p:cNvSpPr/>
          <p:nvPr userDrawn="1"/>
        </p:nvSpPr>
        <p:spPr>
          <a:xfrm>
            <a:off x="1" y="263526"/>
            <a:ext cx="12187767"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4" name="Wave 13"/>
          <p:cNvSpPr/>
          <p:nvPr userDrawn="1"/>
        </p:nvSpPr>
        <p:spPr>
          <a:xfrm>
            <a:off x="0" y="65088"/>
            <a:ext cx="12192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5" name="Rectangle 14"/>
          <p:cNvSpPr/>
          <p:nvPr userDrawn="1"/>
        </p:nvSpPr>
        <p:spPr>
          <a:xfrm>
            <a:off x="0" y="0"/>
            <a:ext cx="12192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sz="1800" dirty="0">
              <a:solidFill>
                <a:prstClr val="white"/>
              </a:solidFill>
            </a:endParaRPr>
          </a:p>
        </p:txBody>
      </p:sp>
      <p:sp>
        <p:nvSpPr>
          <p:cNvPr id="16" name="Wave 15"/>
          <p:cNvSpPr/>
          <p:nvPr userDrawn="1"/>
        </p:nvSpPr>
        <p:spPr>
          <a:xfrm>
            <a:off x="-4233" y="557213"/>
            <a:ext cx="12196233"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sz="1800">
              <a:solidFill>
                <a:prstClr val="white"/>
              </a:solidFill>
            </a:endParaRPr>
          </a:p>
        </p:txBody>
      </p:sp>
      <p:sp>
        <p:nvSpPr>
          <p:cNvPr id="17" name="Title Placeholder 1"/>
          <p:cNvSpPr>
            <a:spLocks noGrp="1"/>
          </p:cNvSpPr>
          <p:nvPr>
            <p:ph type="title" hasCustomPrompt="1"/>
          </p:nvPr>
        </p:nvSpPr>
        <p:spPr bwMode="auto">
          <a:xfrm>
            <a:off x="0" y="0"/>
            <a:ext cx="12192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cxnSp>
        <p:nvCxnSpPr>
          <p:cNvPr id="18" name="Straight Connector 17"/>
          <p:cNvCxnSpPr/>
          <p:nvPr userDrawn="1"/>
        </p:nvCxnSpPr>
        <p:spPr>
          <a:xfrm>
            <a:off x="0" y="734513"/>
            <a:ext cx="12192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0" y="6242253"/>
            <a:ext cx="12192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4593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Title Placeholder 1"/>
          <p:cNvSpPr>
            <a:spLocks noGrp="1"/>
          </p:cNvSpPr>
          <p:nvPr>
            <p:ph type="title" hasCustomPrompt="1"/>
          </p:nvPr>
        </p:nvSpPr>
        <p:spPr bwMode="auto">
          <a:xfrm>
            <a:off x="488648" y="-4627"/>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13"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14"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5"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18" name="Picture 9" descr="horizontal-logo-green-text.jpg"/>
          <p:cNvPicPr>
            <a:picLocks/>
          </p:cNvPicPr>
          <p:nvPr userDrawn="1"/>
        </p:nvPicPr>
        <p:blipFill>
          <a:blip r:embed="rId3" cstate="print"/>
          <a:srcRect/>
          <a:stretch>
            <a:fillRect/>
          </a:stretch>
        </p:blipFill>
        <p:spPr bwMode="auto">
          <a:xfrm>
            <a:off x="609603" y="6354777"/>
            <a:ext cx="2439785" cy="407987"/>
          </a:xfrm>
          <a:prstGeom prst="rect">
            <a:avLst/>
          </a:prstGeom>
          <a:noFill/>
          <a:ln w="9525">
            <a:noFill/>
            <a:miter lim="800000"/>
            <a:headEnd/>
            <a:tailEnd/>
          </a:ln>
        </p:spPr>
      </p:pic>
      <p:pic>
        <p:nvPicPr>
          <p:cNvPr id="19" name="Picture 18" descr="EES_Logo2015.jpg"/>
          <p:cNvPicPr>
            <a:picLocks noChangeAspect="1"/>
          </p:cNvPicPr>
          <p:nvPr userDrawn="1"/>
        </p:nvPicPr>
        <p:blipFill>
          <a:blip r:embed="rId4" cstate="print"/>
          <a:stretch>
            <a:fillRect/>
          </a:stretch>
        </p:blipFill>
        <p:spPr>
          <a:xfrm>
            <a:off x="9477195" y="6323281"/>
            <a:ext cx="1790936" cy="484632"/>
          </a:xfrm>
          <a:prstGeom prst="rect">
            <a:avLst/>
          </a:prstGeom>
        </p:spPr>
      </p:pic>
      <p:pic>
        <p:nvPicPr>
          <p:cNvPr id="20" name="Picture 1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sp>
        <p:nvSpPr>
          <p:cNvPr id="24"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488648" y="-4627"/>
            <a:ext cx="11190515"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17" name="Content Placeholder 10"/>
          <p:cNvSpPr>
            <a:spLocks noGrp="1"/>
          </p:cNvSpPr>
          <p:nvPr>
            <p:ph sz="quarter" idx="31" hasCustomPrompt="1"/>
          </p:nvPr>
        </p:nvSpPr>
        <p:spPr>
          <a:xfrm>
            <a:off x="18661" y="782956"/>
            <a:ext cx="5906278" cy="4771004"/>
          </a:xfrm>
          <a:prstGeom prst="rect">
            <a:avLst/>
          </a:prstGeom>
        </p:spPr>
        <p:txBody>
          <a:bodyPr/>
          <a:lstStyle>
            <a:lvl1pPr marL="0" indent="0">
              <a:buFontTx/>
              <a:buNone/>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a:t>
            </a:r>
          </a:p>
          <a:p>
            <a:pPr lvl="0"/>
            <a:r>
              <a:rPr lang="en-US" dirty="0"/>
              <a:t>- DOE has the right to use published journal images per contractual funding agreements</a:t>
            </a:r>
          </a:p>
          <a:p>
            <a:pPr lvl="1"/>
            <a:endParaRPr lang="en-US" dirty="0"/>
          </a:p>
        </p:txBody>
      </p:sp>
      <p:sp>
        <p:nvSpPr>
          <p:cNvPr id="18" name="Text Placeholder 30"/>
          <p:cNvSpPr>
            <a:spLocks noGrp="1"/>
          </p:cNvSpPr>
          <p:nvPr>
            <p:ph type="body" sz="quarter" idx="26" hasCustomPrompt="1"/>
          </p:nvPr>
        </p:nvSpPr>
        <p:spPr>
          <a:xfrm>
            <a:off x="16933" y="5553961"/>
            <a:ext cx="4500034"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9" name="Text Placeholder 23"/>
          <p:cNvSpPr>
            <a:spLocks noGrp="1"/>
          </p:cNvSpPr>
          <p:nvPr>
            <p:ph type="body" sz="quarter" idx="30" hasCustomPrompt="1"/>
          </p:nvPr>
        </p:nvSpPr>
        <p:spPr>
          <a:xfrm>
            <a:off x="5924939" y="1079049"/>
            <a:ext cx="630721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20" name="Text Placeholder 23"/>
          <p:cNvSpPr>
            <a:spLocks noGrp="1"/>
          </p:cNvSpPr>
          <p:nvPr>
            <p:ph type="body" sz="quarter" idx="34" hasCustomPrompt="1"/>
          </p:nvPr>
        </p:nvSpPr>
        <p:spPr>
          <a:xfrm>
            <a:off x="5924939" y="2641148"/>
            <a:ext cx="630721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21" name="Text Placeholder 34"/>
          <p:cNvSpPr>
            <a:spLocks noGrp="1"/>
          </p:cNvSpPr>
          <p:nvPr>
            <p:ph type="body" sz="quarter" idx="35" hasCustomPrompt="1"/>
          </p:nvPr>
        </p:nvSpPr>
        <p:spPr>
          <a:xfrm>
            <a:off x="5924939" y="4214360"/>
            <a:ext cx="630721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22" name="Picture 9" descr="horizontal-logo-green-text.jpg"/>
          <p:cNvPicPr>
            <a:picLocks/>
          </p:cNvPicPr>
          <p:nvPr userDrawn="1"/>
        </p:nvPicPr>
        <p:blipFill>
          <a:blip r:embed="rId3" cstate="print"/>
          <a:srcRect/>
          <a:stretch>
            <a:fillRect/>
          </a:stretch>
        </p:blipFill>
        <p:spPr bwMode="auto">
          <a:xfrm>
            <a:off x="609603" y="6354777"/>
            <a:ext cx="2439785" cy="407987"/>
          </a:xfrm>
          <a:prstGeom prst="rect">
            <a:avLst/>
          </a:prstGeom>
          <a:noFill/>
          <a:ln w="9525">
            <a:noFill/>
            <a:miter lim="800000"/>
            <a:headEnd/>
            <a:tailEnd/>
          </a:ln>
        </p:spPr>
      </p:pic>
      <p:pic>
        <p:nvPicPr>
          <p:cNvPr id="23" name="Picture 22" descr="EES_Logo2015.jpg"/>
          <p:cNvPicPr>
            <a:picLocks noChangeAspect="1"/>
          </p:cNvPicPr>
          <p:nvPr userDrawn="1"/>
        </p:nvPicPr>
        <p:blipFill>
          <a:blip r:embed="rId4" cstate="print"/>
          <a:stretch>
            <a:fillRect/>
          </a:stretch>
        </p:blipFill>
        <p:spPr>
          <a:xfrm>
            <a:off x="9477195" y="6323281"/>
            <a:ext cx="1790936" cy="484632"/>
          </a:xfrm>
          <a:prstGeom prst="rect">
            <a:avLst/>
          </a:prstGeom>
        </p:spPr>
      </p:pic>
      <p:pic>
        <p:nvPicPr>
          <p:cNvPr id="24" name="Picture 23"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268131" y="6235626"/>
            <a:ext cx="822064" cy="640080"/>
          </a:xfrm>
          <a:prstGeom prst="rect">
            <a:avLst/>
          </a:prstGeom>
        </p:spPr>
      </p:pic>
      <p:pic>
        <p:nvPicPr>
          <p:cNvPr id="25" name="Picture 2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274500" y="6294130"/>
            <a:ext cx="545549" cy="536820"/>
          </a:xfrm>
          <a:prstGeom prst="rect">
            <a:avLst/>
          </a:prstGeom>
        </p:spPr>
      </p:pic>
      <p:pic>
        <p:nvPicPr>
          <p:cNvPr id="2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8781179" y="6294130"/>
            <a:ext cx="574378" cy="5486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 Placeholder 2"/>
          <p:cNvSpPr>
            <a:spLocks noGrp="1"/>
          </p:cNvSpPr>
          <p:nvPr>
            <p:ph type="body" sz="quarter" idx="36" hasCustomPrompt="1"/>
          </p:nvPr>
        </p:nvSpPr>
        <p:spPr>
          <a:xfrm>
            <a:off x="19051" y="5308601"/>
            <a:ext cx="4497916" cy="246063"/>
          </a:xfrm>
          <a:prstGeom prst="rect">
            <a:avLst/>
          </a:prstGeom>
        </p:spPr>
        <p:txBody>
          <a:bodyPr/>
          <a:lstStyle>
            <a:lvl1pPr>
              <a:defRPr sz="1000" baseline="0"/>
            </a:lvl1pPr>
          </a:lstStyle>
          <a:p>
            <a:pPr lvl="0"/>
            <a:r>
              <a:rPr lang="en-US" dirty="0"/>
              <a:t>Data available at (DOI):</a:t>
            </a:r>
          </a:p>
        </p:txBody>
      </p:sp>
      <p:sp>
        <p:nvSpPr>
          <p:cNvPr id="28" name="Picture Placeholder 51"/>
          <p:cNvSpPr>
            <a:spLocks noGrp="1"/>
          </p:cNvSpPr>
          <p:nvPr>
            <p:ph type="pic" sz="quarter" idx="37" hasCustomPrompt="1"/>
          </p:nvPr>
        </p:nvSpPr>
        <p:spPr>
          <a:xfrm>
            <a:off x="4516967" y="6323014"/>
            <a:ext cx="4250267"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488722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91" r:id="rId1"/>
    <p:sldLayoutId id="2147483692"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lstStyle/>
          <a:p>
            <a:r>
              <a:rPr lang="en-US" dirty="0"/>
              <a:t>Wetter California projected by CMIP6 models with observational constraints under a high GHG emission scenario</a:t>
            </a:r>
          </a:p>
        </p:txBody>
      </p:sp>
      <p:pic>
        <p:nvPicPr>
          <p:cNvPr id="2" name="Content Placeholder 1">
            <a:extLst>
              <a:ext uri="{FF2B5EF4-FFF2-40B4-BE49-F238E27FC236}">
                <a16:creationId xmlns:a16="http://schemas.microsoft.com/office/drawing/2014/main" id="{9950F078-F116-65B7-4C29-F0F32B3FEDFB}"/>
              </a:ext>
            </a:extLst>
          </p:cNvPr>
          <p:cNvPicPr>
            <a:picLocks noGrp="1" noChangeAspect="1"/>
          </p:cNvPicPr>
          <p:nvPr>
            <p:ph sz="quarter" idx="31"/>
          </p:nvPr>
        </p:nvPicPr>
        <p:blipFill rotWithShape="1">
          <a:blip r:embed="rId2"/>
          <a:srcRect b="48718"/>
          <a:stretch/>
        </p:blipFill>
        <p:spPr>
          <a:xfrm>
            <a:off x="19050" y="859903"/>
            <a:ext cx="5905500" cy="2367929"/>
          </a:xfrm>
          <a:prstGeom prst="rect">
            <a:avLst/>
          </a:prstGeom>
        </p:spPr>
      </p:pic>
      <p:sp>
        <p:nvSpPr>
          <p:cNvPr id="20" name="Text Placeholder 19"/>
          <p:cNvSpPr>
            <a:spLocks noGrp="1"/>
          </p:cNvSpPr>
          <p:nvPr>
            <p:ph type="body" sz="quarter" idx="26"/>
          </p:nvPr>
        </p:nvSpPr>
        <p:spPr>
          <a:xfrm>
            <a:off x="154092" y="5229034"/>
            <a:ext cx="5314019" cy="688293"/>
          </a:xfrm>
        </p:spPr>
        <p:txBody>
          <a:bodyPr/>
          <a:lstStyle/>
          <a:p>
            <a:pPr>
              <a:lnSpc>
                <a:spcPct val="100000"/>
              </a:lnSpc>
            </a:pPr>
            <a:r>
              <a:rPr lang="en-US" sz="1400" dirty="0"/>
              <a:t>F. Li, Q. Zhu, W.J. Riley, K. Yuan, H. Wu, Z. </a:t>
            </a:r>
            <a:r>
              <a:rPr lang="en-US" sz="1400" dirty="0" err="1"/>
              <a:t>Gui</a:t>
            </a:r>
            <a:r>
              <a:rPr lang="en-US" sz="1400" dirty="0"/>
              <a:t>. "Wetter California projected by CMIP6 models with observational constraints under a high GHG emission scenario." Earth's Future (2022): </a:t>
            </a:r>
            <a:r>
              <a:rPr lang="en-US" sz="1400" dirty="0"/>
              <a:t>e2022EF002694, DOI: 10.1029/2022EF002694</a:t>
            </a:r>
            <a:endParaRPr lang="en-US" sz="1400" dirty="0"/>
          </a:p>
        </p:txBody>
      </p:sp>
      <p:sp>
        <p:nvSpPr>
          <p:cNvPr id="21" name="Text Placeholder 20"/>
          <p:cNvSpPr>
            <a:spLocks noGrp="1"/>
          </p:cNvSpPr>
          <p:nvPr>
            <p:ph type="body" sz="quarter" idx="30"/>
          </p:nvPr>
        </p:nvSpPr>
        <p:spPr>
          <a:xfrm>
            <a:off x="5765915" y="1079049"/>
            <a:ext cx="6307215" cy="1458219"/>
          </a:xfrm>
        </p:spPr>
        <p:txBody>
          <a:bodyPr/>
          <a:lstStyle/>
          <a:p>
            <a:pPr marL="514350" indent="-285750">
              <a:buFont typeface="Arial" panose="020B0604020202020204" pitchFamily="34" charset="0"/>
              <a:buChar char="•"/>
            </a:pPr>
            <a:r>
              <a:rPr lang="en-US" dirty="0"/>
              <a:t>California (CA) is vulnerable to climate changes, especially the magnitude of winter (wet season) precipitation</a:t>
            </a:r>
          </a:p>
          <a:p>
            <a:pPr marL="514350" indent="-285750">
              <a:buFont typeface="Arial" panose="020B0604020202020204" pitchFamily="34" charset="0"/>
              <a:buChar char="•"/>
            </a:pPr>
            <a:r>
              <a:rPr lang="en-US" dirty="0"/>
              <a:t>CMIP6 models projected wide ranges of precipitation changes over California, with no agreement on the sign of changes</a:t>
            </a:r>
          </a:p>
          <a:p>
            <a:pPr marL="514350" indent="-285750">
              <a:buFont typeface="Arial" panose="020B0604020202020204" pitchFamily="34" charset="0"/>
              <a:buChar char="•"/>
            </a:pPr>
            <a:endParaRPr lang="en-US" sz="1500" dirty="0"/>
          </a:p>
        </p:txBody>
      </p:sp>
      <p:sp>
        <p:nvSpPr>
          <p:cNvPr id="23" name="Text Placeholder 22"/>
          <p:cNvSpPr>
            <a:spLocks noGrp="1"/>
          </p:cNvSpPr>
          <p:nvPr>
            <p:ph type="body" sz="quarter" idx="34"/>
          </p:nvPr>
        </p:nvSpPr>
        <p:spPr>
          <a:xfrm>
            <a:off x="5792419" y="2641148"/>
            <a:ext cx="6307215" cy="1212396"/>
          </a:xfrm>
        </p:spPr>
        <p:txBody>
          <a:bodyPr/>
          <a:lstStyle/>
          <a:p>
            <a:pPr marL="514350" indent="-285750">
              <a:buFont typeface="Arial" panose="020B0604020202020204" pitchFamily="34" charset="0"/>
              <a:buChar char="•"/>
            </a:pPr>
            <a:r>
              <a:rPr lang="en-US" dirty="0"/>
              <a:t>We combined Pareto optimality and observed teleconnection patterns to estimate future changes of precipitation over CA</a:t>
            </a:r>
          </a:p>
          <a:p>
            <a:pPr marL="514350" indent="-285750">
              <a:buFont typeface="Arial" panose="020B0604020202020204" pitchFamily="34" charset="0"/>
              <a:buChar char="•"/>
            </a:pPr>
            <a:r>
              <a:rPr lang="en-US" dirty="0"/>
              <a:t>California precipitation will increase by 10% - 34% and 7% - 32% over northern and southern regions by the end of the 21</a:t>
            </a:r>
            <a:r>
              <a:rPr lang="en-US" baseline="30000" dirty="0"/>
              <a:t>st</a:t>
            </a:r>
            <a:r>
              <a:rPr lang="en-US" dirty="0"/>
              <a:t> century </a:t>
            </a:r>
          </a:p>
        </p:txBody>
      </p:sp>
      <p:sp>
        <p:nvSpPr>
          <p:cNvPr id="24" name="Text Placeholder 23"/>
          <p:cNvSpPr>
            <a:spLocks noGrp="1"/>
          </p:cNvSpPr>
          <p:nvPr>
            <p:ph type="body" sz="quarter" idx="35"/>
          </p:nvPr>
        </p:nvSpPr>
        <p:spPr/>
        <p:txBody>
          <a:bodyPr>
            <a:normAutofit/>
          </a:bodyPr>
          <a:lstStyle/>
          <a:p>
            <a:pPr>
              <a:buFont typeface="Arial" panose="020B0604020202020204" pitchFamily="34" charset="0"/>
              <a:buChar char="•"/>
            </a:pPr>
            <a:r>
              <a:rPr lang="en-US" sz="1600" dirty="0"/>
              <a:t>Up to 71% of ESM projection uncertainties were reduced using the strong causal relationship between North American west coast sea level pressure and CA precipitation in both observations and CMIP6 models</a:t>
            </a:r>
          </a:p>
          <a:p>
            <a:pPr>
              <a:buFont typeface="Arial" panose="020B0604020202020204" pitchFamily="34" charset="0"/>
              <a:buChar char="•"/>
            </a:pPr>
            <a:r>
              <a:rPr lang="en-US" sz="1600" dirty="0"/>
              <a:t>Our results suggest that teleconnection patterns are powerful mechanistic constraints that can help explain and reduce uncertainties in ESM projections</a:t>
            </a:r>
          </a:p>
        </p:txBody>
      </p:sp>
      <p:sp>
        <p:nvSpPr>
          <p:cNvPr id="9" name="Text Placeholder 21">
            <a:extLst>
              <a:ext uri="{FF2B5EF4-FFF2-40B4-BE49-F238E27FC236}">
                <a16:creationId xmlns:a16="http://schemas.microsoft.com/office/drawing/2014/main" id="{F095F797-F812-6E41-9090-390AD1A9A126}"/>
              </a:ext>
            </a:extLst>
          </p:cNvPr>
          <p:cNvSpPr txBox="1">
            <a:spLocks/>
          </p:cNvSpPr>
          <p:nvPr/>
        </p:nvSpPr>
        <p:spPr>
          <a:xfrm>
            <a:off x="5924939" y="2260519"/>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Approach and Results </a:t>
            </a:r>
          </a:p>
        </p:txBody>
      </p:sp>
      <p:sp>
        <p:nvSpPr>
          <p:cNvPr id="10" name="Text Placeholder 21">
            <a:extLst>
              <a:ext uri="{FF2B5EF4-FFF2-40B4-BE49-F238E27FC236}">
                <a16:creationId xmlns:a16="http://schemas.microsoft.com/office/drawing/2014/main" id="{19DA9F49-853D-3146-A395-3AD79BA5354B}"/>
              </a:ext>
            </a:extLst>
          </p:cNvPr>
          <p:cNvSpPr txBox="1">
            <a:spLocks/>
          </p:cNvSpPr>
          <p:nvPr/>
        </p:nvSpPr>
        <p:spPr>
          <a:xfrm>
            <a:off x="5924939" y="3905502"/>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a:t>
            </a:r>
          </a:p>
        </p:txBody>
      </p:sp>
      <p:sp>
        <p:nvSpPr>
          <p:cNvPr id="11" name="Text Placeholder 21">
            <a:extLst>
              <a:ext uri="{FF2B5EF4-FFF2-40B4-BE49-F238E27FC236}">
                <a16:creationId xmlns:a16="http://schemas.microsoft.com/office/drawing/2014/main" id="{7D139619-7373-4C56-8868-37677A1357BD}"/>
              </a:ext>
            </a:extLst>
          </p:cNvPr>
          <p:cNvSpPr txBox="1">
            <a:spLocks/>
          </p:cNvSpPr>
          <p:nvPr/>
        </p:nvSpPr>
        <p:spPr>
          <a:xfrm>
            <a:off x="5924939" y="759576"/>
            <a:ext cx="3749040"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Challenges</a:t>
            </a:r>
          </a:p>
        </p:txBody>
      </p:sp>
      <p:sp>
        <p:nvSpPr>
          <p:cNvPr id="3" name="Rectangle 2">
            <a:extLst>
              <a:ext uri="{FF2B5EF4-FFF2-40B4-BE49-F238E27FC236}">
                <a16:creationId xmlns:a16="http://schemas.microsoft.com/office/drawing/2014/main" id="{1B2F2CE5-AEE7-C344-8B41-235C5A958E6B}"/>
              </a:ext>
            </a:extLst>
          </p:cNvPr>
          <p:cNvSpPr/>
          <p:nvPr/>
        </p:nvSpPr>
        <p:spPr>
          <a:xfrm>
            <a:off x="158496" y="3227575"/>
            <a:ext cx="5633923" cy="1983428"/>
          </a:xfrm>
          <a:prstGeom prst="rect">
            <a:avLst/>
          </a:prstGeom>
        </p:spPr>
        <p:txBody>
          <a:bodyPr wrap="square">
            <a:spAutoFit/>
          </a:bodyPr>
          <a:lstStyle/>
          <a:p>
            <a:pPr>
              <a:lnSpc>
                <a:spcPct val="115000"/>
              </a:lnSpc>
            </a:pPr>
            <a:r>
              <a:rPr lang="en-US" b="1" dirty="0">
                <a:latin typeface="Times New Roman" panose="02020603050405020304" pitchFamily="18" charset="0"/>
                <a:ea typeface="MS Mincho" panose="02020609040205080304" pitchFamily="49" charset="-128"/>
                <a:cs typeface="Times New Roman" panose="02020603050405020304" pitchFamily="18" charset="0"/>
              </a:rPr>
              <a:t>Figure. </a:t>
            </a:r>
            <a:r>
              <a:rPr lang="en-US" dirty="0">
                <a:latin typeface="Times New Roman" panose="02020603050405020304" pitchFamily="18" charset="0"/>
                <a:ea typeface="MS Mincho" panose="02020609040205080304" pitchFamily="49" charset="-128"/>
                <a:cs typeface="Times New Roman" panose="02020603050405020304" pitchFamily="18" charset="0"/>
              </a:rPr>
              <a:t>Critical regions where sea level pressure (SLP) significantly affects California precipitation. We used these observed teleconnection patterns (causal relationships between ocean regions and California precipitation) to mechanistically constrain CMIP6 projected CA precipitation.</a:t>
            </a:r>
            <a:endParaRPr lang="en-US" sz="1600" dirty="0">
              <a:effectLst/>
              <a:latin typeface="Calibri" panose="020F0502020204030204" pitchFamily="34" charset="0"/>
              <a:ea typeface="MS Mincho" panose="02020609040205080304" pitchFamily="49" charset="-128"/>
              <a:cs typeface="Times New Roman" panose="02020603050405020304" pitchFamily="18" charset="0"/>
            </a:endParaRPr>
          </a:p>
        </p:txBody>
      </p:sp>
      <p:pic>
        <p:nvPicPr>
          <p:cNvPr id="12" name="Picture 11">
            <a:extLst>
              <a:ext uri="{FF2B5EF4-FFF2-40B4-BE49-F238E27FC236}">
                <a16:creationId xmlns:a16="http://schemas.microsoft.com/office/drawing/2014/main" id="{8E65135B-E6C6-9C41-ADE9-D292A31CD7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6913" y="6310979"/>
            <a:ext cx="829401" cy="483347"/>
          </a:xfrm>
          <a:prstGeom prst="rect">
            <a:avLst/>
          </a:prstGeom>
        </p:spPr>
      </p:pic>
    </p:spTree>
    <p:extLst>
      <p:ext uri="{BB962C8B-B14F-4D97-AF65-F5344CB8AC3E}">
        <p14:creationId xmlns:p14="http://schemas.microsoft.com/office/powerpoint/2010/main" val="3352585012"/>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1938</TotalTime>
  <Words>247</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Calibri</vt:lpstr>
      <vt:lpstr>MS Mincho</vt:lpstr>
      <vt:lpstr>Times New Roman</vt:lpstr>
      <vt:lpstr>Other EESA Highlights (not DOE-SC)</vt:lpstr>
      <vt:lpstr>DOE-SC EESA Highlights</vt:lpstr>
      <vt:lpstr>Wetter California projected by CMIP6 models with observational constraints under a high GHG emission scenario</vt:lpstr>
    </vt:vector>
  </TitlesOfParts>
  <Company>LBNL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jagimbel</cp:lastModifiedBy>
  <cp:revision>96</cp:revision>
  <dcterms:created xsi:type="dcterms:W3CDTF">2016-02-10T19:06:12Z</dcterms:created>
  <dcterms:modified xsi:type="dcterms:W3CDTF">2022-04-20T19:38:42Z</dcterms:modified>
</cp:coreProperties>
</file>