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0C0"/>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4"/>
    <p:restoredTop sz="96405"/>
  </p:normalViewPr>
  <p:slideViewPr>
    <p:cSldViewPr snapToGrid="0" snapToObjects="1">
      <p:cViewPr varScale="1">
        <p:scale>
          <a:sx n="86" d="100"/>
          <a:sy n="86" d="100"/>
        </p:scale>
        <p:origin x="89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8/4/2023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dx.doi.org/10.1029/2023EA00291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77408" y="33467"/>
            <a:ext cx="10963656"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Assessing clouds using satellite observations through three generations of global atmosphere models</a:t>
            </a:r>
            <a:endParaRPr lang="en-US" sz="2400" b="1" baseline="-25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83384" y="1231262"/>
            <a:ext cx="5474874" cy="769441"/>
          </a:xfrm>
          <a:prstGeom prst="rect">
            <a:avLst/>
          </a:prstGeom>
          <a:solidFill>
            <a:schemeClr val="bg1"/>
          </a:solidFill>
        </p:spPr>
        <p:txBody>
          <a:bodyPr wrap="square" rtlCol="0">
            <a:spAutoFit/>
          </a:bodyPr>
          <a:lstStyle/>
          <a:p>
            <a:r>
              <a:rPr lang="en-US" sz="1600" b="1" dirty="0">
                <a:latin typeface="Arial"/>
                <a:cs typeface="Arial"/>
              </a:rPr>
              <a:t>OBJECTIVE</a:t>
            </a:r>
          </a:p>
          <a:p>
            <a:r>
              <a:rPr lang="en-US" sz="1400" i="1" dirty="0">
                <a:solidFill>
                  <a:prstClr val="black"/>
                </a:solidFill>
                <a:latin typeface="Arial"/>
                <a:cs typeface="Arial"/>
              </a:rPr>
              <a:t>Assess cloud cover in three generations of atmosphere model using satellite simulators in AMIP simulations.</a:t>
            </a:r>
            <a:endParaRPr lang="en-US" sz="1600"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83384" y="2000703"/>
            <a:ext cx="5474874" cy="2277547"/>
          </a:xfrm>
          <a:prstGeom prst="rect">
            <a:avLst/>
          </a:prstGeom>
          <a:solidFill>
            <a:schemeClr val="bg1"/>
          </a:solidFill>
        </p:spPr>
        <p:txBody>
          <a:bodyPr wrap="square" rtlCol="0">
            <a:spAutoFit/>
          </a:bodyPr>
          <a:lstStyle/>
          <a:p>
            <a:r>
              <a:rPr lang="en-US" sz="1600" b="1" dirty="0">
                <a:latin typeface="Arial"/>
                <a:cs typeface="Arial"/>
              </a:rPr>
              <a:t>APPROACH</a:t>
            </a:r>
          </a:p>
          <a:p>
            <a:r>
              <a:rPr lang="en-US" sz="1400" dirty="0">
                <a:solidFill>
                  <a:prstClr val="black"/>
                </a:solidFill>
                <a:latin typeface="Arial"/>
                <a:cs typeface="Arial"/>
              </a:rPr>
              <a:t>Using monthly output, and focusing on satellite simulator output, a detailed evaluation is made of climatological cloud cover across three generations of models with a shared lineage: CAM4, 5, 6, and E3SMv1. The assessment introduces the use of the normalized mean square error for cloud fields (see figure), and the Earth Mover’s Distance as a diagnostic for comparing joint histograms of cloud-top pressure and cloud optical depth. Results are contextualized in terms of the large-scale circulation using a dynamical regimes analysis.  </a:t>
            </a:r>
            <a:endParaRPr lang="en-US" sz="1400" dirty="0">
              <a:latin typeface="Arial"/>
              <a:cs typeface="Arial"/>
            </a:endParaRPr>
          </a:p>
        </p:txBody>
      </p:sp>
      <p:sp>
        <p:nvSpPr>
          <p:cNvPr id="5" name="TextBox 4">
            <a:extLst>
              <a:ext uri="{FF2B5EF4-FFF2-40B4-BE49-F238E27FC236}">
                <a16:creationId xmlns:a16="http://schemas.microsoft.com/office/drawing/2014/main" id="{6AF21CA0-BFB2-FD49-B87B-691F5EF29D9D}"/>
              </a:ext>
            </a:extLst>
          </p:cNvPr>
          <p:cNvSpPr txBox="1"/>
          <p:nvPr/>
        </p:nvSpPr>
        <p:spPr>
          <a:xfrm>
            <a:off x="1022482" y="892708"/>
            <a:ext cx="10280922" cy="338554"/>
          </a:xfrm>
          <a:prstGeom prst="rect">
            <a:avLst/>
          </a:prstGeom>
          <a:noFill/>
          <a:ln>
            <a:solidFill>
              <a:schemeClr val="accent1"/>
            </a:solidFill>
          </a:ln>
        </p:spPr>
        <p:txBody>
          <a:bodyPr wrap="square" rtlCol="0">
            <a:spAutoFit/>
          </a:bodyPr>
          <a:lstStyle/>
          <a:p>
            <a:pPr algn="ctr"/>
            <a:r>
              <a:rPr lang="en-US" sz="1600" dirty="0">
                <a:latin typeface="Arial" panose="020B0604020202020204" pitchFamily="34" charset="0"/>
                <a:cs typeface="Arial" panose="020B0604020202020204" pitchFamily="34" charset="0"/>
              </a:rPr>
              <a:t>B. Medeiros, J. Shaw, J.E. Kay, I. Davis, </a:t>
            </a:r>
            <a:r>
              <a:rPr lang="en-US" sz="1600" i="1" dirty="0">
                <a:latin typeface="Arial" panose="020B0604020202020204" pitchFamily="34" charset="0"/>
                <a:cs typeface="Arial" panose="020B0604020202020204" pitchFamily="34" charset="0"/>
              </a:rPr>
              <a:t>Earth and Space Science</a:t>
            </a:r>
            <a:r>
              <a:rPr lang="en-US" sz="1600" dirty="0">
                <a:latin typeface="Arial" panose="020B0604020202020204" pitchFamily="34" charset="0"/>
                <a:cs typeface="Arial" panose="020B0604020202020204" pitchFamily="34" charset="0"/>
              </a:rPr>
              <a:t>, 2023, </a:t>
            </a:r>
            <a:r>
              <a:rPr lang="en-US" sz="1600" dirty="0" err="1">
                <a:latin typeface="Arial" panose="020B0604020202020204" pitchFamily="34" charset="0"/>
                <a:cs typeface="Arial" panose="020B0604020202020204" pitchFamily="34" charset="0"/>
              </a:rPr>
              <a:t>doi</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2"/>
              </a:rPr>
              <a:t>10.1029/2023EA002918</a:t>
            </a: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83384" y="4278250"/>
            <a:ext cx="5474874" cy="1846659"/>
          </a:xfrm>
          <a:prstGeom prst="rect">
            <a:avLst/>
          </a:prstGeom>
          <a:noFill/>
        </p:spPr>
        <p:txBody>
          <a:bodyPr wrap="square" rtlCol="0">
            <a:spAutoFit/>
          </a:bodyPr>
          <a:lstStyle/>
          <a:p>
            <a:r>
              <a:rPr lang="en-US" sz="1600" b="1" dirty="0">
                <a:latin typeface="Arial"/>
                <a:cs typeface="Arial"/>
              </a:rPr>
              <a:t>IMPACT</a:t>
            </a:r>
          </a:p>
          <a:p>
            <a:r>
              <a:rPr lang="en-US" sz="1400" dirty="0">
                <a:latin typeface="Arial" panose="020B0604020202020204" pitchFamily="34" charset="0"/>
                <a:cs typeface="Arial" panose="020B0604020202020204" pitchFamily="34" charset="0"/>
              </a:rPr>
              <a:t>This study introduces several novel diagnostics for use in assessing clouds in climate models. It is argued that cloud cover should be a constrained quantity in model-tuning exercises. The results also show that CAM5, CAM6, and E3SMv1 show large improvements in cloud cover compared to CAM4, but the three more recent models are fairly similar to each other globally even though they have different regional biases.</a:t>
            </a:r>
          </a:p>
        </p:txBody>
      </p:sp>
      <p:sp>
        <p:nvSpPr>
          <p:cNvPr id="21" name="Rectangle 20">
            <a:extLst>
              <a:ext uri="{FF2B5EF4-FFF2-40B4-BE49-F238E27FC236}">
                <a16:creationId xmlns:a16="http://schemas.microsoft.com/office/drawing/2014/main" id="{D49E47E8-9E0D-FED4-3687-73298A290E97}"/>
              </a:ext>
            </a:extLst>
          </p:cNvPr>
          <p:cNvSpPr/>
          <p:nvPr/>
        </p:nvSpPr>
        <p:spPr>
          <a:xfrm>
            <a:off x="3342526" y="1386556"/>
            <a:ext cx="2057400" cy="17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A60D82-3531-45BD-3E12-7F9DDF8033C1}"/>
              </a:ext>
            </a:extLst>
          </p:cNvPr>
          <p:cNvPicPr>
            <a:picLocks noChangeAspect="1"/>
          </p:cNvPicPr>
          <p:nvPr/>
        </p:nvPicPr>
        <p:blipFill>
          <a:blip r:embed="rId3"/>
          <a:stretch>
            <a:fillRect/>
          </a:stretch>
        </p:blipFill>
        <p:spPr>
          <a:xfrm>
            <a:off x="6359236" y="2006600"/>
            <a:ext cx="5588000" cy="2844800"/>
          </a:xfrm>
          <a:prstGeom prst="rect">
            <a:avLst/>
          </a:prstGeom>
        </p:spPr>
      </p:pic>
      <p:sp>
        <p:nvSpPr>
          <p:cNvPr id="7" name="TextBox 6">
            <a:extLst>
              <a:ext uri="{FF2B5EF4-FFF2-40B4-BE49-F238E27FC236}">
                <a16:creationId xmlns:a16="http://schemas.microsoft.com/office/drawing/2014/main" id="{E9EEA710-2755-F602-696F-B8571D31C0C7}"/>
              </a:ext>
            </a:extLst>
          </p:cNvPr>
          <p:cNvSpPr txBox="1"/>
          <p:nvPr/>
        </p:nvSpPr>
        <p:spPr>
          <a:xfrm>
            <a:off x="6822040" y="4851400"/>
            <a:ext cx="5019024"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Total cloud cover Normalized Mean Square Error (lower is better) in AMIP simulations with respect to three satellite products (left to right). Red dots show the scaled variance ratio; when above the bar, it indicates the model has excessive spatial variance. The calculation uses 60°S–60°N.</a:t>
            </a: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282</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48</cp:revision>
  <dcterms:created xsi:type="dcterms:W3CDTF">2017-08-29T22:43:04Z</dcterms:created>
  <dcterms:modified xsi:type="dcterms:W3CDTF">2023-08-04T16:11:43Z</dcterms:modified>
</cp:coreProperties>
</file>