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4"/>
    <p:restoredTop sz="93704"/>
  </p:normalViewPr>
  <p:slideViewPr>
    <p:cSldViewPr snapToGrid="0" snapToObjects="1">
      <p:cViewPr varScale="1">
        <p:scale>
          <a:sx n="82" d="100"/>
          <a:sy n="82" d="100"/>
        </p:scale>
        <p:origin x="94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11/14/2022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11/14/2022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896838" y="31214"/>
            <a:ext cx="13852634" cy="769441"/>
          </a:xfrm>
          <a:prstGeom prst="rect">
            <a:avLst/>
          </a:prstGeom>
          <a:noFill/>
        </p:spPr>
        <p:txBody>
          <a:bodyPr wrap="square" rtlCol="0">
            <a:spAutoFit/>
          </a:bodyPr>
          <a:lstStyle/>
          <a:p>
            <a:pPr algn="ctr"/>
            <a:r>
              <a:rPr lang="en-US" sz="2000" b="1" dirty="0">
                <a:latin typeface="+mj-lt"/>
                <a:ea typeface="Times New Roman" panose="02020603050405020304" pitchFamily="18" charset="0"/>
              </a:rPr>
              <a:t>How t</a:t>
            </a:r>
            <a:r>
              <a:rPr lang="en-US" sz="2000" b="1" dirty="0">
                <a:effectLst/>
                <a:latin typeface="+mj-lt"/>
                <a:ea typeface="Times New Roman" panose="02020603050405020304" pitchFamily="18" charset="0"/>
              </a:rPr>
              <a:t>he Great Plains Dust Bowl Drought spread heat extremes around the Northern Hemisphere</a:t>
            </a:r>
            <a:r>
              <a:rPr lang="en-US" sz="2000" dirty="0">
                <a:effectLst/>
                <a:latin typeface="+mj-lt"/>
                <a:ea typeface="Times New Roman" panose="02020603050405020304" pitchFamily="18" charset="0"/>
              </a:rPr>
              <a:t> </a:t>
            </a:r>
            <a:endParaRPr lang="en-US" sz="2000" dirty="0">
              <a:effectLst/>
              <a:latin typeface="+mj-lt"/>
              <a:ea typeface="Arial" panose="020B0604020202020204" pitchFamily="34" charset="0"/>
            </a:endParaRPr>
          </a:p>
          <a:p>
            <a:r>
              <a:rPr lang="en-US" sz="2400" b="1" dirty="0"/>
              <a:t> </a:t>
            </a:r>
            <a:endParaRPr lang="en-US" sz="2400" dirty="0"/>
          </a:p>
        </p:txBody>
      </p:sp>
      <p:sp>
        <p:nvSpPr>
          <p:cNvPr id="5" name="TextBox 4">
            <a:extLst>
              <a:ext uri="{FF2B5EF4-FFF2-40B4-BE49-F238E27FC236}">
                <a16:creationId xmlns:a16="http://schemas.microsoft.com/office/drawing/2014/main" id="{6AF21CA0-BFB2-FD49-B87B-691F5EF29D9D}"/>
              </a:ext>
            </a:extLst>
          </p:cNvPr>
          <p:cNvSpPr txBox="1"/>
          <p:nvPr/>
        </p:nvSpPr>
        <p:spPr>
          <a:xfrm>
            <a:off x="134900" y="413715"/>
            <a:ext cx="11789159" cy="646331"/>
          </a:xfrm>
          <a:prstGeom prst="rect">
            <a:avLst/>
          </a:prstGeom>
          <a:noFill/>
          <a:ln>
            <a:solidFill>
              <a:schemeClr val="accent1"/>
            </a:solidFill>
          </a:ln>
        </p:spPr>
        <p:txBody>
          <a:bodyPr wrap="square" rtlCol="0">
            <a:spAutoFit/>
          </a:bodyPr>
          <a:lstStyle/>
          <a:p>
            <a:pPr marR="0" lvl="0">
              <a:spcBef>
                <a:spcPts val="0"/>
              </a:spcBef>
              <a:spcAft>
                <a:spcPts val="0"/>
              </a:spcAft>
              <a:tabLst>
                <a:tab pos="457200" algn="l"/>
              </a:tabLst>
            </a:pPr>
            <a:r>
              <a:rPr lang="en-US" sz="1200" b="1" dirty="0"/>
              <a:t>G.A. Meehl</a:t>
            </a:r>
            <a:r>
              <a:rPr lang="en-US" sz="1200" dirty="0"/>
              <a:t>, </a:t>
            </a:r>
            <a:r>
              <a:rPr lang="en-US" sz="1200" b="1" dirty="0">
                <a:solidFill>
                  <a:srgbClr val="222222"/>
                </a:solidFill>
                <a:effectLst/>
                <a:ea typeface="Times New Roman" panose="02020603050405020304" pitchFamily="18" charset="0"/>
              </a:rPr>
              <a:t>H. Teng</a:t>
            </a:r>
            <a:r>
              <a:rPr lang="en-US" sz="1200" dirty="0">
                <a:solidFill>
                  <a:srgbClr val="222222"/>
                </a:solidFill>
                <a:effectLst/>
                <a:ea typeface="Times New Roman" panose="02020603050405020304" pitchFamily="18" charset="0"/>
              </a:rPr>
              <a:t>, </a:t>
            </a:r>
            <a:r>
              <a:rPr lang="en-US" sz="1200" b="1" dirty="0">
                <a:solidFill>
                  <a:srgbClr val="222222"/>
                </a:solidFill>
                <a:effectLst/>
                <a:ea typeface="Times New Roman" panose="02020603050405020304" pitchFamily="18" charset="0"/>
              </a:rPr>
              <a:t>N. Rosenbloom, A. Hu</a:t>
            </a:r>
            <a:r>
              <a:rPr lang="en-US" sz="1200" dirty="0">
                <a:solidFill>
                  <a:srgbClr val="222222"/>
                </a:solidFill>
                <a:effectLst/>
                <a:ea typeface="Times New Roman" panose="02020603050405020304" pitchFamily="18" charset="0"/>
              </a:rPr>
              <a:t>, C. Tebaldi, and G. Walton, 2022:  </a:t>
            </a:r>
            <a:r>
              <a:rPr lang="en-US" sz="1200" dirty="0">
                <a:effectLst/>
                <a:ea typeface="Times New Roman" panose="02020603050405020304" pitchFamily="18" charset="0"/>
              </a:rPr>
              <a:t>How the Great Plains Dust Bowl Drought spread heat extremes around the Northern Hemisphere, </a:t>
            </a:r>
            <a:r>
              <a:rPr lang="en-US" sz="1200" i="1" dirty="0">
                <a:effectLst/>
                <a:ea typeface="Times New Roman" panose="02020603050405020304" pitchFamily="18" charset="0"/>
              </a:rPr>
              <a:t>Nature Scientific Reports, </a:t>
            </a:r>
            <a:r>
              <a:rPr lang="en-US" sz="1200" dirty="0">
                <a:effectLst/>
                <a:ea typeface="Times New Roman" panose="02020603050405020304" pitchFamily="18" charset="0"/>
              </a:rPr>
              <a:t>doi:10.1038/s41598-022-22262-5.  (DOE RGMA authors in bold face)</a:t>
            </a:r>
          </a:p>
          <a:p>
            <a:endParaRPr lang="en-US" sz="12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48686" y="1269961"/>
            <a:ext cx="6620703" cy="984885"/>
          </a:xfrm>
          <a:prstGeom prst="rect">
            <a:avLst/>
          </a:prstGeom>
          <a:noFill/>
        </p:spPr>
        <p:txBody>
          <a:bodyPr wrap="square" rtlCol="0">
            <a:spAutoFit/>
          </a:bodyPr>
          <a:lstStyle/>
          <a:p>
            <a:r>
              <a:rPr lang="en-US" sz="1600" b="1" i="1" dirty="0">
                <a:latin typeface="Arial"/>
                <a:cs typeface="Arial"/>
              </a:rPr>
              <a:t>OBJECTIVE</a:t>
            </a:r>
          </a:p>
          <a:p>
            <a:r>
              <a:rPr lang="en-US" sz="1400" dirty="0">
                <a:effectLst/>
                <a:ea typeface="Times New Roman" panose="02020603050405020304" pitchFamily="18" charset="0"/>
              </a:rPr>
              <a:t>We seek to identify the connection between record setting heat over the US associated with the Great Plains Dust Bowl drought, and extraordinary heat extremes in areas of the Northern Hemisphere far from North America</a:t>
            </a:r>
            <a:endParaRPr lang="en-US" sz="1400" dirty="0"/>
          </a:p>
        </p:txBody>
      </p:sp>
      <p:sp>
        <p:nvSpPr>
          <p:cNvPr id="12" name="TextBox 11">
            <a:extLst>
              <a:ext uri="{FF2B5EF4-FFF2-40B4-BE49-F238E27FC236}">
                <a16:creationId xmlns:a16="http://schemas.microsoft.com/office/drawing/2014/main" id="{ADD8E89C-8017-E545-8990-66150241C46E}"/>
              </a:ext>
            </a:extLst>
          </p:cNvPr>
          <p:cNvSpPr txBox="1"/>
          <p:nvPr/>
        </p:nvSpPr>
        <p:spPr>
          <a:xfrm>
            <a:off x="38931" y="2375699"/>
            <a:ext cx="6643308" cy="1631216"/>
          </a:xfrm>
          <a:prstGeom prst="rect">
            <a:avLst/>
          </a:prstGeom>
          <a:noFill/>
        </p:spPr>
        <p:txBody>
          <a:bodyPr wrap="square" rtlCol="0">
            <a:spAutoFit/>
          </a:bodyPr>
          <a:lstStyle/>
          <a:p>
            <a:r>
              <a:rPr lang="en-US" sz="1600" b="1" i="1" dirty="0">
                <a:latin typeface="Arial"/>
                <a:cs typeface="Arial"/>
              </a:rPr>
              <a:t>APPROACH</a:t>
            </a:r>
          </a:p>
          <a:p>
            <a:r>
              <a:rPr lang="en-US" sz="1400" dirty="0">
                <a:effectLst/>
                <a:ea typeface="Times New Roman" panose="02020603050405020304" pitchFamily="18" charset="0"/>
              </a:rPr>
              <a:t>A climate model sensitivity experiment run with a version of the atmospheric model in E3SMv1 is used to identify a new mechanism involving a warm season </a:t>
            </a:r>
            <a:r>
              <a:rPr lang="en-US" sz="1400" dirty="0" err="1">
                <a:effectLst/>
                <a:ea typeface="Times New Roman" panose="02020603050405020304" pitchFamily="18" charset="0"/>
              </a:rPr>
              <a:t>circumglobal</a:t>
            </a:r>
            <a:r>
              <a:rPr lang="en-US" sz="1400" dirty="0">
                <a:effectLst/>
                <a:ea typeface="Times New Roman" panose="02020603050405020304" pitchFamily="18" charset="0"/>
              </a:rPr>
              <a:t> wave-5 atmospheric teleconnection pattern that spread heat extremes over far-flung areas of the Northern Hemisphere that was forced by the intense heating over the desiccated Great Plains themselves. </a:t>
            </a:r>
            <a:endParaRPr lang="en-US" sz="1400" dirty="0">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10163" y="4101505"/>
            <a:ext cx="6559226" cy="2062103"/>
          </a:xfrm>
          <a:prstGeom prst="rect">
            <a:avLst/>
          </a:prstGeom>
          <a:noFill/>
        </p:spPr>
        <p:txBody>
          <a:bodyPr wrap="square" rtlCol="0">
            <a:spAutoFit/>
          </a:bodyPr>
          <a:lstStyle/>
          <a:p>
            <a:r>
              <a:rPr lang="en-US" sz="1600" b="1" i="1" dirty="0">
                <a:latin typeface="Arial"/>
                <a:cs typeface="Arial"/>
              </a:rPr>
              <a:t>IMPACT</a:t>
            </a:r>
          </a:p>
          <a:p>
            <a:r>
              <a:rPr lang="en-US" sz="1400" dirty="0">
                <a:effectLst/>
                <a:ea typeface="Times New Roman" panose="02020603050405020304" pitchFamily="18" charset="0"/>
              </a:rPr>
              <a:t>It has only been in the 21</a:t>
            </a:r>
            <a:r>
              <a:rPr lang="en-US" sz="1400" baseline="30000" dirty="0">
                <a:effectLst/>
                <a:ea typeface="Times New Roman" panose="02020603050405020304" pitchFamily="18" charset="0"/>
              </a:rPr>
              <a:t>st</a:t>
            </a:r>
            <a:r>
              <a:rPr lang="en-US" sz="1400" dirty="0">
                <a:effectLst/>
                <a:ea typeface="Times New Roman" panose="02020603050405020304" pitchFamily="18" charset="0"/>
              </a:rPr>
              <a:t> century that human populations in these regions of the Northern Hemisphere have experienced heat extremes comparable to the 1930s.  This demonstrates that humans influenced Northern Hemisphere temperature and heat extremes through disastrous and unprecedented regional land use practices over the Great Plains, and points to the possibility that future intense regional droughts could affect heat extremes on hemispheric scales.</a:t>
            </a:r>
            <a:endParaRPr lang="en-US" sz="1400" dirty="0">
              <a:effectLst/>
              <a:ea typeface="Arial" panose="020B0604020202020204" pitchFamily="34" charset="0"/>
            </a:endParaRPr>
          </a:p>
          <a:p>
            <a:endParaRPr lang="en-US" sz="1400" i="1" dirty="0">
              <a:cs typeface="Arial"/>
            </a:endParaRPr>
          </a:p>
        </p:txBody>
      </p:sp>
      <p:sp>
        <p:nvSpPr>
          <p:cNvPr id="9" name="Rectangle 8">
            <a:extLst>
              <a:ext uri="{FF2B5EF4-FFF2-40B4-BE49-F238E27FC236}">
                <a16:creationId xmlns:a16="http://schemas.microsoft.com/office/drawing/2014/main" id="{5ED6742F-C649-2B49-98F6-A53498F1E1D6}"/>
              </a:ext>
            </a:extLst>
          </p:cNvPr>
          <p:cNvSpPr/>
          <p:nvPr/>
        </p:nvSpPr>
        <p:spPr>
          <a:xfrm>
            <a:off x="6455351" y="4921696"/>
            <a:ext cx="5752989" cy="1107996"/>
          </a:xfrm>
          <a:prstGeom prst="rect">
            <a:avLst/>
          </a:prstGeom>
        </p:spPr>
        <p:txBody>
          <a:bodyPr wrap="square">
            <a:spAutoFit/>
          </a:bodyPr>
          <a:lstStyle/>
          <a:p>
            <a:r>
              <a:rPr lang="en-US" sz="1100" dirty="0">
                <a:solidFill>
                  <a:srgbClr val="222222"/>
                </a:solidFill>
                <a:ea typeface="Arial" panose="020B0604020202020204" pitchFamily="34" charset="0"/>
              </a:rPr>
              <a:t>The 1930s stand out for observed record-setting heat by decade (in bar charts for </a:t>
            </a:r>
            <a:r>
              <a:rPr lang="en-US" sz="1100" dirty="0">
                <a:solidFill>
                  <a:srgbClr val="222222"/>
                </a:solidFill>
                <a:effectLst/>
                <a:ea typeface="Arial" panose="020B0604020202020204" pitchFamily="34" charset="0"/>
              </a:rPr>
              <a:t>the continental U.S., Canada, and Eurasia, represented by the ratio of daily record high maximum temperatures to record daily record low minimum temperatures (greater record heat depicted as ratios greater than the nominal value of 1.0).  These connections are due to a </a:t>
            </a:r>
            <a:r>
              <a:rPr lang="en-US" sz="1100" dirty="0" err="1">
                <a:solidFill>
                  <a:srgbClr val="222222"/>
                </a:solidFill>
                <a:effectLst/>
                <a:ea typeface="Arial" panose="020B0604020202020204" pitchFamily="34" charset="0"/>
              </a:rPr>
              <a:t>circumglobal</a:t>
            </a:r>
            <a:r>
              <a:rPr lang="en-US" sz="1100" dirty="0">
                <a:solidFill>
                  <a:srgbClr val="222222"/>
                </a:solidFill>
                <a:effectLst/>
                <a:ea typeface="Arial" panose="020B0604020202020204" pitchFamily="34" charset="0"/>
              </a:rPr>
              <a:t> wave-5 pattern forced by heating over the Great Plains during the 1930s (top right)</a:t>
            </a:r>
            <a:endParaRPr lang="en-US" sz="1100" dirty="0">
              <a:solidFill>
                <a:srgbClr val="0070C0"/>
              </a:solidFill>
            </a:endParaRPr>
          </a:p>
        </p:txBody>
      </p:sp>
      <p:pic>
        <p:nvPicPr>
          <p:cNvPr id="14" name="image5.png">
            <a:extLst>
              <a:ext uri="{FF2B5EF4-FFF2-40B4-BE49-F238E27FC236}">
                <a16:creationId xmlns:a16="http://schemas.microsoft.com/office/drawing/2014/main" id="{A9C4894F-F01E-4CC3-B481-C02086931C80}"/>
              </a:ext>
            </a:extLst>
          </p:cNvPr>
          <p:cNvPicPr/>
          <p:nvPr/>
        </p:nvPicPr>
        <p:blipFill rotWithShape="1">
          <a:blip r:embed="rId2"/>
          <a:srcRect t="57733"/>
          <a:stretch/>
        </p:blipFill>
        <p:spPr>
          <a:xfrm>
            <a:off x="6516449" y="1111713"/>
            <a:ext cx="2587633" cy="1378649"/>
          </a:xfrm>
          <a:prstGeom prst="rect">
            <a:avLst/>
          </a:prstGeom>
          <a:ln/>
        </p:spPr>
      </p:pic>
      <p:pic>
        <p:nvPicPr>
          <p:cNvPr id="15" name="image6.png">
            <a:extLst>
              <a:ext uri="{FF2B5EF4-FFF2-40B4-BE49-F238E27FC236}">
                <a16:creationId xmlns:a16="http://schemas.microsoft.com/office/drawing/2014/main" id="{888C4008-10A1-42E6-A4FC-CA3BD66C8F8E}"/>
              </a:ext>
            </a:extLst>
          </p:cNvPr>
          <p:cNvPicPr/>
          <p:nvPr/>
        </p:nvPicPr>
        <p:blipFill>
          <a:blip r:embed="rId3"/>
          <a:srcRect t="8603"/>
          <a:stretch>
            <a:fillRect/>
          </a:stretch>
        </p:blipFill>
        <p:spPr>
          <a:xfrm>
            <a:off x="6682240" y="2330492"/>
            <a:ext cx="4381734" cy="2672902"/>
          </a:xfrm>
          <a:prstGeom prst="rect">
            <a:avLst/>
          </a:prstGeom>
          <a:ln/>
        </p:spPr>
      </p:pic>
      <p:pic>
        <p:nvPicPr>
          <p:cNvPr id="16" name="image4.png">
            <a:extLst>
              <a:ext uri="{FF2B5EF4-FFF2-40B4-BE49-F238E27FC236}">
                <a16:creationId xmlns:a16="http://schemas.microsoft.com/office/drawing/2014/main" id="{69A9A581-D59A-4518-A2B6-24C381C38B24}"/>
              </a:ext>
            </a:extLst>
          </p:cNvPr>
          <p:cNvPicPr/>
          <p:nvPr/>
        </p:nvPicPr>
        <p:blipFill rotWithShape="1">
          <a:blip r:embed="rId4"/>
          <a:srcRect t="33774" r="45302" b="33906"/>
          <a:stretch/>
        </p:blipFill>
        <p:spPr>
          <a:xfrm>
            <a:off x="9022591" y="1153813"/>
            <a:ext cx="2901468" cy="1292999"/>
          </a:xfrm>
          <a:prstGeom prst="rect">
            <a:avLst/>
          </a:prstGeom>
          <a:ln/>
        </p:spPr>
      </p:pic>
      <p:sp>
        <p:nvSpPr>
          <p:cNvPr id="2" name="Oval 1">
            <a:extLst>
              <a:ext uri="{FF2B5EF4-FFF2-40B4-BE49-F238E27FC236}">
                <a16:creationId xmlns:a16="http://schemas.microsoft.com/office/drawing/2014/main" id="{74FB62FB-09A6-4767-A232-D2710031CF22}"/>
              </a:ext>
            </a:extLst>
          </p:cNvPr>
          <p:cNvSpPr/>
          <p:nvPr/>
        </p:nvSpPr>
        <p:spPr>
          <a:xfrm>
            <a:off x="7491744" y="1597444"/>
            <a:ext cx="151407" cy="892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B22850-71B4-480C-BEFB-2997E6DFDE47}"/>
              </a:ext>
            </a:extLst>
          </p:cNvPr>
          <p:cNvSpPr/>
          <p:nvPr/>
        </p:nvSpPr>
        <p:spPr>
          <a:xfrm>
            <a:off x="6669389" y="1111713"/>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349A9F-59B1-4267-88F4-53ADA3BBECE4}"/>
              </a:ext>
            </a:extLst>
          </p:cNvPr>
          <p:cNvSpPr/>
          <p:nvPr/>
        </p:nvSpPr>
        <p:spPr>
          <a:xfrm>
            <a:off x="6737709" y="2462295"/>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44089-FBCC-4197-9777-9033A72E6B25}"/>
              </a:ext>
            </a:extLst>
          </p:cNvPr>
          <p:cNvSpPr/>
          <p:nvPr/>
        </p:nvSpPr>
        <p:spPr>
          <a:xfrm>
            <a:off x="8892324" y="2462286"/>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64C92F-89FB-407B-BDFB-483F0BEB6E55}"/>
              </a:ext>
            </a:extLst>
          </p:cNvPr>
          <p:cNvSpPr/>
          <p:nvPr/>
        </p:nvSpPr>
        <p:spPr>
          <a:xfrm>
            <a:off x="6748219" y="3713018"/>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10F5BEA-2D89-49B2-B6C9-185D87F4DACD}"/>
              </a:ext>
            </a:extLst>
          </p:cNvPr>
          <p:cNvSpPr/>
          <p:nvPr/>
        </p:nvSpPr>
        <p:spPr>
          <a:xfrm>
            <a:off x="8913339" y="3691991"/>
            <a:ext cx="109783" cy="158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8085</TotalTime>
  <Words>314</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101</cp:revision>
  <dcterms:created xsi:type="dcterms:W3CDTF">2017-08-29T22:43:04Z</dcterms:created>
  <dcterms:modified xsi:type="dcterms:W3CDTF">2022-11-14T19:24:22Z</dcterms:modified>
</cp:coreProperties>
</file>