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handoutMasterIdLst>
    <p:handoutMasterId r:id="rId7"/>
  </p:handoutMasterIdLst>
  <p:sldIdLst>
    <p:sldId id="382" r:id="rId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es, Mike" initials="RM" lastIdx="10" clrIdx="0">
    <p:extLst>
      <p:ext uri="{19B8F6BF-5375-455C-9EA6-DF929625EA0E}">
        <p15:presenceInfo xmlns:p15="http://schemas.microsoft.com/office/powerpoint/2012/main" userId="S-1-5-21-414935543-1342250053-1793291686-4960" providerId="AD"/>
      </p:ext>
    </p:extLst>
  </p:cmAuthor>
  <p:cmAuthor id="2" name="Geernaert, Gerald" initials="GG" lastIdx="2" clrIdx="1">
    <p:extLst>
      <p:ext uri="{19B8F6BF-5375-455C-9EA6-DF929625EA0E}">
        <p15:presenceInfo xmlns:p15="http://schemas.microsoft.com/office/powerpoint/2012/main" userId="S-1-5-21-414935543-1342250053-1793291686-4723" providerId="AD"/>
      </p:ext>
    </p:extLst>
  </p:cmAuthor>
  <p:cmAuthor id="3" name="Anderson, Todd" initials="AT" lastIdx="6" clrIdx="2">
    <p:extLst>
      <p:ext uri="{19B8F6BF-5375-455C-9EA6-DF929625EA0E}">
        <p15:presenceInfo xmlns:p15="http://schemas.microsoft.com/office/powerpoint/2012/main" userId="S-1-5-21-414935543-1342250053-1793291686-4898" providerId="AD"/>
      </p:ext>
    </p:extLst>
  </p:cmAuthor>
  <p:cmAuthor id="4" name="Isakson, Linda U" initials="ILU" lastIdx="11" clrIdx="3">
    <p:extLst>
      <p:ext uri="{19B8F6BF-5375-455C-9EA6-DF929625EA0E}">
        <p15:presenceInfo xmlns:p15="http://schemas.microsoft.com/office/powerpoint/2012/main" userId="S::linda.isakson@pnnl.gov::2fb9b16b-847b-429e-b1d1-183f47ce9d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1A51"/>
    <a:srgbClr val="FF1546"/>
    <a:srgbClr val="FF153E"/>
    <a:srgbClr val="106536"/>
    <a:srgbClr val="007837"/>
    <a:srgbClr val="FEFFE5"/>
    <a:srgbClr val="F2F2F2"/>
    <a:srgbClr val="06612F"/>
    <a:srgbClr val="6AAD89"/>
    <a:srgbClr val="1064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F7DFF0-9D57-4926-B6EF-297E10BBE95C}" v="11" dt="2023-04-01T15:57:54.0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854" autoAdjust="0"/>
    <p:restoredTop sz="96197" autoAdjust="0"/>
  </p:normalViewPr>
  <p:slideViewPr>
    <p:cSldViewPr>
      <p:cViewPr>
        <p:scale>
          <a:sx n="110" d="100"/>
          <a:sy n="110" d="100"/>
        </p:scale>
        <p:origin x="1432" y="264"/>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739" cy="471054"/>
          </a:xfrm>
          <a:prstGeom prst="rect">
            <a:avLst/>
          </a:prstGeom>
        </p:spPr>
        <p:txBody>
          <a:bodyPr vert="horz" lIns="94213" tIns="47107" rIns="94213" bIns="47107" rtlCol="0"/>
          <a:lstStyle>
            <a:lvl1pPr algn="l">
              <a:defRPr sz="1200"/>
            </a:lvl1pPr>
          </a:lstStyle>
          <a:p>
            <a:endParaRPr lang="en-US" dirty="0"/>
          </a:p>
        </p:txBody>
      </p:sp>
      <p:sp>
        <p:nvSpPr>
          <p:cNvPr id="3" name="Date Placeholder 2"/>
          <p:cNvSpPr>
            <a:spLocks noGrp="1"/>
          </p:cNvSpPr>
          <p:nvPr>
            <p:ph type="dt" sz="quarter" idx="1"/>
          </p:nvPr>
        </p:nvSpPr>
        <p:spPr>
          <a:xfrm>
            <a:off x="4023093" y="1"/>
            <a:ext cx="3077739" cy="471054"/>
          </a:xfrm>
          <a:prstGeom prst="rect">
            <a:avLst/>
          </a:prstGeom>
        </p:spPr>
        <p:txBody>
          <a:bodyPr vert="horz" lIns="94213" tIns="47107" rIns="94213" bIns="47107" rtlCol="0"/>
          <a:lstStyle>
            <a:lvl1pPr algn="r">
              <a:defRPr sz="1200"/>
            </a:lvl1pPr>
          </a:lstStyle>
          <a:p>
            <a:fld id="{76432D7D-4958-459C-A757-1B834665ED1E}" type="datetimeFigureOut">
              <a:rPr lang="en-US" smtClean="0"/>
              <a:t>7/16/23</a:t>
            </a:fld>
            <a:endParaRPr lang="en-US" dirty="0"/>
          </a:p>
        </p:txBody>
      </p:sp>
      <p:sp>
        <p:nvSpPr>
          <p:cNvPr id="4" name="Footer Placeholder 3"/>
          <p:cNvSpPr>
            <a:spLocks noGrp="1"/>
          </p:cNvSpPr>
          <p:nvPr>
            <p:ph type="ftr" sz="quarter" idx="2"/>
          </p:nvPr>
        </p:nvSpPr>
        <p:spPr>
          <a:xfrm>
            <a:off x="1" y="8917422"/>
            <a:ext cx="3077739" cy="471053"/>
          </a:xfrm>
          <a:prstGeom prst="rect">
            <a:avLst/>
          </a:prstGeom>
        </p:spPr>
        <p:txBody>
          <a:bodyPr vert="horz" lIns="94213" tIns="47107" rIns="94213" bIns="47107"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3" y="8917422"/>
            <a:ext cx="3077739" cy="471053"/>
          </a:xfrm>
          <a:prstGeom prst="rect">
            <a:avLst/>
          </a:prstGeom>
        </p:spPr>
        <p:txBody>
          <a:bodyPr vert="horz" lIns="94213" tIns="47107" rIns="94213" bIns="47107" rtlCol="0" anchor="b"/>
          <a:lstStyle>
            <a:lvl1pPr algn="r">
              <a:defRPr sz="1200"/>
            </a:lvl1pPr>
          </a:lstStyle>
          <a:p>
            <a:fld id="{5FC274D9-AA59-431F-9AAD-4F2419B53092}" type="slidenum">
              <a:rPr lang="en-US" smtClean="0"/>
              <a:t>‹#›</a:t>
            </a:fld>
            <a:endParaRPr lang="en-US" dirty="0"/>
          </a:p>
        </p:txBody>
      </p:sp>
    </p:spTree>
    <p:extLst>
      <p:ext uri="{BB962C8B-B14F-4D97-AF65-F5344CB8AC3E}">
        <p14:creationId xmlns:p14="http://schemas.microsoft.com/office/powerpoint/2010/main" val="5544425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739" cy="469424"/>
          </a:xfrm>
          <a:prstGeom prst="rect">
            <a:avLst/>
          </a:prstGeom>
        </p:spPr>
        <p:txBody>
          <a:bodyPr vert="horz" lIns="94213" tIns="47107" rIns="94213" bIns="47107" rtlCol="0"/>
          <a:lstStyle>
            <a:lvl1pPr algn="l">
              <a:defRPr sz="1200"/>
            </a:lvl1pPr>
          </a:lstStyle>
          <a:p>
            <a:endParaRPr lang="en-US" dirty="0"/>
          </a:p>
        </p:txBody>
      </p:sp>
      <p:sp>
        <p:nvSpPr>
          <p:cNvPr id="3" name="Date Placeholder 2"/>
          <p:cNvSpPr>
            <a:spLocks noGrp="1"/>
          </p:cNvSpPr>
          <p:nvPr>
            <p:ph type="dt" idx="1"/>
          </p:nvPr>
        </p:nvSpPr>
        <p:spPr>
          <a:xfrm>
            <a:off x="4023093" y="1"/>
            <a:ext cx="3077739" cy="469424"/>
          </a:xfrm>
          <a:prstGeom prst="rect">
            <a:avLst/>
          </a:prstGeom>
        </p:spPr>
        <p:txBody>
          <a:bodyPr vert="horz" lIns="94213" tIns="47107" rIns="94213" bIns="47107" rtlCol="0"/>
          <a:lstStyle>
            <a:lvl1pPr algn="r">
              <a:defRPr sz="1200"/>
            </a:lvl1pPr>
          </a:lstStyle>
          <a:p>
            <a:fld id="{D7505EE2-20AE-4EC6-B79A-9BC949FFC34E}" type="datetimeFigureOut">
              <a:rPr lang="en-US" smtClean="0"/>
              <a:t>7/16/23</a:t>
            </a:fld>
            <a:endParaRPr lang="en-US" dirty="0"/>
          </a:p>
        </p:txBody>
      </p:sp>
      <p:sp>
        <p:nvSpPr>
          <p:cNvPr id="4" name="Slide Image Placeholder 3"/>
          <p:cNvSpPr>
            <a:spLocks noGrp="1" noRot="1" noChangeAspect="1"/>
          </p:cNvSpPr>
          <p:nvPr>
            <p:ph type="sldImg" idx="2"/>
          </p:nvPr>
        </p:nvSpPr>
        <p:spPr>
          <a:xfrm>
            <a:off x="420688" y="704850"/>
            <a:ext cx="6261100" cy="3521075"/>
          </a:xfrm>
          <a:prstGeom prst="rect">
            <a:avLst/>
          </a:prstGeom>
          <a:noFill/>
          <a:ln w="12700">
            <a:solidFill>
              <a:prstClr val="black"/>
            </a:solidFill>
          </a:ln>
        </p:spPr>
        <p:txBody>
          <a:bodyPr vert="horz" lIns="94213" tIns="47107" rIns="94213" bIns="47107" rtlCol="0" anchor="ctr"/>
          <a:lstStyle/>
          <a:p>
            <a:endParaRPr lang="en-US" dirty="0"/>
          </a:p>
        </p:txBody>
      </p:sp>
      <p:sp>
        <p:nvSpPr>
          <p:cNvPr id="5" name="Notes Placeholder 4"/>
          <p:cNvSpPr>
            <a:spLocks noGrp="1"/>
          </p:cNvSpPr>
          <p:nvPr>
            <p:ph type="body" sz="quarter" idx="3"/>
          </p:nvPr>
        </p:nvSpPr>
        <p:spPr>
          <a:xfrm>
            <a:off x="710248" y="4459528"/>
            <a:ext cx="5681980" cy="4224814"/>
          </a:xfrm>
          <a:prstGeom prst="rect">
            <a:avLst/>
          </a:prstGeom>
        </p:spPr>
        <p:txBody>
          <a:bodyPr vert="horz" lIns="94213" tIns="47107" rIns="94213" bIns="4710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423"/>
            <a:ext cx="3077739" cy="469424"/>
          </a:xfrm>
          <a:prstGeom prst="rect">
            <a:avLst/>
          </a:prstGeom>
        </p:spPr>
        <p:txBody>
          <a:bodyPr vert="horz" lIns="94213" tIns="47107" rIns="94213" bIns="4710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3"/>
            <a:ext cx="3077739" cy="469424"/>
          </a:xfrm>
          <a:prstGeom prst="rect">
            <a:avLst/>
          </a:prstGeom>
        </p:spPr>
        <p:txBody>
          <a:bodyPr vert="horz" lIns="94213" tIns="47107" rIns="94213" bIns="47107" rtlCol="0" anchor="b"/>
          <a:lstStyle>
            <a:lvl1pPr algn="r">
              <a:defRPr sz="1200"/>
            </a:lvl1pPr>
          </a:lstStyle>
          <a:p>
            <a:fld id="{1BB79768-6CD1-4274-8D6F-55F7E56E6718}" type="slidenum">
              <a:rPr lang="en-US" smtClean="0"/>
              <a:t>‹#›</a:t>
            </a:fld>
            <a:endParaRPr lang="en-US" dirty="0"/>
          </a:p>
        </p:txBody>
      </p:sp>
    </p:spTree>
    <p:extLst>
      <p:ext uri="{BB962C8B-B14F-4D97-AF65-F5344CB8AC3E}">
        <p14:creationId xmlns:p14="http://schemas.microsoft.com/office/powerpoint/2010/main" val="2436457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54063" indent="-288925" eaLnBrk="0" hangingPunct="0">
              <a:defRPr>
                <a:solidFill>
                  <a:schemeClr val="tx1"/>
                </a:solidFill>
                <a:latin typeface="Calibri" panose="020F0502020204030204" pitchFamily="34" charset="0"/>
                <a:cs typeface="Arial" panose="020B0604020202020204" pitchFamily="34" charset="0"/>
              </a:defRPr>
            </a:lvl2pPr>
            <a:lvl3pPr marL="1160463" indent="-231775" eaLnBrk="0" hangingPunct="0">
              <a:defRPr>
                <a:solidFill>
                  <a:schemeClr val="tx1"/>
                </a:solidFill>
                <a:latin typeface="Calibri" panose="020F0502020204030204" pitchFamily="34" charset="0"/>
                <a:cs typeface="Arial" panose="020B0604020202020204" pitchFamily="34" charset="0"/>
              </a:defRPr>
            </a:lvl3pPr>
            <a:lvl4pPr marL="1625600" indent="-231775" eaLnBrk="0" hangingPunct="0">
              <a:defRPr>
                <a:solidFill>
                  <a:schemeClr val="tx1"/>
                </a:solidFill>
                <a:latin typeface="Calibri" panose="020F0502020204030204" pitchFamily="34" charset="0"/>
                <a:cs typeface="Arial" panose="020B0604020202020204" pitchFamily="34" charset="0"/>
              </a:defRPr>
            </a:lvl4pPr>
            <a:lvl5pPr marL="2090738" indent="-231775" eaLnBrk="0" hangingPunct="0">
              <a:defRPr>
                <a:solidFill>
                  <a:schemeClr val="tx1"/>
                </a:solidFill>
                <a:latin typeface="Calibri" panose="020F0502020204030204" pitchFamily="34" charset="0"/>
                <a:cs typeface="Arial" panose="020B0604020202020204" pitchFamily="34" charset="0"/>
              </a:defRPr>
            </a:lvl5pPr>
            <a:lvl6pPr marL="25479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51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23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195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F705FAF-829E-4395-B8B6-B498D53B3B43}" type="slidenum">
              <a:rPr lang="en-US" altLang="en-US">
                <a:solidFill>
                  <a:srgbClr val="000000"/>
                </a:solidFill>
              </a:rPr>
              <a:pPr eaLnBrk="1" hangingPunct="1"/>
              <a:t>1</a:t>
            </a:fld>
            <a:endParaRPr lang="en-US" altLang="en-US">
              <a:solidFill>
                <a:srgbClr val="000000"/>
              </a:solidFill>
            </a:endParaRPr>
          </a:p>
        </p:txBody>
      </p:sp>
      <p:sp>
        <p:nvSpPr>
          <p:cNvPr id="5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spcBef>
                <a:spcPts val="0"/>
              </a:spcBef>
              <a:spcAft>
                <a:spcPts val="0"/>
              </a:spcAft>
            </a:pPr>
            <a:r>
              <a:rPr lang="en-US" sz="1800" b="1" kern="1800" dirty="0">
                <a:solidFill>
                  <a:srgbClr val="106636"/>
                </a:solidFill>
                <a:effectLst/>
                <a:latin typeface="Times New Roman" panose="02020603050405020304" pitchFamily="18" charset="0"/>
                <a:ea typeface="Times New Roman" panose="02020603050405020304" pitchFamily="18" charset="0"/>
                <a:cs typeface="Times New Roman" panose="02020603050405020304" pitchFamily="18" charset="0"/>
              </a:rPr>
              <a:t>Word highlight text here.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86855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406400" y="6248400"/>
            <a:ext cx="3556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9" name="Subtitle 2"/>
          <p:cNvSpPr>
            <a:spLocks noGrp="1"/>
          </p:cNvSpPr>
          <p:nvPr>
            <p:ph type="subTitle" idx="1"/>
          </p:nvPr>
        </p:nvSpPr>
        <p:spPr>
          <a:xfrm>
            <a:off x="1828800" y="3200400"/>
            <a:ext cx="85344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itle 6"/>
          <p:cNvSpPr>
            <a:spLocks noGrp="1"/>
          </p:cNvSpPr>
          <p:nvPr>
            <p:ph type="title"/>
          </p:nvPr>
        </p:nvSpPr>
        <p:spPr>
          <a:xfrm>
            <a:off x="609600" y="1981200"/>
            <a:ext cx="10972800" cy="1143000"/>
          </a:xfrm>
          <a:prstGeom prst="rect">
            <a:avLst/>
          </a:prstGeom>
        </p:spPr>
        <p:txBody>
          <a:bodyPr>
            <a:normAutofit/>
          </a:bodyPr>
          <a:lstStyle>
            <a:lvl1pPr algn="ctr">
              <a:defRPr sz="3200" b="1">
                <a:solidFill>
                  <a:srgbClr val="146737"/>
                </a:solidFill>
              </a:defRPr>
            </a:lvl1pPr>
          </a:lstStyle>
          <a:p>
            <a:r>
              <a:rPr lang="en-US"/>
              <a:t>Click to edit Master title style</a:t>
            </a:r>
            <a:endParaRPr lang="en-US" dirty="0"/>
          </a:p>
        </p:txBody>
      </p:sp>
      <p:sp>
        <p:nvSpPr>
          <p:cNvPr id="7" name="Slide Number Placeholder 5"/>
          <p:cNvSpPr>
            <a:spLocks noGrp="1"/>
          </p:cNvSpPr>
          <p:nvPr>
            <p:ph type="sldNum" sz="quarter" idx="11"/>
          </p:nvPr>
        </p:nvSpPr>
        <p:spPr/>
        <p:txBody>
          <a:bodyPr/>
          <a:lstStyle>
            <a:lvl1pPr>
              <a:defRPr/>
            </a:lvl1pPr>
          </a:lstStyle>
          <a:p>
            <a:pPr>
              <a:defRPr/>
            </a:pPr>
            <a:fld id="{DCEE50CC-E570-4C4C-A87C-24787CB3ADAC}" type="slidenum">
              <a:rPr lang="en-US"/>
              <a:pPr>
                <a:defRPr/>
              </a:pPr>
              <a:t>‹#›</a:t>
            </a:fld>
            <a:endParaRPr lang="en-US" dirty="0"/>
          </a:p>
        </p:txBody>
      </p:sp>
      <p:pic>
        <p:nvPicPr>
          <p:cNvPr id="11" name="Picture 10"/>
          <p:cNvPicPr>
            <a:picLocks noChangeAspect="1"/>
          </p:cNvPicPr>
          <p:nvPr userDrawn="1"/>
        </p:nvPicPr>
        <p:blipFill>
          <a:blip r:embed="rId3"/>
          <a:stretch>
            <a:fillRect/>
          </a:stretch>
        </p:blipFill>
        <p:spPr>
          <a:xfrm>
            <a:off x="3352800" y="304800"/>
            <a:ext cx="5105400" cy="856978"/>
          </a:xfrm>
          <a:prstGeom prst="rect">
            <a:avLst/>
          </a:prstGeom>
        </p:spPr>
      </p:pic>
    </p:spTree>
    <p:extLst>
      <p:ext uri="{BB962C8B-B14F-4D97-AF65-F5344CB8AC3E}">
        <p14:creationId xmlns:p14="http://schemas.microsoft.com/office/powerpoint/2010/main" val="34703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1029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rtlCol="0">
            <a:normAutofit/>
          </a:bodyPr>
          <a:lstStyle/>
          <a:p>
            <a:pPr lvl="0"/>
            <a:r>
              <a:rPr lang="en-US" noProof="0"/>
              <a:t>Click icon to add table</a:t>
            </a:r>
            <a:endParaRPr lang="en-US" noProof="0" dirty="0"/>
          </a:p>
        </p:txBody>
      </p:sp>
    </p:spTree>
    <p:extLst>
      <p:ext uri="{BB962C8B-B14F-4D97-AF65-F5344CB8AC3E}">
        <p14:creationId xmlns:p14="http://schemas.microsoft.com/office/powerpoint/2010/main" val="29916773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1219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69901" y="866775"/>
            <a:ext cx="11214100" cy="5259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218333" y="6351589"/>
            <a:ext cx="508000" cy="365125"/>
          </a:xfrm>
          <a:prstGeom prst="rect">
            <a:avLst/>
          </a:prstGeom>
        </p:spPr>
        <p:txBody>
          <a:bodyPr vert="horz" lIns="91440" tIns="45720" rIns="91440" bIns="45720"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1F8A97BA-DB9B-4291-87AE-AF89EA7F18B7}" type="slidenum">
              <a:rPr lang="en-US"/>
              <a:pPr>
                <a:defRPr/>
              </a:pPr>
              <a:t>‹#›</a:t>
            </a:fld>
            <a:endParaRPr lang="en-US" dirty="0"/>
          </a:p>
        </p:txBody>
      </p:sp>
      <p:pic>
        <p:nvPicPr>
          <p:cNvPr id="3" name="Picture 2"/>
          <p:cNvPicPr>
            <a:picLocks noChangeAspect="1"/>
          </p:cNvPicPr>
          <p:nvPr userDrawn="1"/>
        </p:nvPicPr>
        <p:blipFill>
          <a:blip r:embed="rId6"/>
          <a:stretch>
            <a:fillRect/>
          </a:stretch>
        </p:blipFill>
        <p:spPr>
          <a:xfrm>
            <a:off x="469901" y="6297596"/>
            <a:ext cx="2759807" cy="473110"/>
          </a:xfrm>
          <a:prstGeom prst="rect">
            <a:avLst/>
          </a:prstGeom>
        </p:spPr>
      </p:pic>
    </p:spTree>
    <p:extLst>
      <p:ext uri="{BB962C8B-B14F-4D97-AF65-F5344CB8AC3E}">
        <p14:creationId xmlns:p14="http://schemas.microsoft.com/office/powerpoint/2010/main" val="1098376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7200" algn="ctr" rtl="0" eaLnBrk="1" fontAlgn="base" hangingPunct="1">
        <a:spcBef>
          <a:spcPct val="0"/>
        </a:spcBef>
        <a:spcAft>
          <a:spcPct val="0"/>
        </a:spcAft>
        <a:defRPr sz="2400">
          <a:solidFill>
            <a:srgbClr val="106636"/>
          </a:solidFill>
          <a:latin typeface="Arial" charset="0"/>
          <a:cs typeface="Arial" charset="0"/>
        </a:defRPr>
      </a:lvl6pPr>
      <a:lvl7pPr marL="914400" algn="ctr" rtl="0" eaLnBrk="1" fontAlgn="base" hangingPunct="1">
        <a:spcBef>
          <a:spcPct val="0"/>
        </a:spcBef>
        <a:spcAft>
          <a:spcPct val="0"/>
        </a:spcAft>
        <a:defRPr sz="2400">
          <a:solidFill>
            <a:srgbClr val="106636"/>
          </a:solidFill>
          <a:latin typeface="Arial" charset="0"/>
          <a:cs typeface="Arial" charset="0"/>
        </a:defRPr>
      </a:lvl7pPr>
      <a:lvl8pPr marL="1371600" algn="ctr" rtl="0" eaLnBrk="1" fontAlgn="base" hangingPunct="1">
        <a:spcBef>
          <a:spcPct val="0"/>
        </a:spcBef>
        <a:spcAft>
          <a:spcPct val="0"/>
        </a:spcAft>
        <a:defRPr sz="2400">
          <a:solidFill>
            <a:srgbClr val="106636"/>
          </a:solidFill>
          <a:latin typeface="Arial" charset="0"/>
          <a:cs typeface="Arial" charset="0"/>
        </a:defRPr>
      </a:lvl8pPr>
      <a:lvl9pPr marL="1828800" algn="ctr" rtl="0" eaLnBrk="1" fontAlgn="base" hangingPunct="1">
        <a:spcBef>
          <a:spcPct val="0"/>
        </a:spcBef>
        <a:spcAft>
          <a:spcPct val="0"/>
        </a:spcAft>
        <a:defRPr sz="2400">
          <a:solidFill>
            <a:srgbClr val="106636"/>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8">
            <a:extLst>
              <a:ext uri="{FF2B5EF4-FFF2-40B4-BE49-F238E27FC236}">
                <a16:creationId xmlns:a16="http://schemas.microsoft.com/office/drawing/2014/main" id="{59F42474-F345-08F7-2D37-BA4631D408DA}"/>
              </a:ext>
            </a:extLst>
          </p:cNvPr>
          <p:cNvSpPr>
            <a:spLocks noChangeArrowheads="1"/>
          </p:cNvSpPr>
          <p:nvPr/>
        </p:nvSpPr>
        <p:spPr bwMode="auto">
          <a:xfrm>
            <a:off x="9242" y="5633584"/>
            <a:ext cx="8110645" cy="538616"/>
          </a:xfrm>
          <a:prstGeom prst="rect">
            <a:avLst/>
          </a:prstGeom>
          <a:solidFill>
            <a:srgbClr val="FF1A51">
              <a:alpha val="34902"/>
            </a:srgbClr>
          </a:solidFill>
          <a:ln w="9525">
            <a:noFill/>
            <a:miter lim="800000"/>
            <a:headEnd/>
            <a:tailEnd/>
          </a:ln>
          <a:effectLst/>
        </p:spPr>
        <p:txBody>
          <a:bodyPr wrap="none" anchor="ctr">
            <a:prstTxWarp prst="textNoShape">
              <a:avLst/>
            </a:prstTxWarp>
          </a:bodyPr>
          <a:lstStyle/>
          <a:p>
            <a:endParaRPr lang="en-US" sz="2400"/>
          </a:p>
        </p:txBody>
      </p:sp>
      <p:sp>
        <p:nvSpPr>
          <p:cNvPr id="22" name="TextBox 21">
            <a:extLst>
              <a:ext uri="{FF2B5EF4-FFF2-40B4-BE49-F238E27FC236}">
                <a16:creationId xmlns:a16="http://schemas.microsoft.com/office/drawing/2014/main" id="{DDB49F41-81A2-223D-8BF8-404306ED15EB}"/>
              </a:ext>
            </a:extLst>
          </p:cNvPr>
          <p:cNvSpPr txBox="1"/>
          <p:nvPr/>
        </p:nvSpPr>
        <p:spPr>
          <a:xfrm>
            <a:off x="8320536" y="4862907"/>
            <a:ext cx="3670815" cy="954107"/>
          </a:xfrm>
          <a:prstGeom prst="rect">
            <a:avLst/>
          </a:prstGeom>
          <a:noFill/>
        </p:spPr>
        <p:txBody>
          <a:bodyPr wrap="square">
            <a:spAutoFit/>
          </a:bodyPr>
          <a:lstStyle/>
          <a:p>
            <a:r>
              <a:rPr lang="en-US" sz="1400" dirty="0"/>
              <a:t>Inspired by Shakespeare, researchers and stakeholders co-create storylines in a cognitive ecosystem of collective understanding.</a:t>
            </a:r>
          </a:p>
          <a:p>
            <a:endParaRPr lang="en-US" sz="1400" dirty="0"/>
          </a:p>
        </p:txBody>
      </p:sp>
      <p:sp>
        <p:nvSpPr>
          <p:cNvPr id="3077" name="Text Box 6"/>
          <p:cNvSpPr txBox="1">
            <a:spLocks noChangeArrowheads="1"/>
          </p:cNvSpPr>
          <p:nvPr/>
        </p:nvSpPr>
        <p:spPr bwMode="auto">
          <a:xfrm>
            <a:off x="9176" y="5608178"/>
            <a:ext cx="8144224" cy="52322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30188" indent="-219075" eaLnBrk="1" hangingPunct="1">
              <a:spcBef>
                <a:spcPct val="0"/>
              </a:spcBef>
              <a:buNone/>
            </a:pPr>
            <a:r>
              <a:rPr lang="en-US" altLang="en-US" sz="1400" dirty="0">
                <a:solidFill>
                  <a:srgbClr val="000000"/>
                </a:solidFill>
                <a:latin typeface="+mn-lt"/>
              </a:rPr>
              <a:t>Shenk, L., and W. J. Gutowski, 2022:  Mind the gaps!  Climate scientists should heed lessons in collaborative storytelling from William Shakespeare.  </a:t>
            </a:r>
            <a:r>
              <a:rPr lang="en-US" altLang="en-US" sz="1400" i="1" dirty="0">
                <a:solidFill>
                  <a:srgbClr val="000000"/>
                </a:solidFill>
                <a:latin typeface="+mn-lt"/>
              </a:rPr>
              <a:t>WIREs Climate Change</a:t>
            </a:r>
            <a:r>
              <a:rPr lang="en-US" altLang="en-US" sz="1400" dirty="0">
                <a:solidFill>
                  <a:srgbClr val="000000"/>
                </a:solidFill>
                <a:latin typeface="+mn-lt"/>
              </a:rPr>
              <a:t>, https://</a:t>
            </a:r>
            <a:r>
              <a:rPr lang="en-US" altLang="en-US" sz="1400" dirty="0" err="1">
                <a:solidFill>
                  <a:srgbClr val="000000"/>
                </a:solidFill>
                <a:latin typeface="+mn-lt"/>
              </a:rPr>
              <a:t>doi.org</a:t>
            </a:r>
            <a:r>
              <a:rPr lang="en-US" altLang="en-US" sz="1400" dirty="0">
                <a:solidFill>
                  <a:srgbClr val="000000"/>
                </a:solidFill>
                <a:latin typeface="+mn-lt"/>
              </a:rPr>
              <a:t>/10.1002/wcc.783. </a:t>
            </a:r>
          </a:p>
        </p:txBody>
      </p:sp>
      <p:sp>
        <p:nvSpPr>
          <p:cNvPr id="18" name="Rectangle 8">
            <a:extLst>
              <a:ext uri="{FF2B5EF4-FFF2-40B4-BE49-F238E27FC236}">
                <a16:creationId xmlns:a16="http://schemas.microsoft.com/office/drawing/2014/main" id="{3EA73196-6579-C582-11D1-60C831D10628}"/>
              </a:ext>
            </a:extLst>
          </p:cNvPr>
          <p:cNvSpPr>
            <a:spLocks noChangeArrowheads="1"/>
          </p:cNvSpPr>
          <p:nvPr/>
        </p:nvSpPr>
        <p:spPr bwMode="auto">
          <a:xfrm>
            <a:off x="0" y="-17362"/>
            <a:ext cx="12192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2400"/>
          </a:p>
        </p:txBody>
      </p:sp>
      <p:sp>
        <p:nvSpPr>
          <p:cNvPr id="6" name="Rectangle 8">
            <a:extLst>
              <a:ext uri="{FF2B5EF4-FFF2-40B4-BE49-F238E27FC236}">
                <a16:creationId xmlns:a16="http://schemas.microsoft.com/office/drawing/2014/main" id="{FD3E2E6E-E8D2-59E0-101D-A487509D7335}"/>
              </a:ext>
            </a:extLst>
          </p:cNvPr>
          <p:cNvSpPr>
            <a:spLocks noChangeArrowheads="1"/>
          </p:cNvSpPr>
          <p:nvPr/>
        </p:nvSpPr>
        <p:spPr bwMode="auto">
          <a:xfrm>
            <a:off x="0" y="6096000"/>
            <a:ext cx="12192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2400"/>
          </a:p>
        </p:txBody>
      </p:sp>
      <p:sp>
        <p:nvSpPr>
          <p:cNvPr id="3074" name="Rectangle 3"/>
          <p:cNvSpPr>
            <a:spLocks noChangeArrowheads="1"/>
          </p:cNvSpPr>
          <p:nvPr/>
        </p:nvSpPr>
        <p:spPr bwMode="auto">
          <a:xfrm>
            <a:off x="1676400" y="3352800"/>
            <a:ext cx="3429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15000"/>
              </a:spcBef>
              <a:buFontTx/>
              <a:buNone/>
            </a:pPr>
            <a:endParaRPr lang="en-US" altLang="en-US" sz="1600" dirty="0">
              <a:solidFill>
                <a:srgbClr val="000000"/>
              </a:solidFill>
            </a:endParaRPr>
          </a:p>
        </p:txBody>
      </p:sp>
      <p:sp>
        <p:nvSpPr>
          <p:cNvPr id="3075" name="Rectangle 4"/>
          <p:cNvSpPr>
            <a:spLocks noChangeArrowheads="1"/>
          </p:cNvSpPr>
          <p:nvPr/>
        </p:nvSpPr>
        <p:spPr bwMode="auto">
          <a:xfrm>
            <a:off x="23328" y="755536"/>
            <a:ext cx="7772400" cy="122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a:lnSpc>
                <a:spcPct val="95000"/>
              </a:lnSpc>
              <a:defRPr/>
            </a:pPr>
            <a:r>
              <a:rPr lang="en-US" sz="2000" b="1" dirty="0">
                <a:solidFill>
                  <a:srgbClr val="006600"/>
                </a:solidFill>
                <a:latin typeface="Arial" panose="020B0604020202020204" pitchFamily="34" charset="0"/>
                <a:cs typeface="Arial" panose="020B0604020202020204" pitchFamily="34" charset="0"/>
              </a:rPr>
              <a:t>Scientific Challenge</a:t>
            </a:r>
          </a:p>
          <a:p>
            <a:pPr marL="9525"/>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Community partners involved in co-producing climate information with climate scientists bring diverse knowledges, values, and perspectives.  Engaging the full scope of their contributions is vital for obtaining successful, equitable responses to climate change.  </a:t>
            </a:r>
          </a:p>
          <a:p>
            <a:pPr marR="0">
              <a:spcBef>
                <a:spcPts val="0"/>
              </a:spcBef>
              <a:spcAft>
                <a:spcPts val="0"/>
              </a:spcAft>
            </a:pP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solidFill>
                <a:prstClr val="black"/>
              </a:solidFill>
              <a:latin typeface="Arial" panose="020B0604020202020204" pitchFamily="34" charset="0"/>
              <a:cs typeface="Arial" panose="020B0604020202020204" pitchFamily="34" charset="0"/>
            </a:endParaRPr>
          </a:p>
        </p:txBody>
      </p:sp>
      <p:sp>
        <p:nvSpPr>
          <p:cNvPr id="3076" name="Rectangle 5"/>
          <p:cNvSpPr>
            <a:spLocks noChangeArrowheads="1"/>
          </p:cNvSpPr>
          <p:nvPr/>
        </p:nvSpPr>
        <p:spPr bwMode="auto">
          <a:xfrm>
            <a:off x="1" y="152400"/>
            <a:ext cx="1219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b="1" dirty="0">
                <a:solidFill>
                  <a:schemeClr val="bg1"/>
                </a:solidFill>
                <a:latin typeface="Arial" panose="020B0604020202020204" pitchFamily="34" charset="0"/>
              </a:rPr>
              <a:t>Mind the gaps!  Climate scientists should heed lessons in collaborative storytelling from William Shakespeare</a:t>
            </a:r>
          </a:p>
        </p:txBody>
      </p:sp>
      <p:sp>
        <p:nvSpPr>
          <p:cNvPr id="9" name="Rectangle 4">
            <a:extLst>
              <a:ext uri="{FF2B5EF4-FFF2-40B4-BE49-F238E27FC236}">
                <a16:creationId xmlns:a16="http://schemas.microsoft.com/office/drawing/2014/main" id="{0D711938-5F57-4CD6-8D4E-B80CB7329BE0}"/>
              </a:ext>
            </a:extLst>
          </p:cNvPr>
          <p:cNvSpPr>
            <a:spLocks noChangeArrowheads="1"/>
          </p:cNvSpPr>
          <p:nvPr/>
        </p:nvSpPr>
        <p:spPr bwMode="auto">
          <a:xfrm>
            <a:off x="1" y="3051923"/>
            <a:ext cx="7668476" cy="1531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5000"/>
              </a:lnSpc>
              <a:buFontTx/>
              <a:buNone/>
            </a:pPr>
            <a:r>
              <a:rPr lang="en-US" altLang="en-US" sz="2000" b="1" dirty="0">
                <a:solidFill>
                  <a:srgbClr val="006600"/>
                </a:solidFill>
                <a:latin typeface="Arial" panose="020B0604020202020204" pitchFamily="34" charset="0"/>
                <a:cs typeface="Arial" panose="020B0604020202020204" pitchFamily="34" charset="0"/>
              </a:rPr>
              <a:t>Significance and Impact</a:t>
            </a:r>
          </a:p>
          <a:p>
            <a:r>
              <a:rPr lang="en-US" sz="1400" kern="0" dirty="0">
                <a:effectLst/>
                <a:latin typeface="Calibri" panose="020F0502020204030204" pitchFamily="34" charset="0"/>
                <a:ea typeface="Calibri" panose="020F0502020204030204" pitchFamily="34" charset="0"/>
                <a:cs typeface="Times New Roman" panose="02020603050405020304" pitchFamily="18" charset="0"/>
              </a:rPr>
              <a:t> </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We combine principles from emerging climate “storylines” research with collaborative storytelling inspired by William Shakespeare’s theatrical practices.  Shakespeare leaves gaps in his plays’ narratives that spark collaborations and multiple interpretations. These gaps allow others to enter as collaborators, creating a collective understanding, termed a “cognitive ecosystem”, that expands each other’s thinking, fostering knowledge and cohesive action among all. Integrating these methods into climate storyline-making offers a radical paradigm: it upends the scientist’s role as the focal storyteller and expert, and fosters, instead, partnership, equity, and a co-exploration of multiple uncertainties. It is time for researchers to promote a cognitive ecosystem of collaborative action.</a:t>
            </a:r>
          </a:p>
          <a:p>
            <a:pPr eaLnBrk="1" hangingPunct="1">
              <a:lnSpc>
                <a:spcPct val="90000"/>
              </a:lnSpc>
            </a:pPr>
            <a:endParaRPr lang="en-US" sz="1800" b="0" i="0" dirty="0">
              <a:solidFill>
                <a:srgbClr val="1C1D1E"/>
              </a:solidFill>
              <a:effectLst/>
              <a:latin typeface="Arial" panose="020B0604020202020204" pitchFamily="34" charset="0"/>
              <a:cs typeface="Arial" panose="020B0604020202020204" pitchFamily="34" charset="0"/>
            </a:endParaRPr>
          </a:p>
        </p:txBody>
      </p:sp>
      <p:sp>
        <p:nvSpPr>
          <p:cNvPr id="10" name="Rectangle 4">
            <a:extLst>
              <a:ext uri="{FF2B5EF4-FFF2-40B4-BE49-F238E27FC236}">
                <a16:creationId xmlns:a16="http://schemas.microsoft.com/office/drawing/2014/main" id="{8B1C6242-7ACF-4806-8730-C141EE592133}"/>
              </a:ext>
            </a:extLst>
          </p:cNvPr>
          <p:cNvSpPr>
            <a:spLocks noChangeArrowheads="1"/>
          </p:cNvSpPr>
          <p:nvPr/>
        </p:nvSpPr>
        <p:spPr bwMode="auto">
          <a:xfrm>
            <a:off x="38098" y="1772294"/>
            <a:ext cx="7772400" cy="1809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a:lnSpc>
                <a:spcPct val="95000"/>
              </a:lnSpc>
              <a:defRPr/>
            </a:pPr>
            <a:r>
              <a:rPr lang="en-US" sz="2000" b="1" dirty="0">
                <a:solidFill>
                  <a:srgbClr val="006600"/>
                </a:solidFill>
                <a:latin typeface="Arial" panose="020B0604020202020204" pitchFamily="34" charset="0"/>
                <a:cs typeface="Arial" panose="020B0604020202020204" pitchFamily="34" charset="0"/>
              </a:rPr>
              <a:t>Approach and Findings</a:t>
            </a:r>
          </a:p>
          <a:p>
            <a:pPr>
              <a:defRPr/>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Evocative tools that prompt partners to tell their weather and climate stories opens gateways for understanding diverse needs and interests.  The “cognitive ecology” that emerges from sharing stories enables intuitive recognition of all partners’ knowledge, values, and perspectives.</a:t>
            </a:r>
          </a:p>
          <a:p>
            <a:pPr>
              <a:defRPr/>
            </a:pPr>
            <a:endParaRPr lang="en-US" sz="1400" b="0" i="0" dirty="0">
              <a:solidFill>
                <a:srgbClr val="1C1D1E"/>
              </a:solidFill>
              <a:effectLst/>
              <a:latin typeface="Arial" panose="020B0604020202020204" pitchFamily="34" charset="0"/>
              <a:cs typeface="Arial" panose="020B0604020202020204" pitchFamily="34" charset="0"/>
            </a:endParaRPr>
          </a:p>
        </p:txBody>
      </p:sp>
      <p:sp>
        <p:nvSpPr>
          <p:cNvPr id="13" name="Rectangle 235">
            <a:extLst>
              <a:ext uri="{FF2B5EF4-FFF2-40B4-BE49-F238E27FC236}">
                <a16:creationId xmlns:a16="http://schemas.microsoft.com/office/drawing/2014/main" id="{21B71F70-0558-4303-9547-B61E5C46180B}"/>
              </a:ext>
            </a:extLst>
          </p:cNvPr>
          <p:cNvSpPr>
            <a:spLocks noChangeArrowheads="1"/>
          </p:cNvSpPr>
          <p:nvPr/>
        </p:nvSpPr>
        <p:spPr bwMode="auto">
          <a:xfrm>
            <a:off x="4081356" y="6324600"/>
            <a:ext cx="4029287" cy="373895"/>
          </a:xfrm>
          <a:prstGeom prst="rect">
            <a:avLst/>
          </a:prstGeom>
          <a:noFill/>
          <a:ln w="9525">
            <a:noFill/>
            <a:miter lim="800000"/>
            <a:headEnd/>
            <a:tailEnd/>
          </a:ln>
        </p:spPr>
        <p:txBody>
          <a:bodyPr>
            <a:prstTxWarp prst="textNoShape">
              <a:avLst/>
            </a:prstTxWarp>
          </a:bodyPr>
          <a:lstStyle/>
          <a:p>
            <a:pPr marL="171450" indent="-171450" algn="ctr" eaLnBrk="0" hangingPunct="0">
              <a:lnSpc>
                <a:spcPct val="90000"/>
              </a:lnSpc>
            </a:pPr>
            <a:r>
              <a:rPr lang="en-US" sz="1200" b="1" dirty="0">
                <a:solidFill>
                  <a:schemeClr val="bg1">
                    <a:lumMod val="95000"/>
                  </a:schemeClr>
                </a:solidFill>
                <a:latin typeface="Arial Nova" panose="020B0504020202020204" pitchFamily="34" charset="0"/>
                <a:ea typeface="Rod" charset="0"/>
                <a:cs typeface="Rod" charset="0"/>
              </a:rPr>
              <a:t> Biological and Environmental Research</a:t>
            </a:r>
          </a:p>
        </p:txBody>
      </p:sp>
      <p:sp>
        <p:nvSpPr>
          <p:cNvPr id="5" name="TextBox 9">
            <a:extLst>
              <a:ext uri="{FF2B5EF4-FFF2-40B4-BE49-F238E27FC236}">
                <a16:creationId xmlns:a16="http://schemas.microsoft.com/office/drawing/2014/main" id="{DC85BF24-B36B-624D-5B58-16C7354888A4}"/>
              </a:ext>
            </a:extLst>
          </p:cNvPr>
          <p:cNvSpPr txBox="1">
            <a:spLocks noChangeArrowheads="1"/>
          </p:cNvSpPr>
          <p:nvPr/>
        </p:nvSpPr>
        <p:spPr bwMode="auto">
          <a:xfrm>
            <a:off x="8906549" y="2580422"/>
            <a:ext cx="11518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ts val="0"/>
              </a:spcBef>
              <a:buNone/>
            </a:pPr>
            <a:r>
              <a:rPr lang="en-US" altLang="en-US" sz="2000" dirty="0">
                <a:solidFill>
                  <a:schemeClr val="bg1"/>
                </a:solidFill>
                <a:latin typeface="Arial" panose="020B0604020202020204" pitchFamily="34" charset="0"/>
              </a:rPr>
              <a:t>Figure</a:t>
            </a:r>
          </a:p>
        </p:txBody>
      </p:sp>
      <p:pic>
        <p:nvPicPr>
          <p:cNvPr id="16" name="Google Shape;62;p14" descr="A picture containing text, clipart&#10;&#10;Description automatically generated">
            <a:extLst>
              <a:ext uri="{FF2B5EF4-FFF2-40B4-BE49-F238E27FC236}">
                <a16:creationId xmlns:a16="http://schemas.microsoft.com/office/drawing/2014/main" id="{88FAF5DE-BA89-E0AC-0643-6D0527AE42EF}"/>
              </a:ext>
            </a:extLst>
          </p:cNvPr>
          <p:cNvPicPr preferRelativeResize="0"/>
          <p:nvPr/>
        </p:nvPicPr>
        <p:blipFill rotWithShape="1">
          <a:blip r:embed="rId3">
            <a:alphaModFix/>
          </a:blip>
          <a:srcRect/>
          <a:stretch/>
        </p:blipFill>
        <p:spPr>
          <a:xfrm>
            <a:off x="9317376" y="6159814"/>
            <a:ext cx="2798424" cy="636779"/>
          </a:xfrm>
          <a:prstGeom prst="rect">
            <a:avLst/>
          </a:prstGeom>
          <a:noFill/>
          <a:ln>
            <a:noFill/>
          </a:ln>
        </p:spPr>
      </p:pic>
      <p:pic>
        <p:nvPicPr>
          <p:cNvPr id="2" name="Picture 1">
            <a:extLst>
              <a:ext uri="{FF2B5EF4-FFF2-40B4-BE49-F238E27FC236}">
                <a16:creationId xmlns:a16="http://schemas.microsoft.com/office/drawing/2014/main" id="{E9E4CAE6-08C0-83E2-8FC7-70BD05CEDE3D}"/>
              </a:ext>
            </a:extLst>
          </p:cNvPr>
          <p:cNvPicPr>
            <a:picLocks noChangeAspect="1"/>
          </p:cNvPicPr>
          <p:nvPr/>
        </p:nvPicPr>
        <p:blipFill>
          <a:blip r:embed="rId4"/>
          <a:stretch>
            <a:fillRect/>
          </a:stretch>
        </p:blipFill>
        <p:spPr>
          <a:xfrm>
            <a:off x="7668477" y="1054100"/>
            <a:ext cx="4508500" cy="3746500"/>
          </a:xfrm>
          <a:prstGeom prst="rect">
            <a:avLst/>
          </a:prstGeom>
        </p:spPr>
      </p:pic>
      <p:pic>
        <p:nvPicPr>
          <p:cNvPr id="3" name="Picture 4" descr="SC Logos | U.S. DOE Office of Science (SC)">
            <a:extLst>
              <a:ext uri="{FF2B5EF4-FFF2-40B4-BE49-F238E27FC236}">
                <a16:creationId xmlns:a16="http://schemas.microsoft.com/office/drawing/2014/main" id="{633D8392-2F30-908B-02FB-E66AB6F135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950" y="6248400"/>
            <a:ext cx="2969250" cy="498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99235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Y 2017 BER Transition briefing MRR 02102017 Gary Tris Todd.pptx" id="{950876FA-45CC-4CBB-8EB8-94848769055F}" vid="{E060FB21-235D-4E61-AB69-C8AF0AE30E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EE2EA1CCEDFE42ABC93D9292C873B0" ma:contentTypeVersion="15" ma:contentTypeDescription="Create a new document." ma:contentTypeScope="" ma:versionID="d0e421adeeb29216af584de8cfaaa04a">
  <xsd:schema xmlns:xsd="http://www.w3.org/2001/XMLSchema" xmlns:xs="http://www.w3.org/2001/XMLSchema" xmlns:p="http://schemas.microsoft.com/office/2006/metadata/properties" xmlns:ns2="c984396b-6b2b-4702-b0ed-ddd4650c9569" xmlns:ns3="df1a08c3-14da-4669-a81b-4822034d70c2" xmlns:ns4="5cece13e-3376-4417-9525-be60b11a89a8" targetNamespace="http://schemas.microsoft.com/office/2006/metadata/properties" ma:root="true" ma:fieldsID="2635d5d37e702e062bf6f3db5e2ece6e" ns2:_="" ns3:_="" ns4:_="">
    <xsd:import namespace="c984396b-6b2b-4702-b0ed-ddd4650c9569"/>
    <xsd:import namespace="df1a08c3-14da-4669-a81b-4822034d70c2"/>
    <xsd:import namespace="5cece13e-3376-4417-9525-be60b11a89a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GenerationTime" minOccurs="0"/>
                <xsd:element ref="ns3:MediaServiceEventHashCode" minOccurs="0"/>
                <xsd:element ref="ns3:MediaServiceLocation" minOccurs="0"/>
                <xsd:element ref="ns3:MediaServiceOCR" minOccurs="0"/>
                <xsd:element ref="ns3:MediaLengthInSecond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84396b-6b2b-4702-b0ed-ddd4650c956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f1a08c3-14da-4669-a81b-4822034d70c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60f1aaf-6244-4bb9-9bf9-38bf3738530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cece13e-3376-4417-9525-be60b11a89a8"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1dbef186-2c9c-465c-b98c-3ee97403fb82}" ma:internalName="TaxCatchAll" ma:showField="CatchAllData" ma:web="c984396b-6b2b-4702-b0ed-ddd4650c956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f1a08c3-14da-4669-a81b-4822034d70c2">
      <Terms xmlns="http://schemas.microsoft.com/office/infopath/2007/PartnerControls"/>
    </lcf76f155ced4ddcb4097134ff3c332f>
    <TaxCatchAll xmlns="5cece13e-3376-4417-9525-be60b11a89a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6A0052-45CF-4915-8A3A-5A80A05D34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84396b-6b2b-4702-b0ed-ddd4650c9569"/>
    <ds:schemaRef ds:uri="df1a08c3-14da-4669-a81b-4822034d70c2"/>
    <ds:schemaRef ds:uri="5cece13e-3376-4417-9525-be60b11a89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913A82-260E-4EE4-B3B5-558A6A351E7F}">
  <ds:schemaRefs>
    <ds:schemaRef ds:uri="5cece13e-3376-4417-9525-be60b11a89a8"/>
    <ds:schemaRef ds:uri="http://purl.org/dc/terms/"/>
    <ds:schemaRef ds:uri="http://purl.org/dc/dcmitype/"/>
    <ds:schemaRef ds:uri="http://schemas.openxmlformats.org/package/2006/metadata/core-properties"/>
    <ds:schemaRef ds:uri="df1a08c3-14da-4669-a81b-4822034d70c2"/>
    <ds:schemaRef ds:uri="http://purl.org/dc/elements/1.1/"/>
    <ds:schemaRef ds:uri="http://schemas.microsoft.com/office/2006/metadata/properties"/>
    <ds:schemaRef ds:uri="http://schemas.microsoft.com/office/2006/documentManagement/types"/>
    <ds:schemaRef ds:uri="c984396b-6b2b-4702-b0ed-ddd4650c9569"/>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B165C4C2-4478-4D9E-A6A1-E2DBA1C29A2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SC template</Template>
  <TotalTime>10126</TotalTime>
  <Words>305</Words>
  <Application>Microsoft Macintosh PowerPoint</Application>
  <PresentationFormat>Widescreen</PresentationFormat>
  <Paragraphs>15</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Nova</vt:lpstr>
      <vt:lpstr>Calibri</vt:lpstr>
      <vt:lpstr>Times New Roman</vt:lpstr>
      <vt:lpstr>1_Office Theme</vt:lpstr>
      <vt:lpstr>PowerPoint Presentation</vt:lpstr>
    </vt:vector>
  </TitlesOfParts>
  <Company>US Department of Energy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West, Tristram</dc:creator>
  <cp:lastModifiedBy>Gutowski, William J [GE AT]</cp:lastModifiedBy>
  <cp:revision>149</cp:revision>
  <cp:lastPrinted>2022-03-28T16:23:10Z</cp:lastPrinted>
  <dcterms:created xsi:type="dcterms:W3CDTF">2019-02-27T15:57:00Z</dcterms:created>
  <dcterms:modified xsi:type="dcterms:W3CDTF">2023-07-20T02:54:39Z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0x01010007EE2EA1CCEDFE42ABC93D9292C873B0</vt:lpwstr>
  </property>
  <property fmtid="{D5CDD505-2E9C-101B-9397-08002B2CF9AE}" pid="3" name="MediaServiceImageTags">
    <vt:lpwstr/>
  </property>
</Properties>
</file>