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340" r:id="rId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2"/>
    <p:restoredTop sz="94626"/>
  </p:normalViewPr>
  <p:slideViewPr>
    <p:cSldViewPr snapToGrid="0" snapToObjects="1">
      <p:cViewPr varScale="1">
        <p:scale>
          <a:sx n="121" d="100"/>
          <a:sy n="121" d="100"/>
        </p:scale>
        <p:origin x="1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19C9B7E-1D8F-664F-A2F6-0D5E79CDE8A4}" type="slidenum">
              <a:rPr lang="en-US" smtClean="0"/>
              <a:t>1</a:t>
            </a:fld>
            <a:endParaRPr lang="en-US"/>
          </a:p>
        </p:txBody>
      </p:sp>
    </p:spTree>
    <p:extLst>
      <p:ext uri="{BB962C8B-B14F-4D97-AF65-F5344CB8AC3E}">
        <p14:creationId xmlns:p14="http://schemas.microsoft.com/office/powerpoint/2010/main" val="228095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D2D6-1554-3241-BAE5-FD48F13A68F7}"/>
              </a:ext>
            </a:extLst>
          </p:cNvPr>
          <p:cNvSpPr>
            <a:spLocks noGrp="1"/>
          </p:cNvSpPr>
          <p:nvPr>
            <p:ph type="title"/>
          </p:nvPr>
        </p:nvSpPr>
        <p:spPr>
          <a:xfrm>
            <a:off x="56287" y="-284973"/>
            <a:ext cx="8359673" cy="1325563"/>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565E67E2-999E-5E41-B321-C86D814B5DD6}"/>
              </a:ext>
            </a:extLst>
          </p:cNvPr>
          <p:cNvSpPr>
            <a:spLocks noGrp="1"/>
          </p:cNvSpPr>
          <p:nvPr>
            <p:ph idx="1"/>
          </p:nvPr>
        </p:nvSpPr>
        <p:spPr>
          <a:xfrm>
            <a:off x="628650" y="1683731"/>
            <a:ext cx="7886700" cy="447174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BCA4F317-5285-374B-8654-19074ECAC11E}"/>
              </a:ext>
            </a:extLst>
          </p:cNvPr>
          <p:cNvSpPr>
            <a:spLocks noGrp="1"/>
          </p:cNvSpPr>
          <p:nvPr>
            <p:ph type="dt" sz="half" idx="10"/>
          </p:nvPr>
        </p:nvSpPr>
        <p:spPr/>
        <p:txBody>
          <a:bodyPr/>
          <a:lstStyle/>
          <a:p>
            <a:fld id="{A8980E71-C70C-A244-899E-E4A3B294E66D}" type="datetime1">
              <a:rPr lang="en-US" smtClean="0"/>
              <a:t>7/20/22</a:t>
            </a:fld>
            <a:endParaRPr lang="en-US"/>
          </a:p>
        </p:txBody>
      </p:sp>
      <p:sp>
        <p:nvSpPr>
          <p:cNvPr id="9" name="Footer Placeholder 8">
            <a:extLst>
              <a:ext uri="{FF2B5EF4-FFF2-40B4-BE49-F238E27FC236}">
                <a16:creationId xmlns:a16="http://schemas.microsoft.com/office/drawing/2014/main" id="{A46C2879-C6E6-3145-B0DF-CE8FA1EA151D}"/>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4EAFCEEB-9E52-294A-BD63-056D6EE3462F}"/>
              </a:ext>
            </a:extLst>
          </p:cNvPr>
          <p:cNvSpPr>
            <a:spLocks noGrp="1"/>
          </p:cNvSpPr>
          <p:nvPr>
            <p:ph type="sldNum" sz="quarter" idx="12"/>
          </p:nvPr>
        </p:nvSpPr>
        <p:spPr>
          <a:xfrm>
            <a:off x="6278127" y="6217851"/>
            <a:ext cx="275073" cy="276999"/>
          </a:xfrm>
        </p:spPr>
        <p:txBody>
          <a:bodyPr/>
          <a:lstStyle/>
          <a:p>
            <a:fld id="{C57EE9B9-B61D-4241-A604-22173090F58E}" type="slidenum">
              <a:rPr lang="en-US" smtClean="0"/>
              <a:t>‹#›</a:t>
            </a:fld>
            <a:endParaRPr lang="en-US"/>
          </a:p>
        </p:txBody>
      </p:sp>
    </p:spTree>
    <p:extLst>
      <p:ext uri="{BB962C8B-B14F-4D97-AF65-F5344CB8AC3E}">
        <p14:creationId xmlns:p14="http://schemas.microsoft.com/office/powerpoint/2010/main" val="26087486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77825" y="1416050"/>
            <a:ext cx="8415338" cy="1555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C7A29A44-E0B2-9546-B537-71DF78D1EB95}"/>
              </a:ext>
            </a:extLst>
          </p:cNvPr>
          <p:cNvSpPr txBox="1">
            <a:spLocks/>
          </p:cNvSpPr>
          <p:nvPr/>
        </p:nvSpPr>
        <p:spPr>
          <a:xfrm>
            <a:off x="155189" y="-1686591"/>
            <a:ext cx="5137941" cy="455408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300" dirty="0">
                <a:solidFill>
                  <a:srgbClr val="305291"/>
                </a:solidFill>
                <a:latin typeface="Helvetica Neue Light" panose="02000403000000020004" pitchFamily="2" charset="0"/>
                <a:ea typeface="Helvetica Neue Light" panose="02000403000000020004" pitchFamily="2" charset="0"/>
              </a:rPr>
              <a:t>A theory of tropical orographic precipitation</a:t>
            </a:r>
            <a:endParaRPr lang="en-US" sz="3300" dirty="0">
              <a:solidFill>
                <a:srgbClr val="305291"/>
              </a:solidFill>
              <a:latin typeface="Helvetica Neue Light" panose="02000403000000020004" pitchFamily="2" charset="0"/>
              <a:ea typeface="Helvetica Neue Light" panose="02000403000000020004" pitchFamily="2" charset="0"/>
              <a:cs typeface="Al Bayan Plain" pitchFamily="2" charset="-78"/>
            </a:endParaRPr>
          </a:p>
        </p:txBody>
      </p:sp>
      <p:cxnSp>
        <p:nvCxnSpPr>
          <p:cNvPr id="31" name="Straight Connector 30">
            <a:extLst>
              <a:ext uri="{FF2B5EF4-FFF2-40B4-BE49-F238E27FC236}">
                <a16:creationId xmlns:a16="http://schemas.microsoft.com/office/drawing/2014/main" id="{5C7272AB-4282-FE4C-B075-50E51A2D8561}"/>
              </a:ext>
            </a:extLst>
          </p:cNvPr>
          <p:cNvCxnSpPr>
            <a:cxnSpLocks/>
          </p:cNvCxnSpPr>
          <p:nvPr/>
        </p:nvCxnSpPr>
        <p:spPr>
          <a:xfrm>
            <a:off x="249514" y="1190759"/>
            <a:ext cx="2460357" cy="0"/>
          </a:xfrm>
          <a:prstGeom prst="line">
            <a:avLst/>
          </a:prstGeom>
          <a:ln w="57150">
            <a:solidFill>
              <a:srgbClr val="305291"/>
            </a:solidFill>
          </a:ln>
        </p:spPr>
        <p:style>
          <a:lnRef idx="1">
            <a:schemeClr val="accent1"/>
          </a:lnRef>
          <a:fillRef idx="0">
            <a:schemeClr val="accent1"/>
          </a:fillRef>
          <a:effectRef idx="0">
            <a:schemeClr val="accent1"/>
          </a:effectRef>
          <a:fontRef idx="minor">
            <a:schemeClr val="tx1"/>
          </a:fontRef>
        </p:style>
      </p:cxnSp>
      <p:sp>
        <p:nvSpPr>
          <p:cNvPr id="36" name="Text Box 6">
            <a:extLst>
              <a:ext uri="{FF2B5EF4-FFF2-40B4-BE49-F238E27FC236}">
                <a16:creationId xmlns:a16="http://schemas.microsoft.com/office/drawing/2014/main" id="{D9A2DF13-23D6-FE4E-B701-8F54432F138D}"/>
              </a:ext>
            </a:extLst>
          </p:cNvPr>
          <p:cNvSpPr txBox="1"/>
          <p:nvPr/>
        </p:nvSpPr>
        <p:spPr>
          <a:xfrm>
            <a:off x="4895875" y="168935"/>
            <a:ext cx="4092936" cy="556705"/>
          </a:xfrm>
          <a:prstGeom prst="rect">
            <a:avLst/>
          </a:prstGeom>
          <a:ln w="127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000"/>
            </a:pPr>
            <a:r>
              <a:rPr lang="en-US" sz="1000" dirty="0"/>
              <a:t>Nicolas, Q., &amp; Boos, W. R. (2022). A Theory for the Response of Tropical Moist Convection to Mechanical Orographic Forcing, </a:t>
            </a:r>
            <a:r>
              <a:rPr lang="en-US" sz="1000" i="1" dirty="0"/>
              <a:t>Journal of the Atmospheric Sciences</a:t>
            </a:r>
            <a:r>
              <a:rPr lang="en-US" sz="1000" dirty="0"/>
              <a:t>, </a:t>
            </a:r>
            <a:r>
              <a:rPr lang="en-US" sz="1000" b="1" dirty="0"/>
              <a:t>79</a:t>
            </a:r>
            <a:r>
              <a:rPr lang="en-US" sz="1000" dirty="0"/>
              <a:t>(7), 1761-1779.</a:t>
            </a:r>
            <a:r>
              <a:rPr lang="en-US" dirty="0"/>
              <a:t>, doi:10.1175/JAS-D-21-0218.1</a:t>
            </a:r>
          </a:p>
        </p:txBody>
      </p:sp>
      <p:sp>
        <p:nvSpPr>
          <p:cNvPr id="37" name="Rectangle 4">
            <a:extLst>
              <a:ext uri="{FF2B5EF4-FFF2-40B4-BE49-F238E27FC236}">
                <a16:creationId xmlns:a16="http://schemas.microsoft.com/office/drawing/2014/main" id="{F346E9E5-5DD4-A54E-A124-86B2A3E833CC}"/>
              </a:ext>
            </a:extLst>
          </p:cNvPr>
          <p:cNvSpPr txBox="1"/>
          <p:nvPr/>
        </p:nvSpPr>
        <p:spPr>
          <a:xfrm>
            <a:off x="61352" y="1304927"/>
            <a:ext cx="4205849" cy="2754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31775" indent="-231775" algn="ctr">
              <a:spcBef>
                <a:spcPts val="200"/>
              </a:spcBef>
              <a:defRPr sz="1400" b="1"/>
            </a:pPr>
            <a:r>
              <a:rPr dirty="0">
                <a:latin typeface="Helvetica Neue Light" panose="02000403000000020004" pitchFamily="2" charset="0"/>
                <a:ea typeface="Helvetica Neue Light" panose="02000403000000020004" pitchFamily="2" charset="0"/>
              </a:rPr>
              <a:t>Objective</a:t>
            </a:r>
          </a:p>
          <a:p>
            <a:pPr marL="285750" indent="-285750">
              <a:spcBef>
                <a:spcPts val="200"/>
              </a:spcBef>
              <a:buSzPct val="100000"/>
              <a:buFont typeface="Arial"/>
              <a:buChar char="●"/>
              <a:defRPr sz="1400"/>
            </a:pPr>
            <a:r>
              <a:rPr lang="en-US" dirty="0">
                <a:latin typeface="Helvetica Neue Light" panose="02000403000000020004" pitchFamily="2" charset="0"/>
                <a:ea typeface="Helvetica Neue Light" panose="02000403000000020004" pitchFamily="2" charset="0"/>
              </a:rPr>
              <a:t>Spatial patterns of tropical rainfall are strongly influenced by mountains. This study aimed to derive a simple theory for seasonal-mean convective precipitation over a mountain in the presence of a background wind.</a:t>
            </a:r>
            <a:br>
              <a:rPr lang="en-US" dirty="0">
                <a:latin typeface="Helvetica Neue Light" panose="02000403000000020004" pitchFamily="2" charset="0"/>
                <a:ea typeface="Helvetica Neue Light" panose="02000403000000020004" pitchFamily="2" charset="0"/>
              </a:rPr>
            </a:br>
            <a:endParaRPr lang="en-US" dirty="0">
              <a:latin typeface="Helvetica Neue Light" panose="02000403000000020004" pitchFamily="2" charset="0"/>
              <a:ea typeface="Helvetica Neue Light" panose="02000403000000020004" pitchFamily="2" charset="0"/>
            </a:endParaRPr>
          </a:p>
          <a:p>
            <a:pPr marL="231775" indent="-231775" algn="ctr">
              <a:spcBef>
                <a:spcPts val="200"/>
              </a:spcBef>
              <a:defRPr sz="1400" b="1"/>
            </a:pPr>
            <a:r>
              <a:rPr lang="en-US" dirty="0">
                <a:latin typeface="Helvetica Neue Light" panose="02000403000000020004" pitchFamily="2" charset="0"/>
                <a:ea typeface="Helvetica Neue Light" panose="02000403000000020004" pitchFamily="2" charset="0"/>
              </a:rPr>
              <a:t>Approach</a:t>
            </a:r>
          </a:p>
          <a:p>
            <a:pPr marL="285750" indent="-285750">
              <a:spcBef>
                <a:spcPts val="200"/>
              </a:spcBef>
              <a:buSzPct val="100000"/>
              <a:buFont typeface="Arial"/>
              <a:buChar char="●"/>
              <a:defRPr sz="1400"/>
            </a:pPr>
            <a:r>
              <a:rPr lang="en-US" dirty="0">
                <a:latin typeface="Helvetica Neue Light" panose="02000403000000020004" pitchFamily="2" charset="0"/>
                <a:ea typeface="Helvetica Neue Light" panose="02000403000000020004" pitchFamily="2" charset="0"/>
              </a:rPr>
              <a:t>Bridge classical mountain wave theory with modern closures for convective precipitation, and use idealized numerical modeling to test the theory.</a:t>
            </a:r>
          </a:p>
        </p:txBody>
      </p:sp>
      <p:pic>
        <p:nvPicPr>
          <p:cNvPr id="38" name="Picture 37">
            <a:extLst>
              <a:ext uri="{FF2B5EF4-FFF2-40B4-BE49-F238E27FC236}">
                <a16:creationId xmlns:a16="http://schemas.microsoft.com/office/drawing/2014/main" id="{F6E2AF8B-F359-3747-BB1E-8B60492FEF8F}"/>
              </a:ext>
            </a:extLst>
          </p:cNvPr>
          <p:cNvPicPr>
            <a:picLocks noChangeAspect="1"/>
          </p:cNvPicPr>
          <p:nvPr/>
        </p:nvPicPr>
        <p:blipFill>
          <a:blip r:embed="rId3"/>
          <a:stretch>
            <a:fillRect/>
          </a:stretch>
        </p:blipFill>
        <p:spPr>
          <a:xfrm>
            <a:off x="942977" y="4068110"/>
            <a:ext cx="6929436" cy="1964899"/>
          </a:xfrm>
          <a:prstGeom prst="rect">
            <a:avLst/>
          </a:prstGeom>
        </p:spPr>
      </p:pic>
      <p:sp>
        <p:nvSpPr>
          <p:cNvPr id="39" name="Rectangle 4">
            <a:extLst>
              <a:ext uri="{FF2B5EF4-FFF2-40B4-BE49-F238E27FC236}">
                <a16:creationId xmlns:a16="http://schemas.microsoft.com/office/drawing/2014/main" id="{208F4D0C-FD5B-3A42-B3A7-59CF4E11793B}"/>
              </a:ext>
            </a:extLst>
          </p:cNvPr>
          <p:cNvSpPr txBox="1"/>
          <p:nvPr/>
        </p:nvSpPr>
        <p:spPr>
          <a:xfrm>
            <a:off x="4361178" y="1304927"/>
            <a:ext cx="4384741" cy="2728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spcBef>
                <a:spcPts val="200"/>
              </a:spcBef>
              <a:defRPr sz="1400" b="1"/>
            </a:pPr>
            <a:r>
              <a:rPr dirty="0">
                <a:latin typeface="Helvetica Neue Light" panose="02000403000000020004" pitchFamily="2" charset="0"/>
                <a:ea typeface="Helvetica Neue Light" panose="02000403000000020004" pitchFamily="2" charset="0"/>
              </a:rPr>
              <a:t>Impact</a:t>
            </a:r>
          </a:p>
          <a:p>
            <a:pPr marL="283463" indent="-283463">
              <a:spcBef>
                <a:spcPts val="200"/>
              </a:spcBef>
              <a:buSzPct val="100000"/>
              <a:buFont typeface="Arial"/>
              <a:buChar char="●"/>
              <a:defRPr sz="1400"/>
            </a:pPr>
            <a:r>
              <a:rPr lang="en-US" dirty="0">
                <a:latin typeface="Helvetica Neue Light" panose="02000403000000020004" pitchFamily="2" charset="0"/>
                <a:ea typeface="Helvetica Neue Light" panose="02000403000000020004" pitchFamily="2" charset="0"/>
              </a:rPr>
              <a:t>This study sheds light on the physical processes that set mean precipitation rates in the vicinity of tropical mountains, including broad rain shadows and upstream rain enhancements. The modulation of lower-free-tropospheric moisture and temperature by orographically-forced gravity waves is shown to be a dominant control on rainfall.</a:t>
            </a:r>
          </a:p>
          <a:p>
            <a:pPr marL="283463" indent="-283463">
              <a:spcBef>
                <a:spcPts val="200"/>
              </a:spcBef>
              <a:buSzPct val="100000"/>
              <a:buFont typeface="Arial"/>
              <a:buChar char="●"/>
              <a:defRPr sz="1400"/>
            </a:pPr>
            <a:r>
              <a:rPr lang="en-US" dirty="0">
                <a:latin typeface="Helvetica Neue Light" panose="02000403000000020004" pitchFamily="2" charset="0"/>
                <a:ea typeface="Helvetica Neue Light" panose="02000403000000020004" pitchFamily="2" charset="0"/>
              </a:rPr>
              <a:t>This applies to many regions throughout the tropics, including (but not limited to) the western coasts of India and Myanmar, and several islands in the Maritime continent.</a:t>
            </a:r>
          </a:p>
        </p:txBody>
      </p:sp>
      <p:sp>
        <p:nvSpPr>
          <p:cNvPr id="40" name="TextBox 39">
            <a:extLst>
              <a:ext uri="{FF2B5EF4-FFF2-40B4-BE49-F238E27FC236}">
                <a16:creationId xmlns:a16="http://schemas.microsoft.com/office/drawing/2014/main" id="{6BE5E781-E0F0-A247-BC3F-BC2D009C6678}"/>
              </a:ext>
            </a:extLst>
          </p:cNvPr>
          <p:cNvSpPr txBox="1"/>
          <p:nvPr/>
        </p:nvSpPr>
        <p:spPr>
          <a:xfrm>
            <a:off x="443679" y="5990295"/>
            <a:ext cx="8256641"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0000FF"/>
                </a:solidFill>
                <a:latin typeface="Arial"/>
                <a:ea typeface="Arial"/>
                <a:cs typeface="Arial"/>
                <a:sym typeface="Arial"/>
              </a:defRPr>
            </a:lvl1pPr>
          </a:lstStyle>
          <a:p>
            <a:r>
              <a:rPr lang="en-US" dirty="0">
                <a:solidFill>
                  <a:srgbClr val="305291"/>
                </a:solidFill>
              </a:rPr>
              <a:t>Profiles of mean precipitation rates over a 1000 m high mountain in the presence of a 10 m/s background wind. The blue line indicates mean precipitation from a convection-permitting simulation with fixed sea-surface temperature, representative of mean tropical conditions. The green line shows precipitation from a widely-used theory initially developed for midlatitude regions. The magenta line shows the result from the new theory.</a:t>
            </a:r>
          </a:p>
          <a:p>
            <a:pPr algn="just"/>
            <a:endParaRPr lang="en-US" dirty="0">
              <a:solidFill>
                <a:srgbClr val="305291"/>
              </a:solidFill>
            </a:endParaRPr>
          </a:p>
        </p:txBody>
      </p:sp>
      <p:cxnSp>
        <p:nvCxnSpPr>
          <p:cNvPr id="41" name="Straight Arrow Connector 40">
            <a:extLst>
              <a:ext uri="{FF2B5EF4-FFF2-40B4-BE49-F238E27FC236}">
                <a16:creationId xmlns:a16="http://schemas.microsoft.com/office/drawing/2014/main" id="{22A9C707-0414-C94B-9FC4-D40358AB9663}"/>
              </a:ext>
            </a:extLst>
          </p:cNvPr>
          <p:cNvCxnSpPr>
            <a:cxnSpLocks/>
          </p:cNvCxnSpPr>
          <p:nvPr/>
        </p:nvCxnSpPr>
        <p:spPr>
          <a:xfrm flipV="1">
            <a:off x="1764981" y="4874388"/>
            <a:ext cx="545078" cy="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CDEEEB5-13CC-9143-AF83-748FB0070435}"/>
              </a:ext>
            </a:extLst>
          </p:cNvPr>
          <p:cNvPicPr>
            <a:picLocks noChangeAspect="1"/>
          </p:cNvPicPr>
          <p:nvPr/>
        </p:nvPicPr>
        <p:blipFill>
          <a:blip r:embed="rId4"/>
          <a:stretch>
            <a:fillRect/>
          </a:stretch>
        </p:blipFill>
        <p:spPr>
          <a:xfrm>
            <a:off x="1623116" y="4598611"/>
            <a:ext cx="905772" cy="175941"/>
          </a:xfrm>
          <a:prstGeom prst="rect">
            <a:avLst/>
          </a:prstGeom>
        </p:spPr>
      </p:pic>
    </p:spTree>
    <p:extLst>
      <p:ext uri="{BB962C8B-B14F-4D97-AF65-F5344CB8AC3E}">
        <p14:creationId xmlns:p14="http://schemas.microsoft.com/office/powerpoint/2010/main" val="2836135331"/>
      </p:ext>
    </p:extLst>
  </p:cSld>
  <p:clrMapOvr>
    <a:masterClrMapping/>
  </p:clrMapOvr>
</p:sld>
</file>

<file path=ppt/theme/theme1.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709</TotalTime>
  <Words>262</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Helvetica Neue Light</vt:lpstr>
      <vt:lpstr>DOE-Sample-Slide-Highlights-Template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William Boos</cp:lastModifiedBy>
  <cp:revision>17</cp:revision>
  <dcterms:modified xsi:type="dcterms:W3CDTF">2022-07-21T00:50:35Z</dcterms:modified>
</cp:coreProperties>
</file>