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8ACED-7C17-DE47-8790-8C160B1B74FA}" v="10" dt="2023-06-29T18:53:45.8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5986" autoAdjust="0"/>
  </p:normalViewPr>
  <p:slideViewPr>
    <p:cSldViewPr>
      <p:cViewPr varScale="1">
        <p:scale>
          <a:sx n="118" d="100"/>
          <a:sy n="118" d="100"/>
        </p:scale>
        <p:origin x="176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6/29/23</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6/29/23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6/29/23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6/29/23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6/29/23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6/29/23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6/29/23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6/29/23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6/29/23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6/29/23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6/29/23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6/29/23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6/29/23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0" y="838200"/>
            <a:ext cx="4433005"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Addresses unanswered but essential questions in applying the PGW method and provide guidance for this widely used regional modeling method.</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A set of commonly used pseudo-global warming (PGW) experiment designs are applied during three major flood periods to quantify the sensitivity of the PGW method to varied perturbation spatial scales and choice of perturbed meteorological variables, and the meteorological</a:t>
            </a:r>
            <a:r>
              <a:rPr lang="zh-CN" altLang="en-US" sz="1400" dirty="0">
                <a:solidFill>
                  <a:prstClr val="black"/>
                </a:solidFill>
              </a:rPr>
              <a:t> </a:t>
            </a:r>
            <a:r>
              <a:rPr lang="en-US" altLang="zh-CN" sz="1400" dirty="0">
                <a:solidFill>
                  <a:prstClr val="black"/>
                </a:solidFill>
              </a:rPr>
              <a:t>causes</a:t>
            </a:r>
            <a:r>
              <a:rPr lang="zh-CN" altLang="en-US" sz="1400" dirty="0">
                <a:solidFill>
                  <a:prstClr val="black"/>
                </a:solidFill>
              </a:rPr>
              <a:t> </a:t>
            </a:r>
            <a:r>
              <a:rPr lang="en-US" altLang="zh-CN" sz="1400" dirty="0">
                <a:solidFill>
                  <a:prstClr val="black"/>
                </a:solidFill>
              </a:rPr>
              <a:t>of</a:t>
            </a:r>
            <a:r>
              <a:rPr lang="en-US" sz="1400" dirty="0">
                <a:solidFill>
                  <a:prstClr val="black"/>
                </a:solidFill>
              </a:rPr>
              <a:t> flood event</a:t>
            </a:r>
            <a:r>
              <a:rPr lang="en-US" altLang="zh-CN" sz="1400" dirty="0">
                <a:solidFill>
                  <a:prstClr val="black"/>
                </a:solidFill>
              </a:rPr>
              <a:t>s.</a:t>
            </a:r>
            <a:endParaRPr lang="en-US" altLang="en-US" sz="1400" b="1" dirty="0">
              <a:solidFill>
                <a:srgbClr val="000000"/>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Regional temperature perturbations are shown to overestimate simulated precipitation compared with the </a:t>
            </a:r>
            <a:r>
              <a:rPr lang="en-US" altLang="zh-CN" sz="1400" dirty="0">
                <a:solidFill>
                  <a:srgbClr val="000000"/>
                </a:solidFill>
              </a:rPr>
              <a:t>simulation</a:t>
            </a:r>
            <a:r>
              <a:rPr lang="zh-CN" altLang="en-US" sz="1400" dirty="0">
                <a:solidFill>
                  <a:srgbClr val="000000"/>
                </a:solidFill>
              </a:rPr>
              <a:t> </a:t>
            </a:r>
            <a:r>
              <a:rPr lang="en-US" altLang="zh-CN" sz="1400" dirty="0">
                <a:solidFill>
                  <a:srgbClr val="000000"/>
                </a:solidFill>
              </a:rPr>
              <a:t>with</a:t>
            </a:r>
            <a:r>
              <a:rPr lang="zh-CN" altLang="en-US" sz="1400" dirty="0">
                <a:solidFill>
                  <a:srgbClr val="000000"/>
                </a:solidFill>
              </a:rPr>
              <a:t> </a:t>
            </a:r>
            <a:r>
              <a:rPr lang="en-US" altLang="en-US" sz="1400" dirty="0" err="1">
                <a:solidFill>
                  <a:srgbClr val="000000"/>
                </a:solidFill>
              </a:rPr>
              <a:t>gridpoint</a:t>
            </a:r>
            <a:r>
              <a:rPr lang="en-US" altLang="en-US" sz="1400" dirty="0">
                <a:solidFill>
                  <a:srgbClr val="000000"/>
                </a:solidFill>
              </a:rPr>
              <a:t> scale </a:t>
            </a:r>
            <a:r>
              <a:rPr lang="en-US" altLang="zh-CN" sz="1400" dirty="0">
                <a:solidFill>
                  <a:srgbClr val="000000"/>
                </a:solidFill>
              </a:rPr>
              <a:t>perturbation</a:t>
            </a:r>
            <a:r>
              <a:rPr lang="en-US" altLang="en-US" sz="1400" dirty="0">
                <a:solidFill>
                  <a:srgbClr val="000000"/>
                </a:solidFill>
              </a:rPr>
              <a:t> due to the land-ocean warming contrast.</a:t>
            </a:r>
          </a:p>
          <a:p>
            <a:pPr marL="283464" indent="-283464">
              <a:spcBef>
                <a:spcPct val="15000"/>
              </a:spcBef>
              <a:buFont typeface="Arial" panose="020B0604020202020204" pitchFamily="34" charset="0"/>
              <a:buChar char="●"/>
            </a:pPr>
            <a:r>
              <a:rPr lang="en-US" altLang="en-US" sz="1400" dirty="0">
                <a:solidFill>
                  <a:srgbClr val="000000"/>
                </a:solidFill>
              </a:rPr>
              <a:t>Perturbations of sea level pressure and geopotential height are not recommended because of the unrealistic cooling </a:t>
            </a:r>
            <a:r>
              <a:rPr lang="en-US" altLang="zh-CN" sz="1400" dirty="0">
                <a:solidFill>
                  <a:srgbClr val="000000"/>
                </a:solidFill>
              </a:rPr>
              <a:t>biases</a:t>
            </a:r>
            <a:r>
              <a:rPr lang="zh-CN" altLang="en-US" sz="1400" dirty="0">
                <a:solidFill>
                  <a:srgbClr val="000000"/>
                </a:solidFill>
              </a:rPr>
              <a:t> </a:t>
            </a:r>
            <a:r>
              <a:rPr lang="en-US" altLang="zh-CN" sz="1400" dirty="0">
                <a:solidFill>
                  <a:srgbClr val="000000"/>
                </a:solidFill>
              </a:rPr>
              <a:t>introduced</a:t>
            </a:r>
            <a:r>
              <a:rPr lang="en-US" altLang="en-US" sz="1400" dirty="0">
                <a:solidFill>
                  <a:srgbClr val="000000"/>
                </a:solidFill>
              </a:rPr>
              <a:t> and </a:t>
            </a:r>
            <a:r>
              <a:rPr lang="en-US" altLang="zh-CN" sz="1400" dirty="0">
                <a:solidFill>
                  <a:srgbClr val="000000"/>
                </a:solidFill>
              </a:rPr>
              <a:t>the</a:t>
            </a:r>
            <a:r>
              <a:rPr lang="zh-CN" altLang="en-US" sz="1400" dirty="0">
                <a:solidFill>
                  <a:srgbClr val="000000"/>
                </a:solidFill>
              </a:rPr>
              <a:t> </a:t>
            </a:r>
            <a:r>
              <a:rPr lang="en-US" altLang="zh-CN" sz="1400" dirty="0">
                <a:solidFill>
                  <a:srgbClr val="000000"/>
                </a:solidFill>
              </a:rPr>
              <a:t>geopotential</a:t>
            </a:r>
            <a:r>
              <a:rPr lang="zh-CN" altLang="en-US" sz="1400" dirty="0">
                <a:solidFill>
                  <a:srgbClr val="000000"/>
                </a:solidFill>
              </a:rPr>
              <a:t> </a:t>
            </a:r>
            <a:r>
              <a:rPr lang="en-US" altLang="en-US" sz="1400" dirty="0">
                <a:solidFill>
                  <a:srgbClr val="000000"/>
                </a:solidFill>
              </a:rPr>
              <a:t>self-adjustment within WRF.</a:t>
            </a:r>
          </a:p>
          <a:p>
            <a:pPr marL="283464" indent="-283464">
              <a:spcBef>
                <a:spcPct val="15000"/>
              </a:spcBef>
              <a:buFont typeface="Arial" panose="020B0604020202020204" pitchFamily="34" charset="0"/>
              <a:buChar char="●"/>
            </a:pPr>
            <a:r>
              <a:rPr lang="en-US" altLang="en-US" sz="1400" dirty="0">
                <a:solidFill>
                  <a:srgbClr val="000000"/>
                </a:solidFill>
              </a:rPr>
              <a:t>PGW experiments with perturbations from temperature or the combination of temperature and wind at the </a:t>
            </a:r>
            <a:r>
              <a:rPr lang="en-US" altLang="en-US" sz="1400" dirty="0" err="1">
                <a:solidFill>
                  <a:srgbClr val="000000"/>
                </a:solidFill>
              </a:rPr>
              <a:t>gridpoint</a:t>
            </a:r>
            <a:r>
              <a:rPr lang="en-US" altLang="en-US" sz="1400" dirty="0">
                <a:solidFill>
                  <a:srgbClr val="000000"/>
                </a:solidFill>
              </a:rPr>
              <a:t> scale are both recommended, depending on the research questions.</a:t>
            </a:r>
          </a:p>
          <a:p>
            <a:pPr marL="285750" indent="-285750">
              <a:spcBef>
                <a:spcPct val="15000"/>
              </a:spcBef>
              <a:buFont typeface="Arial" pitchFamily="34" charset="0"/>
              <a:buChar char="●"/>
              <a:defRPr/>
            </a:pPr>
            <a:endParaRPr lang="en-US" sz="1400" dirty="0">
              <a:solidFill>
                <a:prstClr val="black"/>
              </a:solidFill>
            </a:endParaRPr>
          </a:p>
        </p:txBody>
      </p:sp>
      <p:sp>
        <p:nvSpPr>
          <p:cNvPr id="3076" name="Rectangle 5"/>
          <p:cNvSpPr>
            <a:spLocks noChangeArrowheads="1"/>
          </p:cNvSpPr>
          <p:nvPr/>
        </p:nvSpPr>
        <p:spPr bwMode="auto">
          <a:xfrm>
            <a:off x="51396" y="0"/>
            <a:ext cx="91688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400" b="1" dirty="0">
                <a:solidFill>
                  <a:srgbClr val="000000"/>
                </a:solidFill>
                <a:latin typeface="Arial" panose="020B0604020202020204" pitchFamily="34" charset="0"/>
              </a:rPr>
              <a:t>Sensitivity of the pseudo-global warming method under flood conditions: A case study from the Northeastern U.S.</a:t>
            </a:r>
          </a:p>
        </p:txBody>
      </p:sp>
      <p:sp>
        <p:nvSpPr>
          <p:cNvPr id="3077" name="Text Box 6"/>
          <p:cNvSpPr txBox="1">
            <a:spLocks noChangeArrowheads="1"/>
          </p:cNvSpPr>
          <p:nvPr/>
        </p:nvSpPr>
        <p:spPr bwMode="auto">
          <a:xfrm>
            <a:off x="4572000" y="5870376"/>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CN" sz="1000"/>
              <a:t>Xue, Z., Ullrich, P., and Leung, L.-Y. R.: Sensitivity of the pseudo-global warming method under flood conditions: a case study from the northeastern US, Hydrol. Earth Syst. Sci., 27, 1909–1927, https://doi.org/10.5194/hess-27-1909-2023, 2023.</a:t>
            </a:r>
            <a:endParaRPr lang="en-CN" sz="1000" dirty="0"/>
          </a:p>
        </p:txBody>
      </p:sp>
      <p:sp>
        <p:nvSpPr>
          <p:cNvPr id="3078" name="TextBox 9"/>
          <p:cNvSpPr txBox="1">
            <a:spLocks noChangeArrowheads="1"/>
          </p:cNvSpPr>
          <p:nvPr/>
        </p:nvSpPr>
        <p:spPr bwMode="auto">
          <a:xfrm>
            <a:off x="4241463" y="5187921"/>
            <a:ext cx="48108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200" b="1" dirty="0">
                <a:solidFill>
                  <a:srgbClr val="0000FF"/>
                </a:solidFill>
                <a:latin typeface="Arial" panose="020B0604020202020204" pitchFamily="34" charset="0"/>
              </a:rPr>
              <a:t>Period regional mean precipitation (mm/day) over the inner domain, its land area, and sea area from all PGW ensembles with different perturbation modification methods</a:t>
            </a:r>
          </a:p>
        </p:txBody>
      </p:sp>
      <p:pic>
        <p:nvPicPr>
          <p:cNvPr id="2" name="Picture 1">
            <a:extLst>
              <a:ext uri="{FF2B5EF4-FFF2-40B4-BE49-F238E27FC236}">
                <a16:creationId xmlns:a16="http://schemas.microsoft.com/office/drawing/2014/main" id="{F2B8976C-88F4-683A-7562-A058E27AACFC}"/>
              </a:ext>
            </a:extLst>
          </p:cNvPr>
          <p:cNvPicPr>
            <a:picLocks noChangeAspect="1"/>
          </p:cNvPicPr>
          <p:nvPr/>
        </p:nvPicPr>
        <p:blipFill>
          <a:blip r:embed="rId3"/>
          <a:stretch>
            <a:fillRect/>
          </a:stretch>
        </p:blipFill>
        <p:spPr>
          <a:xfrm>
            <a:off x="4572000" y="858982"/>
            <a:ext cx="4267200" cy="4350193"/>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33D5BE7003A24B86BD831924205D3A" ma:contentTypeVersion="2" ma:contentTypeDescription="Create a new document." ma:contentTypeScope="" ma:versionID="ac238988cf9dac0644edde20317055e2">
  <xsd:schema xmlns:xsd="http://www.w3.org/2001/XMLSchema" xmlns:xs="http://www.w3.org/2001/XMLSchema" xmlns:p="http://schemas.microsoft.com/office/2006/metadata/properties" xmlns:ns1="http://schemas.microsoft.com/sharepoint/v3" targetNamespace="http://schemas.microsoft.com/office/2006/metadata/properties" ma:root="true" ma:fieldsID="1a3b33f41066294d476535f5681362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8A57D9F0-2B85-430B-8843-0027C0E6F07C}">
  <ds:schemaRefs>
    <ds:schemaRef ds:uri="http://purl.org/dc/elements/1.1/"/>
    <ds:schemaRef ds:uri="http://schemas.microsoft.com/sharepoint/v3"/>
    <ds:schemaRef ds:uri="http://schemas.microsoft.com/office/2006/documentManagement/types"/>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FDE39E42-86AA-45D1-BDEC-E709624E7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6143</TotalTime>
  <Words>256</Words>
  <Application>Microsoft Macintosh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Paul A Ullrich</cp:lastModifiedBy>
  <cp:revision>16</cp:revision>
  <cp:lastPrinted>2011-05-11T17:30:12Z</cp:lastPrinted>
  <dcterms:created xsi:type="dcterms:W3CDTF">2017-11-02T21:19:41Z</dcterms:created>
  <dcterms:modified xsi:type="dcterms:W3CDTF">2023-06-30T05:37:12Z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0x0101008833D5BE7003A24B86BD831924205D3A</vt:lpwstr>
  </property>
  <property fmtid="{D5CDD505-2E9C-101B-9397-08002B2CF9AE}" pid="4" name="Order">
    <vt:r8>3400</vt:r8>
  </property>
</Properties>
</file>