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</p:sldIdLst>
  <p:sldSz cy="5143500" cx="9144000"/>
  <p:notesSz cx="6858000" cy="9144000"/>
  <p:embeddedFontLst>
    <p:embeddedFont>
      <p:font typeface="PT Sans Narrow"/>
      <p:regular r:id="rId6"/>
      <p:bold r:id="rId7"/>
    </p:embeddedFon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penSans-boldItalic.fntdata"/><Relationship Id="rId10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font" Target="fonts/PTSansNarrow-regular.fntdata"/><Relationship Id="rId7" Type="http://schemas.openxmlformats.org/officeDocument/2006/relationships/font" Target="fonts/PTSansNarrow-bold.fntdata"/><Relationship Id="rId8" Type="http://schemas.openxmlformats.org/officeDocument/2006/relationships/font" Target="fonts/OpenSan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450e84d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450e84d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0" Type="http://schemas.openxmlformats.org/officeDocument/2006/relationships/image" Target="../media/image1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0" Type="http://schemas.openxmlformats.org/officeDocument/2006/relationships/image" Target="../media/image14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10" Type="http://schemas.openxmlformats.org/officeDocument/2006/relationships/image" Target="../media/image14.png"/><Relationship Id="rId9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>
            <a:stCxn id="11" idx="3"/>
          </p:cNvCxnSpPr>
          <p:nvPr/>
        </p:nvCxnSpPr>
        <p:spPr>
          <a:xfrm flipH="1" rot="10800000">
            <a:off x="7558950" y="1881350"/>
            <a:ext cx="1382700" cy="42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>
            <a:endCxn id="11" idx="1"/>
          </p:cNvCxnSpPr>
          <p:nvPr/>
        </p:nvCxnSpPr>
        <p:spPr>
          <a:xfrm flipH="1" rot="10800000">
            <a:off x="254250" y="1885550"/>
            <a:ext cx="1374000" cy="6900"/>
          </a:xfrm>
          <a:prstGeom prst="straightConnector1">
            <a:avLst/>
          </a:prstGeom>
          <a:noFill/>
          <a:ln cap="flat" cmpd="sng" w="76200">
            <a:solidFill>
              <a:srgbClr val="AC940B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197688" y="183825"/>
            <a:ext cx="8780663" cy="152400"/>
            <a:chOff x="1346429" y="1011300"/>
            <a:chExt cx="6452100" cy="152400"/>
          </a:xfrm>
        </p:grpSpPr>
        <p:cxnSp>
          <p:nvCxnSpPr>
            <p:cNvPr id="14" name="Google Shape;14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5" name="Google Shape;15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6" name="Google Shape;16;p2"/>
          <p:cNvGrpSpPr/>
          <p:nvPr/>
        </p:nvGrpSpPr>
        <p:grpSpPr>
          <a:xfrm>
            <a:off x="211809" y="3969138"/>
            <a:ext cx="8758726" cy="152400"/>
            <a:chOff x="1346435" y="3969088"/>
            <a:chExt cx="6452100" cy="1524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9" name="Google Shape;19;p2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628250" y="1603250"/>
            <a:ext cx="5930700" cy="5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2400"/>
              <a:buNone/>
              <a:defRPr i="1" sz="2400">
                <a:solidFill>
                  <a:srgbClr val="69696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AC940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B74AC"/>
              </a:buClr>
              <a:buSzPts val="13000"/>
              <a:buNone/>
              <a:defRPr sz="13000">
                <a:solidFill>
                  <a:srgbClr val="0B74AC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247088" y="183825"/>
            <a:ext cx="8731627" cy="152400"/>
            <a:chOff x="1346429" y="1011300"/>
            <a:chExt cx="6452100" cy="152400"/>
          </a:xfrm>
        </p:grpSpPr>
        <p:cxnSp>
          <p:nvCxnSpPr>
            <p:cNvPr id="23" name="Google Shape;23;p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" name="Google Shape;24;p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25" name="Google Shape;25;p3"/>
          <p:cNvGrpSpPr/>
          <p:nvPr/>
        </p:nvGrpSpPr>
        <p:grpSpPr>
          <a:xfrm>
            <a:off x="239002" y="3969125"/>
            <a:ext cx="8731627" cy="152400"/>
            <a:chOff x="1346435" y="3969088"/>
            <a:chExt cx="6452100" cy="1524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rgbClr val="0B74AC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28" name="Google Shape;28;p3"/>
          <p:cNvSpPr txBox="1"/>
          <p:nvPr>
            <p:ph type="ctrTitle"/>
          </p:nvPr>
        </p:nvSpPr>
        <p:spPr>
          <a:xfrm>
            <a:off x="247100" y="380175"/>
            <a:ext cx="8731500" cy="1183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696969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iginal 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None/>
              <a:defRPr>
                <a:solidFill>
                  <a:srgbClr val="AC0B2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 txBox="1"/>
          <p:nvPr>
            <p:ph type="title"/>
          </p:nvPr>
        </p:nvSpPr>
        <p:spPr>
          <a:xfrm>
            <a:off x="1076300" y="20175"/>
            <a:ext cx="8049000" cy="67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27900" y="697625"/>
            <a:ext cx="9097200" cy="39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39" name="Google Shape;3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41" name="Google Shape;4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42" name="Google Shape;4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9365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43" name="Google Shape;43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3813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44" name="Google Shape;44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8693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45" name="Google Shape;45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84698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46" name="Google Shape;46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86008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20077" y="4639444"/>
            <a:ext cx="1022350" cy="408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type="title"/>
          </p:nvPr>
        </p:nvSpPr>
        <p:spPr>
          <a:xfrm>
            <a:off x="1076300" y="20175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" type="body"/>
          </p:nvPr>
        </p:nvSpPr>
        <p:spPr>
          <a:xfrm>
            <a:off x="27900" y="732775"/>
            <a:ext cx="44337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6"/>
          <p:cNvSpPr txBox="1"/>
          <p:nvPr>
            <p:ph idx="2" type="body"/>
          </p:nvPr>
        </p:nvSpPr>
        <p:spPr>
          <a:xfrm>
            <a:off x="4603800" y="732775"/>
            <a:ext cx="4521600" cy="40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53" name="Google Shape;5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54" name="Google Shape;5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55" name="Google Shape;55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56" name="Google Shape;5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57" name="Google Shape;5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58" name="Google Shape;58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59" name="Google Shape;59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60" name="Google Shape;60;p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61" name="Google Shape;61;p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/>
          <p:nvPr>
            <p:ph type="title"/>
          </p:nvPr>
        </p:nvSpPr>
        <p:spPr>
          <a:xfrm>
            <a:off x="1076300" y="20174"/>
            <a:ext cx="8049000" cy="6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RUBISCO_icon.png" id="66" name="Google Shape;6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50" y="24475"/>
            <a:ext cx="1000750" cy="627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_logo.png" id="67" name="Google Shape;6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6575" y="4636717"/>
            <a:ext cx="6618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I_logo.png" id="68" name="Google Shape;68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2976" y="4638400"/>
            <a:ext cx="691449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RNL_logo.png" id="69" name="Google Shape;69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7517" y="4631775"/>
            <a:ext cx="76953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car-logo.png" id="70" name="Google Shape;70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1965" y="4630502"/>
            <a:ext cx="1226883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NL_logo.png" id="71" name="Google Shape;71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86845" y="4633802"/>
            <a:ext cx="1085158" cy="393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BNL_logo.png" id="72" name="Google Shape;72;p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52850" y="4634097"/>
            <a:ext cx="661850" cy="3952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NL_logo.png" id="73" name="Google Shape;73;p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54160" y="4636102"/>
            <a:ext cx="102234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L_logo.png" id="74" name="Google Shape;74;p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8142" y="4633925"/>
            <a:ext cx="1044882" cy="3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7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B74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" name="Google Shape;85;p1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7" name="Google Shape;87;p1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8" name="Google Shape;88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76300" y="27225"/>
            <a:ext cx="80490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C0B23"/>
              </a:buClr>
              <a:buSzPts val="3600"/>
              <a:buFont typeface="PT Sans Narrow"/>
              <a:buNone/>
              <a:defRPr b="1" sz="3600">
                <a:solidFill>
                  <a:srgbClr val="AC0B23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7900" y="809125"/>
            <a:ext cx="90972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96969"/>
              </a:buClr>
              <a:buSzPts val="1800"/>
              <a:buFont typeface="Open Sans"/>
              <a:buChar char="●"/>
              <a:defRPr sz="18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●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96969"/>
              </a:buClr>
              <a:buSzPts val="1400"/>
              <a:buFont typeface="Open Sans"/>
              <a:buChar char="○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96969"/>
              </a:buClr>
              <a:buSzPts val="1400"/>
              <a:buFont typeface="Open Sans"/>
              <a:buChar char="■"/>
              <a:defRPr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hyperlink" Target="https://doi.org/10.5194/bg-19-559-2022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325" y="688925"/>
            <a:ext cx="3142225" cy="313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 txBox="1"/>
          <p:nvPr>
            <p:ph type="title"/>
          </p:nvPr>
        </p:nvSpPr>
        <p:spPr>
          <a:xfrm>
            <a:off x="1044525" y="12725"/>
            <a:ext cx="8080800" cy="67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Representativeness Analysis Identifies Arctic Tundra Areas Poorly Represented by CO</a:t>
            </a:r>
            <a:r>
              <a:rPr baseline="-25000" lang="en" sz="2100"/>
              <a:t>2</a:t>
            </a:r>
            <a:r>
              <a:rPr lang="en" sz="2100"/>
              <a:t> and CH</a:t>
            </a:r>
            <a:r>
              <a:rPr baseline="-25000" lang="en" sz="2100"/>
              <a:t>4</a:t>
            </a:r>
            <a:r>
              <a:rPr lang="en" sz="2100"/>
              <a:t> Flux Measurements</a:t>
            </a:r>
            <a:endParaRPr sz="2100"/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0600" y="688925"/>
            <a:ext cx="5994600" cy="32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Objective:</a:t>
            </a:r>
            <a:r>
              <a:rPr lang="en" sz="1200"/>
              <a:t> Determine the extent of </a:t>
            </a:r>
            <a:r>
              <a:rPr lang="en" sz="1200"/>
              <a:t>the </a:t>
            </a:r>
            <a:r>
              <a:rPr lang="en" sz="1200"/>
              <a:t>eddy covariance (EC) network across the pan-Arctic biome, evaluate the similarity in environmental conditions at EC locations, and design optimal strategies for upgrades to the network.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Approach:</a:t>
            </a:r>
            <a:r>
              <a:rPr lang="en" sz="1200"/>
              <a:t> Quantify spatial coverage of existing EC measurements using </a:t>
            </a:r>
            <a:r>
              <a:rPr i="1" lang="en" sz="1200"/>
              <a:t>k</a:t>
            </a:r>
            <a:r>
              <a:rPr lang="en" sz="1200"/>
              <a:t>-means cluster analysis of surface characteristics.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Results/Impacts:</a:t>
            </a:r>
            <a:endParaRPr sz="1200"/>
          </a:p>
          <a:p>
            <a:pPr indent="-16764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EC is a common method to measure high-frequency greenhouse gas fluxes.</a:t>
            </a:r>
            <a:endParaRPr sz="1200"/>
          </a:p>
          <a:p>
            <a:pPr indent="-16764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Half the Arctic tundra biome is represented by at least one EC tower, but many EC locations do not measure CH</a:t>
            </a:r>
            <a:r>
              <a:rPr baseline="-25000" lang="en" sz="1200"/>
              <a:t>4</a:t>
            </a:r>
            <a:r>
              <a:rPr lang="en" sz="1200"/>
              <a:t> or wintertime greenhouse gas fluxes.</a:t>
            </a:r>
            <a:endParaRPr sz="1200"/>
          </a:p>
          <a:p>
            <a:pPr indent="-16764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Environmental conditions in Fennoscandia and Alaska, where the majority of EC towers are located, were well-represented.</a:t>
            </a:r>
            <a:endParaRPr sz="1200"/>
          </a:p>
          <a:p>
            <a:pPr indent="-16764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However, large parts of Siberia and patches of Canada were poorly represented, as were mountainous regions.</a:t>
            </a:r>
            <a:endParaRPr sz="1200"/>
          </a:p>
          <a:p>
            <a:pPr indent="-167640" lvl="0" marL="18288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Analysis advances understanding of measurement gaps and guides investments in infrastructure required to improve understanding of the Arctic.</a:t>
            </a:r>
            <a:endParaRPr sz="1200"/>
          </a:p>
        </p:txBody>
      </p:sp>
      <p:sp>
        <p:nvSpPr>
          <p:cNvPr id="107" name="Google Shape;107;p14"/>
          <p:cNvSpPr txBox="1"/>
          <p:nvPr/>
        </p:nvSpPr>
        <p:spPr>
          <a:xfrm>
            <a:off x="0" y="3934750"/>
            <a:ext cx="5994600" cy="67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Pallandt, M. M. T. A., </a:t>
            </a:r>
            <a:r>
              <a:rPr b="1" lang="en" sz="10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Jitendra Kumar</a:t>
            </a:r>
            <a:r>
              <a:rPr lang="en" sz="10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M. Mauritz, E. A. G. Schuur, A.-M. Virkkala, G. Celis, </a:t>
            </a:r>
            <a:r>
              <a:rPr b="1" lang="en" sz="10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Forrest M. Hoffman</a:t>
            </a:r>
            <a:r>
              <a:rPr lang="en" sz="10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and M. Göckede (2022), Representativeness Assessment of the Pan-Arctic Eddy Covariance Site Network and Optimized Future Enhancements, </a:t>
            </a:r>
            <a:r>
              <a:rPr i="1" lang="en" sz="10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Biogeosci.</a:t>
            </a:r>
            <a:r>
              <a:rPr lang="en" sz="10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, 19(3):559–583, doi:</a:t>
            </a:r>
            <a:r>
              <a:rPr lang="en" sz="1000" u="sng">
                <a:solidFill>
                  <a:srgbClr val="1155CC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10.5194/bg-19-559-2022</a:t>
            </a:r>
            <a:r>
              <a:rPr lang="en" sz="1000">
                <a:solidFill>
                  <a:srgbClr val="696969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000">
              <a:solidFill>
                <a:srgbClr val="6969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4"/>
          <p:cNvSpPr txBox="1"/>
          <p:nvPr/>
        </p:nvSpPr>
        <p:spPr>
          <a:xfrm>
            <a:off x="5994575" y="3828650"/>
            <a:ext cx="31422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25" lIns="9125" spcFirstLastPara="1" rIns="9125" wrap="square" tIns="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Figure: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Representativeness of eddy covariance towers located </a:t>
            </a:r>
            <a:r>
              <a:rPr lang="en" sz="100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across the Arctic tundra; cool colors indicate underrepresented areas.</a:t>
            </a:r>
            <a:endParaRPr sz="100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