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5"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40"/>
    <p:restoredTop sz="94640"/>
  </p:normalViewPr>
  <p:slideViewPr>
    <p:cSldViewPr>
      <p:cViewPr varScale="1">
        <p:scale>
          <a:sx n="107" d="100"/>
          <a:sy n="107" d="100"/>
        </p:scale>
        <p:origin x="1048" y="1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9/24/22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a:p>
        </p:txBody>
      </p:sp>
    </p:spTree>
    <p:extLst>
      <p:ext uri="{BB962C8B-B14F-4D97-AF65-F5344CB8AC3E}">
        <p14:creationId xmlns:p14="http://schemas.microsoft.com/office/powerpoint/2010/main" val="2707859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a:p>
        </p:txBody>
      </p:sp>
    </p:spTree>
    <p:extLst>
      <p:ext uri="{BB962C8B-B14F-4D97-AF65-F5344CB8AC3E}">
        <p14:creationId xmlns:p14="http://schemas.microsoft.com/office/powerpoint/2010/main" val="1231563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636D64-B606-4833-8E9E-A8FC51B35A1D}" type="datetimeFigureOut">
              <a:rPr lang="en-US" smtClean="0"/>
              <a:pPr/>
              <a:t>9/24/22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9/24/22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9/24/22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3848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a:solidFill>
                  <a:schemeClr val="bg1"/>
                </a:solidFill>
                <a:ea typeface="Rod"/>
                <a:cs typeface="Rod"/>
              </a:rPr>
              <a:t>BER Climate Research</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9/24/22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9/24/22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636D64-B606-4833-8E9E-A8FC51B35A1D}" type="datetimeFigureOut">
              <a:rPr lang="en-US" smtClean="0"/>
              <a:pPr/>
              <a:t>9/24/22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636D64-B606-4833-8E9E-A8FC51B35A1D}" type="datetimeFigureOut">
              <a:rPr lang="en-US" smtClean="0"/>
              <a:pPr/>
              <a:t>9/24/22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636D64-B606-4833-8E9E-A8FC51B35A1D}" type="datetimeFigureOut">
              <a:rPr lang="en-US" smtClean="0"/>
              <a:pPr/>
              <a:t>9/24/22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9/24/22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9/24/22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9/24/22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9/24/22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a:p>
        </p:txBody>
      </p:sp>
      <p:sp>
        <p:nvSpPr>
          <p:cNvPr id="5" name="TextBox 4"/>
          <p:cNvSpPr txBox="1"/>
          <p:nvPr/>
        </p:nvSpPr>
        <p:spPr>
          <a:xfrm>
            <a:off x="228600" y="83373"/>
            <a:ext cx="8915400" cy="461665"/>
          </a:xfrm>
          <a:prstGeom prst="rect">
            <a:avLst/>
          </a:prstGeom>
          <a:noFill/>
        </p:spPr>
        <p:txBody>
          <a:bodyPr wrap="square">
            <a:spAutoFit/>
          </a:bodyPr>
          <a:lstStyle/>
          <a:p>
            <a:pPr algn="ctr">
              <a:defRPr/>
            </a:pPr>
            <a:r>
              <a:rPr lang="en-US" sz="2400" b="1" dirty="0"/>
              <a:t>Width-based discharge partitioning in distributary networks</a:t>
            </a:r>
            <a:endParaRPr lang="en-US" sz="2000" b="1" dirty="0"/>
          </a:p>
        </p:txBody>
      </p:sp>
      <p:sp>
        <p:nvSpPr>
          <p:cNvPr id="18" name="TextBox 17"/>
          <p:cNvSpPr txBox="1"/>
          <p:nvPr/>
        </p:nvSpPr>
        <p:spPr>
          <a:xfrm>
            <a:off x="228600" y="644709"/>
            <a:ext cx="3657600" cy="1046440"/>
          </a:xfrm>
          <a:prstGeom prst="rect">
            <a:avLst/>
          </a:prstGeom>
          <a:noFill/>
        </p:spPr>
        <p:txBody>
          <a:bodyPr wrap="square" rtlCol="0">
            <a:spAutoFit/>
          </a:bodyPr>
          <a:lstStyle/>
          <a:p>
            <a:r>
              <a:rPr lang="en-US" sz="2000" u="sng" dirty="0"/>
              <a:t>Objective</a:t>
            </a:r>
          </a:p>
          <a:p>
            <a:pPr marL="342900" indent="-342900">
              <a:buFont typeface="Arial" panose="020B0604020202020204" pitchFamily="34" charset="0"/>
              <a:buChar char="•"/>
            </a:pPr>
            <a:r>
              <a:rPr lang="en-US" sz="1400" dirty="0"/>
              <a:t>Assess accuracy of width-based flux partitioning in delta channel networks for estimating flux distributions at the coast</a:t>
            </a:r>
          </a:p>
        </p:txBody>
      </p:sp>
      <p:sp>
        <p:nvSpPr>
          <p:cNvPr id="19" name="TextBox 18"/>
          <p:cNvSpPr txBox="1"/>
          <p:nvPr/>
        </p:nvSpPr>
        <p:spPr>
          <a:xfrm>
            <a:off x="228600" y="1691149"/>
            <a:ext cx="4437955" cy="1261884"/>
          </a:xfrm>
          <a:prstGeom prst="rect">
            <a:avLst/>
          </a:prstGeom>
          <a:noFill/>
        </p:spPr>
        <p:txBody>
          <a:bodyPr wrap="square" rtlCol="0">
            <a:spAutoFit/>
          </a:bodyPr>
          <a:lstStyle/>
          <a:p>
            <a:r>
              <a:rPr lang="en-US" sz="2000" u="sng" dirty="0"/>
              <a:t>Research</a:t>
            </a:r>
          </a:p>
          <a:p>
            <a:pPr marL="342900" indent="-342900">
              <a:buFont typeface="Arial" panose="020B0604020202020204" pitchFamily="34" charset="0"/>
              <a:buChar char="•"/>
            </a:pPr>
            <a:r>
              <a:rPr lang="en-US" sz="1400" dirty="0"/>
              <a:t>Developed new dataset of discharge partitioning on 28 deltas around the world</a:t>
            </a:r>
          </a:p>
          <a:p>
            <a:pPr marL="342900" indent="-342900">
              <a:buFont typeface="Arial" panose="020B0604020202020204" pitchFamily="34" charset="0"/>
              <a:buChar char="•"/>
            </a:pPr>
            <a:r>
              <a:rPr lang="en-US" sz="1400" dirty="0"/>
              <a:t>Compared network-based flux estimates to available field data from the literature to assess accuracy</a:t>
            </a:r>
          </a:p>
        </p:txBody>
      </p:sp>
      <p:sp>
        <p:nvSpPr>
          <p:cNvPr id="20" name="TextBox 19"/>
          <p:cNvSpPr txBox="1"/>
          <p:nvPr/>
        </p:nvSpPr>
        <p:spPr>
          <a:xfrm>
            <a:off x="228599" y="3071098"/>
            <a:ext cx="4437955" cy="2985433"/>
          </a:xfrm>
          <a:prstGeom prst="rect">
            <a:avLst/>
          </a:prstGeom>
          <a:noFill/>
        </p:spPr>
        <p:txBody>
          <a:bodyPr wrap="square" rtlCol="0">
            <a:spAutoFit/>
          </a:bodyPr>
          <a:lstStyle/>
          <a:p>
            <a:r>
              <a:rPr lang="en-US" sz="2000" u="sng" dirty="0"/>
              <a:t>Impact</a:t>
            </a:r>
          </a:p>
          <a:p>
            <a:pPr marL="342900" indent="-342900">
              <a:buFont typeface="Arial" panose="020B0604020202020204" pitchFamily="34" charset="0"/>
              <a:buChar char="•"/>
            </a:pPr>
            <a:r>
              <a:rPr lang="en-US" sz="1400" dirty="0"/>
              <a:t>New dataset allows for analysis of 28 global deltas</a:t>
            </a:r>
          </a:p>
          <a:p>
            <a:pPr marL="342900" indent="-342900">
              <a:buFont typeface="Arial" panose="020B0604020202020204" pitchFamily="34" charset="0"/>
              <a:buChar char="•"/>
            </a:pPr>
            <a:r>
              <a:rPr lang="en-US" sz="1400" dirty="0"/>
              <a:t>First study to test the accuracy of width-based flux partitioning – a commonly used strategy to estimate discharge distribution in deltas – and compare with other possible methods of flux partitioning</a:t>
            </a:r>
          </a:p>
          <a:p>
            <a:pPr marL="342900" indent="-342900">
              <a:buFont typeface="Arial" panose="020B0604020202020204" pitchFamily="34" charset="0"/>
              <a:buChar char="•"/>
            </a:pPr>
            <a:r>
              <a:rPr lang="en-US" sz="1400" dirty="0"/>
              <a:t>Showed that width-based flux partitioning is appropriate across a wide range of deltas</a:t>
            </a:r>
          </a:p>
          <a:p>
            <a:pPr marL="342900" indent="-342900">
              <a:buFont typeface="Arial" panose="020B0604020202020204" pitchFamily="34" charset="0"/>
              <a:buChar char="•"/>
            </a:pPr>
            <a:r>
              <a:rPr lang="en-US" sz="1400" dirty="0"/>
              <a:t>Compared accuracy of results across deltas at high and low latitudes, and deltas with varying amounts of river, wave, and tidal influence, showing no dependence of accuracy on latitude or drivers</a:t>
            </a:r>
          </a:p>
          <a:p>
            <a:pPr marL="342900" indent="-342900">
              <a:buFont typeface="Arial" panose="020B0604020202020204" pitchFamily="34" charset="0"/>
              <a:buChar char="•"/>
            </a:pPr>
            <a:endParaRPr lang="en-US" sz="1400" dirty="0"/>
          </a:p>
        </p:txBody>
      </p:sp>
      <p:sp>
        <p:nvSpPr>
          <p:cNvPr id="12" name="TextBox 11"/>
          <p:cNvSpPr txBox="1"/>
          <p:nvPr/>
        </p:nvSpPr>
        <p:spPr>
          <a:xfrm>
            <a:off x="114300" y="5906869"/>
            <a:ext cx="4686300"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defRPr/>
            </a:pPr>
            <a:r>
              <a:rPr lang="en-US" sz="1200" dirty="0"/>
              <a:t>Hariharan, J., A. Piliouras, J. </a:t>
            </a:r>
            <a:r>
              <a:rPr lang="en-US" sz="1200" dirty="0" err="1"/>
              <a:t>Schwenk</a:t>
            </a:r>
            <a:r>
              <a:rPr lang="en-US" sz="1200" dirty="0"/>
              <a:t>, and P. </a:t>
            </a:r>
            <a:r>
              <a:rPr lang="en-US" sz="1200" dirty="0" err="1"/>
              <a:t>Passalacqua</a:t>
            </a:r>
            <a:r>
              <a:rPr lang="en-US" sz="1200" dirty="0"/>
              <a:t>. (2022). Width-based discharge partitioning in distributary networks: How right we are. </a:t>
            </a:r>
            <a:r>
              <a:rPr lang="en-US" sz="1200" i="1" dirty="0"/>
              <a:t>Geophysical Research Letters</a:t>
            </a:r>
            <a:r>
              <a:rPr lang="en-US" sz="1200" dirty="0"/>
              <a:t>. </a:t>
            </a:r>
            <a:r>
              <a:rPr lang="en-US" sz="1200" dirty="0" err="1"/>
              <a:t>doi</a:t>
            </a:r>
            <a:r>
              <a:rPr lang="en-US" sz="1200" dirty="0"/>
              <a:t>: 10.1029/2022GL097897</a:t>
            </a:r>
          </a:p>
        </p:txBody>
      </p:sp>
      <p:sp>
        <p:nvSpPr>
          <p:cNvPr id="11" name="TextBox 10">
            <a:extLst>
              <a:ext uri="{FF2B5EF4-FFF2-40B4-BE49-F238E27FC236}">
                <a16:creationId xmlns:a16="http://schemas.microsoft.com/office/drawing/2014/main" id="{12F8AAD6-BF35-D14E-B17D-A15B2CADE141}"/>
              </a:ext>
            </a:extLst>
          </p:cNvPr>
          <p:cNvSpPr txBox="1"/>
          <p:nvPr/>
        </p:nvSpPr>
        <p:spPr>
          <a:xfrm>
            <a:off x="4800600" y="4129088"/>
            <a:ext cx="4343400" cy="2123658"/>
          </a:xfrm>
          <a:prstGeom prst="rect">
            <a:avLst/>
          </a:prstGeom>
          <a:noFill/>
        </p:spPr>
        <p:txBody>
          <a:bodyPr wrap="square" rtlCol="0">
            <a:spAutoFit/>
          </a:bodyPr>
          <a:lstStyle/>
          <a:p>
            <a:r>
              <a:rPr lang="en-US" sz="1200" dirty="0">
                <a:solidFill>
                  <a:srgbClr val="0070C0"/>
                </a:solidFill>
              </a:rPr>
              <a:t>Relationship between climate, dominant forcing, network topology, and discharge partitioning error. Discharge (Q) partitioning error is calculated as the discharge predicted in the network or graph (</a:t>
            </a:r>
            <a:r>
              <a:rPr lang="en-US" sz="1200" dirty="0" err="1">
                <a:solidFill>
                  <a:srgbClr val="0070C0"/>
                </a:solidFill>
              </a:rPr>
              <a:t>Q</a:t>
            </a:r>
            <a:r>
              <a:rPr lang="en-US" sz="1200" baseline="-25000" dirty="0" err="1">
                <a:solidFill>
                  <a:srgbClr val="0070C0"/>
                </a:solidFill>
              </a:rPr>
              <a:t>graph</a:t>
            </a:r>
            <a:r>
              <a:rPr lang="en-US" sz="1200" dirty="0">
                <a:solidFill>
                  <a:srgbClr val="0070C0"/>
                </a:solidFill>
              </a:rPr>
              <a:t>) minus the reference discharge from available field data in the literature (</a:t>
            </a:r>
            <a:r>
              <a:rPr lang="en-US" sz="1200" dirty="0" err="1">
                <a:solidFill>
                  <a:srgbClr val="0070C0"/>
                </a:solidFill>
              </a:rPr>
              <a:t>Q</a:t>
            </a:r>
            <a:r>
              <a:rPr lang="en-US" sz="1200" baseline="-25000" dirty="0" err="1">
                <a:solidFill>
                  <a:srgbClr val="0070C0"/>
                </a:solidFill>
              </a:rPr>
              <a:t>ref</a:t>
            </a:r>
            <a:r>
              <a:rPr lang="en-US" sz="1200" dirty="0">
                <a:solidFill>
                  <a:srgbClr val="0070C0"/>
                </a:solidFill>
              </a:rPr>
              <a:t>). (a) Mean error ±1 std. dev. as a function of the number of nodes within the graph network. (b) Mean error ±1 std. dev. plotted against the average number of alternative paths ±1 std. dev. from the inlet of the network to each outlet. (c) Error distributions when data are split by climate regime. (d) Error distributions when data are split by dominant forcing</a:t>
            </a:r>
          </a:p>
        </p:txBody>
      </p:sp>
      <p:pic>
        <p:nvPicPr>
          <p:cNvPr id="3" name="Picture 2">
            <a:extLst>
              <a:ext uri="{FF2B5EF4-FFF2-40B4-BE49-F238E27FC236}">
                <a16:creationId xmlns:a16="http://schemas.microsoft.com/office/drawing/2014/main" id="{E24C7420-0B03-10F6-D519-0653D63055ED}"/>
              </a:ext>
            </a:extLst>
          </p:cNvPr>
          <p:cNvPicPr>
            <a:picLocks noChangeAspect="1"/>
          </p:cNvPicPr>
          <p:nvPr/>
        </p:nvPicPr>
        <p:blipFill>
          <a:blip r:embed="rId3"/>
          <a:stretch>
            <a:fillRect/>
          </a:stretch>
        </p:blipFill>
        <p:spPr>
          <a:xfrm>
            <a:off x="4572000" y="613904"/>
            <a:ext cx="4494481" cy="3393527"/>
          </a:xfrm>
          <a:prstGeom prst="rect">
            <a:avLst/>
          </a:prstGeom>
        </p:spPr>
      </p:pic>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525</TotalTime>
  <Words>313</Words>
  <Application>Microsoft Macintosh PowerPoint</Application>
  <PresentationFormat>On-screen Show (4:3)</PresentationFormat>
  <Paragraphs>14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Office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Piliouras, Anastasia</cp:lastModifiedBy>
  <cp:revision>76</cp:revision>
  <dcterms:created xsi:type="dcterms:W3CDTF">2010-09-02T17:02:09Z</dcterms:created>
  <dcterms:modified xsi:type="dcterms:W3CDTF">2022-09-24T13:28:34Z</dcterms:modified>
</cp:coreProperties>
</file>