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Lst>
  <p:notesMasterIdLst>
    <p:notesMasterId r:id="rId4"/>
  </p:notesMasterIdLst>
  <p:sldIdLst>
    <p:sldId id="256" r:id="rId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2"/>
    <p:restoredTop sz="94626"/>
  </p:normalViewPr>
  <p:slideViewPr>
    <p:cSldViewPr snapToGrid="0">
      <p:cViewPr varScale="1">
        <p:scale>
          <a:sx n="155" d="100"/>
          <a:sy n="155" d="100"/>
        </p:scale>
        <p:origin x="78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4f110b4a8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0" name="Google Shape;70;g24f110b4a8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yperFACETS Highlight">
  <p:cSld name="HyperFACETS Highlight">
    <p:spTree>
      <p:nvGrpSpPr>
        <p:cNvPr id="1" name="Shape 56"/>
        <p:cNvGrpSpPr/>
        <p:nvPr/>
      </p:nvGrpSpPr>
      <p:grpSpPr>
        <a:xfrm>
          <a:off x="0" y="0"/>
          <a:ext cx="0" cy="0"/>
          <a:chOff x="0" y="0"/>
          <a:chExt cx="0" cy="0"/>
        </a:xfrm>
      </p:grpSpPr>
      <p:sp>
        <p:nvSpPr>
          <p:cNvPr id="57" name="Google Shape;57;p14"/>
          <p:cNvSpPr/>
          <p:nvPr/>
        </p:nvSpPr>
        <p:spPr>
          <a:xfrm>
            <a:off x="1" y="0"/>
            <a:ext cx="9144000" cy="727500"/>
          </a:xfrm>
          <a:prstGeom prst="rect">
            <a:avLst/>
          </a:prstGeom>
          <a:solidFill>
            <a:srgbClr val="1D4F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 name="Google Shape;58;p14"/>
          <p:cNvSpPr txBox="1">
            <a:spLocks noGrp="1"/>
          </p:cNvSpPr>
          <p:nvPr>
            <p:ph type="body" idx="1"/>
          </p:nvPr>
        </p:nvSpPr>
        <p:spPr>
          <a:xfrm>
            <a:off x="0" y="9554"/>
            <a:ext cx="9144000" cy="717900"/>
          </a:xfrm>
          <a:prstGeom prst="rect">
            <a:avLst/>
          </a:prstGeom>
          <a:solidFill>
            <a:srgbClr val="1D4F79"/>
          </a:solidFill>
          <a:ln>
            <a:noFill/>
          </a:ln>
        </p:spPr>
        <p:txBody>
          <a:bodyPr spcFirstLastPara="1" wrap="square" lIns="68575" tIns="34275" rIns="68575" bIns="34275" anchor="ctr" anchorCtr="0">
            <a:normAutofit/>
          </a:bodyPr>
          <a:lstStyle>
            <a:lvl1pPr marL="457200" lvl="0" indent="-228600" algn="ctr" rtl="0">
              <a:lnSpc>
                <a:spcPct val="90000"/>
              </a:lnSpc>
              <a:spcBef>
                <a:spcPts val="800"/>
              </a:spcBef>
              <a:spcAft>
                <a:spcPts val="0"/>
              </a:spcAft>
              <a:buClr>
                <a:schemeClr val="lt1"/>
              </a:buClr>
              <a:buSzPts val="2100"/>
              <a:buNone/>
              <a:defRPr b="1">
                <a:solidFill>
                  <a:schemeClr val="lt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228600" algn="l" rtl="0">
              <a:lnSpc>
                <a:spcPct val="90000"/>
              </a:lnSpc>
              <a:spcBef>
                <a:spcPts val="400"/>
              </a:spcBef>
              <a:spcAft>
                <a:spcPts val="0"/>
              </a:spcAft>
              <a:buClr>
                <a:schemeClr val="dk1"/>
              </a:buClr>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9" name="Google Shape;59;p14"/>
          <p:cNvSpPr txBox="1">
            <a:spLocks noGrp="1"/>
          </p:cNvSpPr>
          <p:nvPr>
            <p:ph type="body" idx="2"/>
          </p:nvPr>
        </p:nvSpPr>
        <p:spPr>
          <a:xfrm>
            <a:off x="171450" y="879873"/>
            <a:ext cx="5285100" cy="3138000"/>
          </a:xfrm>
          <a:prstGeom prst="rect">
            <a:avLst/>
          </a:prstGeom>
          <a:noFill/>
          <a:ln>
            <a:noFill/>
          </a:ln>
        </p:spPr>
        <p:txBody>
          <a:bodyPr spcFirstLastPara="1" wrap="square" lIns="68575" tIns="34275" rIns="68575" bIns="34275" anchor="t" anchorCtr="0">
            <a:normAutofit/>
          </a:bodyPr>
          <a:lstStyle>
            <a:lvl1pPr marL="457200" lvl="0" indent="-361950" algn="l" rtl="0">
              <a:lnSpc>
                <a:spcPct val="100000"/>
              </a:lnSpc>
              <a:spcBef>
                <a:spcPts val="800"/>
              </a:spcBef>
              <a:spcAft>
                <a:spcPts val="0"/>
              </a:spcAft>
              <a:buClr>
                <a:schemeClr val="dk1"/>
              </a:buClr>
              <a:buSzPts val="2100"/>
              <a:buChar char="•"/>
              <a:defRPr/>
            </a:lvl1pPr>
            <a:lvl2pPr marL="914400" lvl="1" indent="-342900" algn="l" rtl="0">
              <a:lnSpc>
                <a:spcPct val="100000"/>
              </a:lnSpc>
              <a:spcBef>
                <a:spcPts val="400"/>
              </a:spcBef>
              <a:spcAft>
                <a:spcPts val="0"/>
              </a:spcAft>
              <a:buClr>
                <a:schemeClr val="dk1"/>
              </a:buClr>
              <a:buSzPts val="1800"/>
              <a:buChar char="•"/>
              <a:defRPr/>
            </a:lvl2pPr>
            <a:lvl3pPr marL="1371600" lvl="2" indent="-323850" algn="l" rtl="0">
              <a:lnSpc>
                <a:spcPct val="100000"/>
              </a:lnSpc>
              <a:spcBef>
                <a:spcPts val="400"/>
              </a:spcBef>
              <a:spcAft>
                <a:spcPts val="0"/>
              </a:spcAft>
              <a:buClr>
                <a:schemeClr val="dk1"/>
              </a:buClr>
              <a:buSzPts val="15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0" name="Google Shape;60;p14"/>
          <p:cNvSpPr>
            <a:spLocks noGrp="1"/>
          </p:cNvSpPr>
          <p:nvPr>
            <p:ph type="pic" idx="3"/>
          </p:nvPr>
        </p:nvSpPr>
        <p:spPr>
          <a:xfrm>
            <a:off x="5508764" y="879872"/>
            <a:ext cx="3481800" cy="3746400"/>
          </a:xfrm>
          <a:prstGeom prst="rect">
            <a:avLst/>
          </a:prstGeom>
          <a:noFill/>
          <a:ln>
            <a:noFill/>
          </a:ln>
        </p:spPr>
      </p:sp>
      <p:sp>
        <p:nvSpPr>
          <p:cNvPr id="61" name="Google Shape;61;p14"/>
          <p:cNvSpPr txBox="1">
            <a:spLocks noGrp="1"/>
          </p:cNvSpPr>
          <p:nvPr>
            <p:ph type="body" idx="4"/>
          </p:nvPr>
        </p:nvSpPr>
        <p:spPr>
          <a:xfrm>
            <a:off x="29817" y="4137821"/>
            <a:ext cx="5426700" cy="491700"/>
          </a:xfrm>
          <a:prstGeom prst="rect">
            <a:avLst/>
          </a:prstGeom>
          <a:solidFill>
            <a:srgbClr val="DDEAF6"/>
          </a:solidFill>
          <a:ln>
            <a:noFill/>
          </a:ln>
        </p:spPr>
        <p:txBody>
          <a:bodyPr spcFirstLastPara="1" wrap="square" lIns="68575" tIns="34275" rIns="68575" bIns="34275" anchor="ctr" anchorCtr="0">
            <a:noAutofit/>
          </a:bodyPr>
          <a:lstStyle>
            <a:lvl1pPr marL="457200" lvl="0" indent="-228600" algn="l" rtl="0">
              <a:lnSpc>
                <a:spcPct val="90000"/>
              </a:lnSpc>
              <a:spcBef>
                <a:spcPts val="800"/>
              </a:spcBef>
              <a:spcAft>
                <a:spcPts val="0"/>
              </a:spcAft>
              <a:buClr>
                <a:schemeClr val="dk1"/>
              </a:buClr>
              <a:buSzPts val="900"/>
              <a:buNone/>
              <a:defRPr sz="900"/>
            </a:lvl1pPr>
            <a:lvl2pPr marL="914400" lvl="1" indent="-285750" algn="l" rtl="0">
              <a:lnSpc>
                <a:spcPct val="90000"/>
              </a:lnSpc>
              <a:spcBef>
                <a:spcPts val="400"/>
              </a:spcBef>
              <a:spcAft>
                <a:spcPts val="0"/>
              </a:spcAft>
              <a:buClr>
                <a:schemeClr val="dk1"/>
              </a:buClr>
              <a:buSzPts val="900"/>
              <a:buChar char="•"/>
              <a:defRPr sz="900"/>
            </a:lvl2pPr>
            <a:lvl3pPr marL="1371600" lvl="2" indent="-285750" algn="l" rtl="0">
              <a:lnSpc>
                <a:spcPct val="90000"/>
              </a:lnSpc>
              <a:spcBef>
                <a:spcPts val="400"/>
              </a:spcBef>
              <a:spcAft>
                <a:spcPts val="0"/>
              </a:spcAft>
              <a:buClr>
                <a:schemeClr val="dk1"/>
              </a:buClr>
              <a:buSzPts val="900"/>
              <a:buChar char="•"/>
              <a:defRPr sz="900"/>
            </a:lvl3pPr>
            <a:lvl4pPr marL="1828800" lvl="3" indent="-285750" algn="l" rtl="0">
              <a:lnSpc>
                <a:spcPct val="90000"/>
              </a:lnSpc>
              <a:spcBef>
                <a:spcPts val="400"/>
              </a:spcBef>
              <a:spcAft>
                <a:spcPts val="0"/>
              </a:spcAft>
              <a:buClr>
                <a:schemeClr val="dk1"/>
              </a:buClr>
              <a:buSzPts val="900"/>
              <a:buChar char="•"/>
              <a:defRPr sz="900"/>
            </a:lvl4pPr>
            <a:lvl5pPr marL="2286000" lvl="4" indent="-285750" algn="l" rtl="0">
              <a:lnSpc>
                <a:spcPct val="90000"/>
              </a:lnSpc>
              <a:spcBef>
                <a:spcPts val="400"/>
              </a:spcBef>
              <a:spcAft>
                <a:spcPts val="0"/>
              </a:spcAft>
              <a:buClr>
                <a:schemeClr val="dk1"/>
              </a:buClr>
              <a:buSzPts val="900"/>
              <a:buChar char="•"/>
              <a:defRPr sz="9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62" name="Google Shape;62;p14" descr="A picture containing text, clipart&#10;&#10;Description automatically generated"/>
          <p:cNvPicPr preferRelativeResize="0"/>
          <p:nvPr/>
        </p:nvPicPr>
        <p:blipFill rotWithShape="1">
          <a:blip r:embed="rId2">
            <a:alphaModFix/>
          </a:blip>
          <a:srcRect/>
          <a:stretch/>
        </p:blipFill>
        <p:spPr>
          <a:xfrm>
            <a:off x="6921166" y="4727600"/>
            <a:ext cx="2201390" cy="361000"/>
          </a:xfrm>
          <a:prstGeom prst="rect">
            <a:avLst/>
          </a:prstGeom>
          <a:noFill/>
          <a:ln>
            <a:noFill/>
          </a:ln>
        </p:spPr>
      </p:pic>
      <p:sp>
        <p:nvSpPr>
          <p:cNvPr id="63" name="Google Shape;63;p14"/>
          <p:cNvSpPr/>
          <p:nvPr/>
        </p:nvSpPr>
        <p:spPr>
          <a:xfrm>
            <a:off x="0" y="4663312"/>
            <a:ext cx="6261000" cy="480300"/>
          </a:xfrm>
          <a:prstGeom prst="rect">
            <a:avLst/>
          </a:prstGeom>
          <a:solidFill>
            <a:srgbClr val="1D4F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4" name="Google Shape;64;p14"/>
          <p:cNvSpPr/>
          <p:nvPr/>
        </p:nvSpPr>
        <p:spPr>
          <a:xfrm>
            <a:off x="5736516" y="4663312"/>
            <a:ext cx="976200" cy="480300"/>
          </a:xfrm>
          <a:prstGeom prst="parallelogram">
            <a:avLst>
              <a:gd name="adj" fmla="val 21529"/>
            </a:avLst>
          </a:prstGeom>
          <a:solidFill>
            <a:srgbClr val="1D4F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5" name="Google Shape;65;p14"/>
          <p:cNvSpPr/>
          <p:nvPr/>
        </p:nvSpPr>
        <p:spPr>
          <a:xfrm>
            <a:off x="6624638" y="4663312"/>
            <a:ext cx="150600" cy="480300"/>
          </a:xfrm>
          <a:prstGeom prst="parallelogram">
            <a:avLst>
              <a:gd name="adj" fmla="val 70539"/>
            </a:avLst>
          </a:prstGeom>
          <a:solidFill>
            <a:srgbClr val="1D4F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66" name="Google Shape;66;p14" descr="SC Logos | U.S. DOE Office of Science (SC)"/>
          <p:cNvPicPr preferRelativeResize="0"/>
          <p:nvPr/>
        </p:nvPicPr>
        <p:blipFill rotWithShape="1">
          <a:blip r:embed="rId3">
            <a:alphaModFix/>
          </a:blip>
          <a:srcRect/>
          <a:stretch/>
        </p:blipFill>
        <p:spPr>
          <a:xfrm>
            <a:off x="114300" y="4721217"/>
            <a:ext cx="2226938" cy="37376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xfrm>
            <a:off x="0" y="9554"/>
            <a:ext cx="9144000" cy="717900"/>
          </a:xfrm>
          <a:prstGeom prst="rect">
            <a:avLst/>
          </a:prstGeom>
          <a:solidFill>
            <a:srgbClr val="1D4F79"/>
          </a:solid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2100"/>
              <a:buNone/>
            </a:pPr>
            <a:r>
              <a:rPr lang="en-US" dirty="0"/>
              <a:t>Evaluating the simulation of CONUS precipitation by storm type in E3SM</a:t>
            </a:r>
            <a:endParaRPr dirty="0"/>
          </a:p>
        </p:txBody>
      </p:sp>
      <p:sp>
        <p:nvSpPr>
          <p:cNvPr id="73" name="Google Shape;73;p16"/>
          <p:cNvSpPr txBox="1">
            <a:spLocks noGrp="1"/>
          </p:cNvSpPr>
          <p:nvPr>
            <p:ph type="body" idx="2"/>
          </p:nvPr>
        </p:nvSpPr>
        <p:spPr>
          <a:xfrm>
            <a:off x="91075" y="789475"/>
            <a:ext cx="4700700" cy="3301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5D8BBC"/>
              </a:buClr>
              <a:buSzPts val="1200"/>
              <a:buNone/>
            </a:pPr>
            <a:r>
              <a:rPr lang="en" sz="1200" b="1" dirty="0">
                <a:solidFill>
                  <a:srgbClr val="5D8BBC"/>
                </a:solidFill>
                <a:latin typeface="Arial"/>
                <a:ea typeface="Arial"/>
                <a:cs typeface="Arial"/>
                <a:sym typeface="Arial"/>
              </a:rPr>
              <a:t>Objective</a:t>
            </a:r>
          </a:p>
          <a:p>
            <a:pPr marL="0" lvl="0" indent="0" algn="l" rtl="0">
              <a:lnSpc>
                <a:spcPct val="100000"/>
              </a:lnSpc>
              <a:spcBef>
                <a:spcPts val="0"/>
              </a:spcBef>
              <a:spcAft>
                <a:spcPts val="0"/>
              </a:spcAft>
              <a:buClr>
                <a:srgbClr val="5D8BBC"/>
              </a:buClr>
              <a:buSzPts val="1200"/>
              <a:buNone/>
            </a:pPr>
            <a:endParaRPr sz="500" dirty="0"/>
          </a:p>
          <a:p>
            <a:pPr marL="215900" lvl="0" indent="-215900" algn="l" rtl="0">
              <a:lnSpc>
                <a:spcPct val="100000"/>
              </a:lnSpc>
              <a:spcBef>
                <a:spcPts val="0"/>
              </a:spcBef>
              <a:spcAft>
                <a:spcPts val="0"/>
              </a:spcAft>
              <a:buClr>
                <a:schemeClr val="dk1"/>
              </a:buClr>
              <a:buSzPts val="1000"/>
              <a:buFont typeface="Arial"/>
              <a:buChar char="•"/>
            </a:pPr>
            <a:r>
              <a:rPr lang="en-US" sz="1000" dirty="0"/>
              <a:t>Precipitation occurs in many different environments and is produced by a variety of weather phenomena in the United States, including tropical cyclones, extratropical cyclones, and mesoscale convective systems. </a:t>
            </a:r>
          </a:p>
          <a:p>
            <a:pPr marL="215900" lvl="0" indent="-215900" algn="l" rtl="0">
              <a:lnSpc>
                <a:spcPct val="100000"/>
              </a:lnSpc>
              <a:spcBef>
                <a:spcPts val="0"/>
              </a:spcBef>
              <a:spcAft>
                <a:spcPts val="0"/>
              </a:spcAft>
              <a:buClr>
                <a:schemeClr val="dk1"/>
              </a:buClr>
              <a:buSzPts val="1000"/>
              <a:buFont typeface="Arial"/>
              <a:buChar char="•"/>
            </a:pPr>
            <a:r>
              <a:rPr lang="en-US" sz="1000" dirty="0"/>
              <a:t>This work quantifies the characteristics of precipitation in E3SM configurations associated with these storm-types to better inform future development of the climate model and produce more accurate projections of future precipitation.</a:t>
            </a:r>
            <a:endParaRPr sz="1000" dirty="0"/>
          </a:p>
          <a:p>
            <a:pPr marL="0" lvl="0" indent="0" algn="l" rtl="0">
              <a:lnSpc>
                <a:spcPct val="100000"/>
              </a:lnSpc>
              <a:spcBef>
                <a:spcPts val="0"/>
              </a:spcBef>
              <a:spcAft>
                <a:spcPts val="0"/>
              </a:spcAft>
              <a:buClr>
                <a:srgbClr val="5D8BBC"/>
              </a:buClr>
              <a:buSzPts val="1200"/>
              <a:buNone/>
            </a:pPr>
            <a:r>
              <a:rPr lang="en" sz="1200" b="1" dirty="0">
                <a:solidFill>
                  <a:srgbClr val="5D8BBC"/>
                </a:solidFill>
                <a:latin typeface="Arial"/>
                <a:ea typeface="Arial"/>
                <a:cs typeface="Arial"/>
                <a:sym typeface="Arial"/>
              </a:rPr>
              <a:t>Approach</a:t>
            </a:r>
            <a:endParaRPr dirty="0"/>
          </a:p>
          <a:p>
            <a:pPr marL="215900" lvl="0" indent="-222250" algn="l" rtl="0">
              <a:lnSpc>
                <a:spcPct val="100000"/>
              </a:lnSpc>
              <a:spcBef>
                <a:spcPts val="500"/>
              </a:spcBef>
              <a:spcAft>
                <a:spcPts val="0"/>
              </a:spcAft>
              <a:buClr>
                <a:schemeClr val="dk1"/>
              </a:buClr>
              <a:buSzPts val="1100"/>
              <a:buFont typeface="Arial"/>
              <a:buChar char="•"/>
            </a:pPr>
            <a:r>
              <a:rPr lang="en-US" sz="1000" dirty="0"/>
              <a:t>Compare two approaches to next-generation E3SM, high-resolution (HR) and multiscale modeling framework (MMF) configurations, to conventional low-resolution (LR) E3SM and observations (IMERG).</a:t>
            </a:r>
          </a:p>
          <a:p>
            <a:pPr marL="0" lvl="0" indent="0" algn="l" rtl="0">
              <a:lnSpc>
                <a:spcPct val="100000"/>
              </a:lnSpc>
              <a:spcBef>
                <a:spcPts val="0"/>
              </a:spcBef>
              <a:spcAft>
                <a:spcPts val="0"/>
              </a:spcAft>
              <a:buClr>
                <a:srgbClr val="5D8BBC"/>
              </a:buClr>
              <a:buSzPts val="1200"/>
              <a:buNone/>
            </a:pPr>
            <a:r>
              <a:rPr lang="en-US" sz="1200" b="1" dirty="0">
                <a:solidFill>
                  <a:srgbClr val="5D8BBC"/>
                </a:solidFill>
                <a:latin typeface="Arial"/>
                <a:ea typeface="Arial"/>
                <a:cs typeface="Arial"/>
                <a:sym typeface="Arial"/>
              </a:rPr>
              <a:t>Impact</a:t>
            </a:r>
          </a:p>
          <a:p>
            <a:pPr marL="0" lvl="0" indent="0" algn="l" rtl="0">
              <a:lnSpc>
                <a:spcPct val="100000"/>
              </a:lnSpc>
              <a:spcBef>
                <a:spcPts val="0"/>
              </a:spcBef>
              <a:spcAft>
                <a:spcPts val="0"/>
              </a:spcAft>
              <a:buClr>
                <a:srgbClr val="5D8BBC"/>
              </a:buClr>
              <a:buSzPts val="1200"/>
              <a:buNone/>
            </a:pPr>
            <a:endParaRPr lang="en-US" sz="500" dirty="0"/>
          </a:p>
          <a:p>
            <a:pPr marL="215900" lvl="0" indent="-222250" algn="l" rtl="0">
              <a:lnSpc>
                <a:spcPct val="100000"/>
              </a:lnSpc>
              <a:spcBef>
                <a:spcPts val="0"/>
              </a:spcBef>
              <a:spcAft>
                <a:spcPts val="0"/>
              </a:spcAft>
              <a:buClr>
                <a:schemeClr val="dk1"/>
              </a:buClr>
              <a:buSzPts val="1100"/>
              <a:buFont typeface="Arial"/>
              <a:buChar char="•"/>
            </a:pPr>
            <a:r>
              <a:rPr lang="en-US" sz="1000" dirty="0"/>
              <a:t>Multiscale modeling framework E3SMv1 captures precipitation from mesoscale convective systems better than low- and high-resolution.</a:t>
            </a:r>
          </a:p>
          <a:p>
            <a:pPr marL="215900" lvl="0" indent="-222250" algn="l" rtl="0">
              <a:lnSpc>
                <a:spcPct val="100000"/>
              </a:lnSpc>
              <a:spcBef>
                <a:spcPts val="0"/>
              </a:spcBef>
              <a:spcAft>
                <a:spcPts val="0"/>
              </a:spcAft>
              <a:buClr>
                <a:schemeClr val="dk1"/>
              </a:buClr>
              <a:buSzPts val="1100"/>
              <a:buFont typeface="Arial"/>
              <a:buChar char="•"/>
            </a:pPr>
            <a:r>
              <a:rPr lang="en-US" sz="1000" dirty="0"/>
              <a:t>High-resolution and multiscale modeling framework E3SM improves tropical cyclone precipitation.</a:t>
            </a:r>
          </a:p>
          <a:p>
            <a:pPr marL="215900" lvl="0" indent="-222250" algn="l" rtl="0">
              <a:lnSpc>
                <a:spcPct val="100000"/>
              </a:lnSpc>
              <a:spcBef>
                <a:spcPts val="0"/>
              </a:spcBef>
              <a:spcAft>
                <a:spcPts val="0"/>
              </a:spcAft>
              <a:buClr>
                <a:schemeClr val="dk1"/>
              </a:buClr>
              <a:buSzPts val="1100"/>
              <a:buFont typeface="Arial"/>
              <a:buChar char="•"/>
            </a:pPr>
            <a:r>
              <a:rPr lang="en-US" sz="1000" dirty="0"/>
              <a:t>All configurations capture realistic extratropical cyclone precipitation in contrast to tropical cyclone and mesoscale convective systems, and conventional low-resolution E3SM does best.</a:t>
            </a:r>
            <a:endParaRPr sz="1000" dirty="0"/>
          </a:p>
        </p:txBody>
      </p:sp>
      <p:sp>
        <p:nvSpPr>
          <p:cNvPr id="74" name="Google Shape;74;p16"/>
          <p:cNvSpPr txBox="1">
            <a:spLocks noGrp="1"/>
          </p:cNvSpPr>
          <p:nvPr>
            <p:ph type="body" idx="4"/>
          </p:nvPr>
        </p:nvSpPr>
        <p:spPr>
          <a:xfrm>
            <a:off x="29825" y="4090975"/>
            <a:ext cx="4993200" cy="538525"/>
          </a:xfrm>
          <a:prstGeom prst="rect">
            <a:avLst/>
          </a:prstGeom>
          <a:solidFill>
            <a:srgbClr val="DDEAF6"/>
          </a:solid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900"/>
              <a:buNone/>
            </a:pPr>
            <a:r>
              <a:rPr lang="en-US" sz="1000" b="1" dirty="0">
                <a:solidFill>
                  <a:srgbClr val="222222"/>
                </a:solidFill>
              </a:rPr>
              <a:t>Reed, K.A., A. M Stansfield, W.-C. Hsu, G. J. </a:t>
            </a:r>
            <a:r>
              <a:rPr lang="en-US" sz="1000" b="1" dirty="0" err="1">
                <a:solidFill>
                  <a:srgbClr val="222222"/>
                </a:solidFill>
              </a:rPr>
              <a:t>Kooperman</a:t>
            </a:r>
            <a:r>
              <a:rPr lang="en-US" sz="1000" b="1" dirty="0">
                <a:solidFill>
                  <a:srgbClr val="222222"/>
                </a:solidFill>
              </a:rPr>
              <a:t>, A. A. </a:t>
            </a:r>
            <a:r>
              <a:rPr lang="en-US" sz="1000" b="1" dirty="0" err="1">
                <a:solidFill>
                  <a:srgbClr val="222222"/>
                </a:solidFill>
              </a:rPr>
              <a:t>Akinsanola</a:t>
            </a:r>
            <a:r>
              <a:rPr lang="en-US" sz="1000" b="1" dirty="0">
                <a:solidFill>
                  <a:srgbClr val="222222"/>
                </a:solidFill>
              </a:rPr>
              <a:t>, W. M. Hannah, A. G. Pendergrass, and B. Medeiros </a:t>
            </a:r>
            <a:r>
              <a:rPr lang="en-US" sz="1000" dirty="0">
                <a:solidFill>
                  <a:srgbClr val="222222"/>
                </a:solidFill>
              </a:rPr>
              <a:t>(2023), Evaluating the simulation of CONUS precipitation by storm type in E3SM, </a:t>
            </a:r>
            <a:r>
              <a:rPr lang="en-US" sz="1000" dirty="0" err="1">
                <a:solidFill>
                  <a:srgbClr val="222222"/>
                </a:solidFill>
              </a:rPr>
              <a:t>Geophys</a:t>
            </a:r>
            <a:r>
              <a:rPr lang="en-US" sz="1000" dirty="0">
                <a:solidFill>
                  <a:srgbClr val="222222"/>
                </a:solidFill>
              </a:rPr>
              <a:t>. Res. Lett., 50, e2022GL102409, </a:t>
            </a:r>
            <a:r>
              <a:rPr lang="en-US" sz="1000" dirty="0" err="1">
                <a:solidFill>
                  <a:srgbClr val="222222"/>
                </a:solidFill>
              </a:rPr>
              <a:t>doi</a:t>
            </a:r>
            <a:r>
              <a:rPr lang="en-US" sz="1000" dirty="0">
                <a:solidFill>
                  <a:srgbClr val="222222"/>
                </a:solidFill>
              </a:rPr>
              <a:t>: 10.1029/2022GL102409.</a:t>
            </a:r>
            <a:endParaRPr sz="700" dirty="0"/>
          </a:p>
        </p:txBody>
      </p:sp>
      <p:sp>
        <p:nvSpPr>
          <p:cNvPr id="75" name="Google Shape;75;p16"/>
          <p:cNvSpPr txBox="1"/>
          <p:nvPr/>
        </p:nvSpPr>
        <p:spPr>
          <a:xfrm>
            <a:off x="5036483" y="3748774"/>
            <a:ext cx="4068900" cy="93099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800" dirty="0">
                <a:solidFill>
                  <a:srgbClr val="222222"/>
                </a:solidFill>
                <a:latin typeface="Calibri"/>
                <a:ea typeface="Calibri"/>
                <a:cs typeface="Calibri"/>
                <a:sym typeface="Calibri"/>
              </a:rPr>
              <a:t>Annual mean accumulated precipitation from events with ≥95th percentile of 6-hourly precipitation (colored shading; units=mm/year) and percentage of annual mean accumulated precipitation from events with ≥95th percentile of 6-hourly precipitation (magenta contour levels) by each storm type (labeled columns) for observations and each E3SMv1 configuration (labeled rows) over CONUS. Magenta contours represent the fraction of total annual precipitation from ≥95th percentile events from 10% (thinnest) to 40% (thickest) in 10% increments.</a:t>
            </a:r>
            <a:endParaRPr sz="800" dirty="0">
              <a:latin typeface="Calibri"/>
              <a:ea typeface="Calibri"/>
              <a:cs typeface="Calibri"/>
              <a:sym typeface="Calibri"/>
            </a:endParaRPr>
          </a:p>
        </p:txBody>
      </p:sp>
      <p:pic>
        <p:nvPicPr>
          <p:cNvPr id="2" name="Picture 1">
            <a:extLst>
              <a:ext uri="{FF2B5EF4-FFF2-40B4-BE49-F238E27FC236}">
                <a16:creationId xmlns:a16="http://schemas.microsoft.com/office/drawing/2014/main" id="{D15B07B3-1096-2924-4A94-894EDCD815DB}"/>
              </a:ext>
            </a:extLst>
          </p:cNvPr>
          <p:cNvPicPr>
            <a:picLocks noChangeAspect="1"/>
          </p:cNvPicPr>
          <p:nvPr/>
        </p:nvPicPr>
        <p:blipFill>
          <a:blip r:embed="rId3"/>
          <a:stretch>
            <a:fillRect/>
          </a:stretch>
        </p:blipFill>
        <p:spPr>
          <a:xfrm>
            <a:off x="4751109" y="757798"/>
            <a:ext cx="4392891" cy="2920879"/>
          </a:xfrm>
          <a:prstGeom prst="rect">
            <a:avLst/>
          </a:prstGeom>
        </p:spPr>
      </p:pic>
      <p:pic>
        <p:nvPicPr>
          <p:cNvPr id="4" name="Picture 3">
            <a:extLst>
              <a:ext uri="{FF2B5EF4-FFF2-40B4-BE49-F238E27FC236}">
                <a16:creationId xmlns:a16="http://schemas.microsoft.com/office/drawing/2014/main" id="{F18FE3D8-8727-B509-18D1-89F485E573E2}"/>
              </a:ext>
            </a:extLst>
          </p:cNvPr>
          <p:cNvPicPr>
            <a:picLocks noChangeAspect="1"/>
          </p:cNvPicPr>
          <p:nvPr/>
        </p:nvPicPr>
        <p:blipFill>
          <a:blip r:embed="rId4"/>
          <a:stretch>
            <a:fillRect/>
          </a:stretch>
        </p:blipFill>
        <p:spPr>
          <a:xfrm>
            <a:off x="5649559" y="4554798"/>
            <a:ext cx="937559" cy="587386"/>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331</Words>
  <Application>Microsoft Macintosh PowerPoint</Application>
  <PresentationFormat>On-screen Show (16:9)</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Simple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Brian Medeiros</cp:lastModifiedBy>
  <cp:revision>2</cp:revision>
  <dcterms:modified xsi:type="dcterms:W3CDTF">2023-06-14T15:56:29Z</dcterms:modified>
</cp:coreProperties>
</file>