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DB0022-FADE-A3AC-2942-6DCD1612E7AC}" v="430" dt="2023-11-15T20:58:43.342"/>
    <p1510:client id="{381DEE55-A0AF-A474-4CA3-413B924279BB}" v="2" dt="2023-11-15T22:02:09.479"/>
    <p1510:client id="{99024DE7-4B11-E55C-1785-17FEE62AB973}" v="29" dt="2023-11-15T21:01:46.329"/>
    <p1510:client id="{ACFED872-9FC6-4FDB-B801-EA21ACEEFACB}" v="745" dt="2023-11-15T20:38:49.697"/>
    <p1510:client id="{BB3AE5A7-4429-0421-1580-94C2DA5A0BF6}" v="18" dt="2023-11-15T23:18:40.7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80"/>
  </p:normalViewPr>
  <p:slideViewPr>
    <p:cSldViewPr snapToGrid="0">
      <p:cViewPr varScale="1">
        <p:scale>
          <a:sx n="211" d="100"/>
          <a:sy n="211" d="100"/>
        </p:scale>
        <p:origin x="11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29/2022EF00321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enn State Refreshes Its Brand Identity With New Shield">
            <a:extLst>
              <a:ext uri="{FF2B5EF4-FFF2-40B4-BE49-F238E27FC236}">
                <a16:creationId xmlns:a16="http://schemas.microsoft.com/office/drawing/2014/main" id="{FCFA2013-F85B-E391-4DF2-CBEEC560FA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69" b="17532"/>
          <a:stretch/>
        </p:blipFill>
        <p:spPr>
          <a:xfrm>
            <a:off x="332890" y="5886203"/>
            <a:ext cx="2113040" cy="72531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CEE7C9F-0998-2FAF-266E-28EB4F8FAE95}"/>
              </a:ext>
            </a:extLst>
          </p:cNvPr>
          <p:cNvSpPr txBox="1"/>
          <p:nvPr/>
        </p:nvSpPr>
        <p:spPr>
          <a:xfrm>
            <a:off x="593251" y="5201446"/>
            <a:ext cx="5894844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Calibri Light"/>
                <a:cs typeface="Calibri Light"/>
              </a:rPr>
              <a:t>Gore, M.J., Zarzycki, C.M. and Gervais, M.M., 2023. Connecting Large‐Scale Meteorological Patterns to Extratropical Cyclones in CMIP6 Climate Models Using Self‐Organizing Maps. </a:t>
            </a:r>
            <a:r>
              <a:rPr lang="en-US" sz="1200" i="1">
                <a:latin typeface="Calibri Light"/>
                <a:cs typeface="Calibri Light"/>
              </a:rPr>
              <a:t>Earth's Future</a:t>
            </a:r>
            <a:r>
              <a:rPr lang="en-US" sz="1200">
                <a:latin typeface="Calibri Light"/>
                <a:cs typeface="Calibri Light"/>
              </a:rPr>
              <a:t>, </a:t>
            </a:r>
            <a:r>
              <a:rPr lang="en-US" sz="1200" i="1">
                <a:latin typeface="Calibri Light"/>
                <a:cs typeface="Calibri Light"/>
              </a:rPr>
              <a:t>11</a:t>
            </a:r>
            <a:r>
              <a:rPr lang="en-US" sz="1200">
                <a:latin typeface="Calibri Light"/>
                <a:cs typeface="Calibri Light"/>
              </a:rPr>
              <a:t>(8), p.e2022EF003211. </a:t>
            </a:r>
            <a:r>
              <a:rPr lang="en-US" sz="1200">
                <a:latin typeface="Calibri Light"/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https://doi.org/10.1029/2022EF003211</a:t>
            </a:r>
            <a:endParaRPr lang="en-US" sz="1200">
              <a:latin typeface="Calibri Light"/>
              <a:ea typeface="Calibri Light"/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6D8619-911D-9BF1-0D96-713C0ED31E7A}"/>
              </a:ext>
            </a:extLst>
          </p:cNvPr>
          <p:cNvSpPr txBox="1"/>
          <p:nvPr/>
        </p:nvSpPr>
        <p:spPr>
          <a:xfrm>
            <a:off x="513694" y="119557"/>
            <a:ext cx="11164613" cy="954107"/>
          </a:xfrm>
          <a:prstGeom prst="rect">
            <a:avLst/>
          </a:prstGeom>
          <a:noFill/>
          <a:ln w="12700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accent1">
                    <a:lumMod val="75000"/>
                  </a:schemeClr>
                </a:solidFill>
              </a:rPr>
              <a:t>Connecting Large‐Scale Meteorological Patterns to Extratropical Cyclones in CMIP6 Climate Models Using Self‐Organizing Maps</a:t>
            </a:r>
            <a:endParaRPr lang="en-US" sz="2800" b="1">
              <a:solidFill>
                <a:schemeClr val="accent1">
                  <a:lumMod val="75000"/>
                </a:schemeClr>
              </a:solidFill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7E56CD-0F50-CB54-2EE7-3D79B4D726A9}"/>
              </a:ext>
            </a:extLst>
          </p:cNvPr>
          <p:cNvSpPr txBox="1"/>
          <p:nvPr/>
        </p:nvSpPr>
        <p:spPr>
          <a:xfrm>
            <a:off x="448003" y="1203436"/>
            <a:ext cx="6185337" cy="3908762"/>
          </a:xfrm>
          <a:prstGeom prst="rect">
            <a:avLst/>
          </a:prstGeom>
          <a:noFill/>
          <a:ln w="12700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Objective: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 Light"/>
                <a:ea typeface="+mn-lt"/>
                <a:cs typeface="+mn-lt"/>
              </a:rPr>
              <a:t>Characterize the large-scale meteorological patterns (LSMPs) and associated frequency and intensity of extratropical storm activity in the northeastern U.S. (NEUS).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alibri Light"/>
              <a:cs typeface="Calibri"/>
            </a:endParaRPr>
          </a:p>
          <a:p>
            <a:r>
              <a:rPr lang="en-US" sz="9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   </a:t>
            </a:r>
          </a:p>
          <a:p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Approach: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 Light"/>
                <a:cs typeface="Calibri"/>
              </a:rPr>
              <a:t>We utilize self-organizing maps (SOMs) -- an unsupervised machine-learning approach -- to characterize the LSMPs of the historical winter climatology and track cyclone activity using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alibri Light"/>
                <a:cs typeface="Calibri"/>
              </a:rPr>
              <a:t>TempestExtremes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 Light"/>
                <a:cs typeface="Calibri"/>
              </a:rPr>
              <a:t> to investigate the frequency and intensity of discrete ETC events over NEUS. The reanalysis-derived SOM is then used to evaluate the skill of CMIP6 historical experiments in simulating the LSMPs and ETC events identified. 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alibri Light"/>
              <a:ea typeface="+mn-lt"/>
              <a:cs typeface="+mn-lt"/>
            </a:endParaRP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ea typeface="+mn-lt"/>
              <a:cs typeface="+mn-lt"/>
            </a:endParaRPr>
          </a:p>
          <a:p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Results/Impact: 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 Light"/>
                <a:cs typeface="Calibri"/>
              </a:rPr>
              <a:t>Our results show that,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 Light"/>
                <a:ea typeface="Calibri Light"/>
                <a:cs typeface="+mn-lt"/>
              </a:rPr>
              <a:t>w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 Light"/>
                <a:ea typeface="+mn-lt"/>
                <a:cs typeface="+mn-lt"/>
              </a:rPr>
              <a:t>hile model resolution has some impact on simulation credibility, model design and configuration are more important in LSMP representation.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 Light"/>
                <a:ea typeface="Calibri"/>
                <a:cs typeface="Calibri"/>
              </a:rPr>
              <a:t>M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 Light"/>
                <a:cs typeface="Calibri"/>
              </a:rPr>
              <a:t>ost CMIP6 models struggle to simulate more amplified patterns and tend to favor weaker patterns not as conducive to cyclone formation. As a result, most models simulate too few winter storms, however, the error in storm intensity is more varied, with some models producing stronger storms and others producing weaker storms when compared to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alibri Light"/>
                <a:cs typeface="Calibri"/>
              </a:rPr>
              <a:t>reanalyses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 Light"/>
                <a:cs typeface="Calibri"/>
              </a:rPr>
              <a:t>.</a:t>
            </a:r>
            <a:endParaRPr lang="en-US" sz="1400" dirty="0">
              <a:solidFill>
                <a:schemeClr val="bg1">
                  <a:lumMod val="50000"/>
                </a:schemeClr>
              </a:solidFill>
              <a:ea typeface="+mn-lt"/>
              <a:cs typeface="+mn-lt"/>
            </a:endParaRPr>
          </a:p>
        </p:txBody>
      </p:sp>
      <p:pic>
        <p:nvPicPr>
          <p:cNvPr id="2" name="Picture 1" descr="A diagram of numbers and circles&#10;&#10;Description automatically generated">
            <a:extLst>
              <a:ext uri="{FF2B5EF4-FFF2-40B4-BE49-F238E27FC236}">
                <a16:creationId xmlns:a16="http://schemas.microsoft.com/office/drawing/2014/main" id="{681F0B83-7A6B-2B35-56E8-AED424671D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8882" y="1383534"/>
            <a:ext cx="4979275" cy="328294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536CCB4-4DC3-74A5-73AE-79CCFDFF27F8}"/>
              </a:ext>
            </a:extLst>
          </p:cNvPr>
          <p:cNvSpPr txBox="1"/>
          <p:nvPr/>
        </p:nvSpPr>
        <p:spPr>
          <a:xfrm>
            <a:off x="6974876" y="4699528"/>
            <a:ext cx="4803688" cy="18158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Calibri Light"/>
                <a:cs typeface="Calibri Light"/>
              </a:rPr>
              <a:t>Averaged ETC hits per winter season (frequency, 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Calibri Light"/>
                <a:cs typeface="Calibri Light"/>
              </a:rPr>
              <a:t>x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Calibri Light"/>
                <a:cs typeface="Calibri Light"/>
              </a:rPr>
              <a:t>-axis) and averaged accumulated cyclone activity per ETC hit (intensity, 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Calibri Light"/>
                <a:cs typeface="Calibri Light"/>
              </a:rPr>
              <a:t>y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Calibri Light"/>
                <a:cs typeface="Calibri Light"/>
              </a:rPr>
              <a:t>-axis) associated with </a:t>
            </a:r>
            <a:r>
              <a:rPr lang="en-US" sz="1400" b="1" dirty="0" err="1">
                <a:solidFill>
                  <a:schemeClr val="accent1">
                    <a:lumMod val="75000"/>
                  </a:schemeClr>
                </a:solidFill>
                <a:latin typeface="Calibri Light"/>
                <a:cs typeface="Calibri Light"/>
              </a:rPr>
              <a:t>reanalyses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Calibri Light"/>
                <a:cs typeface="Calibri Light"/>
              </a:rPr>
              <a:t> (black) and CMIP6 climate models (blue = 250 km resolution; red = 100 km resolution; green = </a:t>
            </a:r>
            <a:r>
              <a:rPr lang="en-US" sz="1400" b="1" dirty="0" err="1">
                <a:solidFill>
                  <a:schemeClr val="accent1">
                    <a:lumMod val="75000"/>
                  </a:schemeClr>
                </a:solidFill>
                <a:latin typeface="Calibri Light"/>
                <a:cs typeface="Calibri Light"/>
              </a:rPr>
              <a:t>HighResMIP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Calibri Light"/>
                <a:cs typeface="Calibri Light"/>
              </a:rPr>
              <a:t>). The size of the dots varies according to the mean pattern error in node frequency as measured by the self-organizing map. Models with small dots close to the black cross indicate skill better matched to </a:t>
            </a:r>
            <a:r>
              <a:rPr lang="en-US" sz="1400" b="1" dirty="0" err="1">
                <a:solidFill>
                  <a:schemeClr val="accent1">
                    <a:lumMod val="75000"/>
                  </a:schemeClr>
                </a:solidFill>
                <a:latin typeface="Calibri Light"/>
                <a:cs typeface="Calibri Light"/>
              </a:rPr>
              <a:t>reanalyses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Calibri Light"/>
                <a:cs typeface="Calibri Light"/>
              </a:rPr>
              <a:t>.</a:t>
            </a:r>
          </a:p>
        </p:txBody>
      </p:sp>
      <p:pic>
        <p:nvPicPr>
          <p:cNvPr id="5" name="Picture 4" descr="A green and white sign&#10;&#10;Description automatically generated">
            <a:extLst>
              <a:ext uri="{FF2B5EF4-FFF2-40B4-BE49-F238E27FC236}">
                <a16:creationId xmlns:a16="http://schemas.microsoft.com/office/drawing/2014/main" id="{1790FEF0-B0B0-3513-E9F9-4AE47DBB3A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45930" y="6066945"/>
            <a:ext cx="2743200" cy="465589"/>
          </a:xfrm>
          <a:prstGeom prst="rect">
            <a:avLst/>
          </a:prstGeom>
        </p:spPr>
      </p:pic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C06AA0CD-9115-088C-04B5-279A73EB2B1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774" y="6018048"/>
            <a:ext cx="1435566" cy="465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350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Zarzycki, Colin M.</cp:lastModifiedBy>
  <cp:revision>28</cp:revision>
  <dcterms:created xsi:type="dcterms:W3CDTF">2023-11-15T16:58:06Z</dcterms:created>
  <dcterms:modified xsi:type="dcterms:W3CDTF">2023-12-05T14:49:29Z</dcterms:modified>
</cp:coreProperties>
</file>