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9"/>
    <p:restoredTop sz="93780"/>
  </p:normalViewPr>
  <p:slideViewPr>
    <p:cSldViewPr snapToGrid="0" snapToObjects="1">
      <p:cViewPr varScale="1">
        <p:scale>
          <a:sx n="82" d="100"/>
          <a:sy n="82" d="100"/>
        </p:scale>
        <p:origin x="101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6/1/2022</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67525" y="141144"/>
            <a:ext cx="11343228" cy="461665"/>
          </a:xfrm>
          <a:prstGeom prst="rect">
            <a:avLst/>
          </a:prstGeom>
          <a:noFill/>
        </p:spPr>
        <p:txBody>
          <a:bodyPr wrap="square" rtlCol="0">
            <a:spAutoFit/>
          </a:bodyPr>
          <a:lstStyle/>
          <a:p>
            <a:pPr algn="ctr"/>
            <a:r>
              <a:rPr lang="en-US" sz="2400" b="1" dirty="0" err="1"/>
              <a:t>Subseasonal</a:t>
            </a:r>
            <a:r>
              <a:rPr lang="en-US" sz="2400" b="1" dirty="0"/>
              <a:t> Earth System Prediction with CESM2</a:t>
            </a:r>
            <a:endParaRPr lang="en-US" i="1" dirty="0"/>
          </a:p>
        </p:txBody>
      </p:sp>
      <p:sp>
        <p:nvSpPr>
          <p:cNvPr id="5" name="TextBox 4">
            <a:extLst>
              <a:ext uri="{FF2B5EF4-FFF2-40B4-BE49-F238E27FC236}">
                <a16:creationId xmlns:a16="http://schemas.microsoft.com/office/drawing/2014/main" id="{6AF21CA0-BFB2-FD49-B87B-691F5EF29D9D}"/>
              </a:ext>
            </a:extLst>
          </p:cNvPr>
          <p:cNvSpPr txBox="1"/>
          <p:nvPr/>
        </p:nvSpPr>
        <p:spPr>
          <a:xfrm>
            <a:off x="251593" y="632563"/>
            <a:ext cx="11785928" cy="646331"/>
          </a:xfrm>
          <a:prstGeom prst="rect">
            <a:avLst/>
          </a:prstGeom>
          <a:noFill/>
          <a:ln>
            <a:solidFill>
              <a:schemeClr val="accent1"/>
            </a:solidFill>
          </a:ln>
        </p:spPr>
        <p:txBody>
          <a:bodyPr wrap="square" rtlCol="0">
            <a:spAutoFit/>
          </a:bodyPr>
          <a:lstStyle/>
          <a:p>
            <a:pPr algn="ctr"/>
            <a:r>
              <a:rPr lang="en-US" b="1" dirty="0">
                <a:latin typeface="Arial" panose="020B0604020202020204" pitchFamily="34" charset="0"/>
                <a:cs typeface="Arial" panose="020B0604020202020204" pitchFamily="34" charset="0"/>
              </a:rPr>
              <a:t>J. H. Richter</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 A. Glanville</a:t>
            </a:r>
            <a:r>
              <a:rPr lang="en-US"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Stephen G. Yeager, Julie M. Caron</a:t>
            </a:r>
            <a:r>
              <a:rPr lang="en-US" dirty="0">
                <a:latin typeface="Arial" panose="020B0604020202020204" pitchFamily="34" charset="0"/>
                <a:cs typeface="Arial" panose="020B0604020202020204" pitchFamily="34" charset="0"/>
              </a:rPr>
              <a:t>, et al.(2022): </a:t>
            </a:r>
            <a:br>
              <a:rPr lang="en-US"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Weather &amp; Forecasting, 37, </a:t>
            </a:r>
            <a:r>
              <a:rPr lang="en-US" dirty="0">
                <a:latin typeface="Arial" panose="020B0604020202020204" pitchFamily="34" charset="0"/>
                <a:cs typeface="Arial" panose="020B0604020202020204" pitchFamily="34" charset="0"/>
              </a:rPr>
              <a:t>DOI: 10.1175/WAF-D-21-0163.1 </a:t>
            </a:r>
            <a:endParaRPr lang="en-US"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98433" y="1334527"/>
            <a:ext cx="5623131" cy="769441"/>
          </a:xfrm>
          <a:prstGeom prst="rect">
            <a:avLst/>
          </a:prstGeom>
          <a:noFill/>
        </p:spPr>
        <p:txBody>
          <a:bodyPr wrap="square" rtlCol="0">
            <a:spAutoFit/>
          </a:bodyPr>
          <a:lstStyle/>
          <a:p>
            <a:r>
              <a:rPr lang="en-US" sz="1600" b="1" i="1" dirty="0">
                <a:latin typeface="Arial"/>
                <a:cs typeface="Arial"/>
              </a:rPr>
              <a:t>OBJECTIVE</a:t>
            </a:r>
          </a:p>
          <a:p>
            <a:r>
              <a:rPr lang="en-US" sz="1400" dirty="0">
                <a:latin typeface="Arial"/>
                <a:cs typeface="Arial"/>
              </a:rPr>
              <a:t>To develop and evaluate </a:t>
            </a:r>
            <a:r>
              <a:rPr lang="en-US" sz="1400" dirty="0" err="1">
                <a:latin typeface="Arial"/>
                <a:cs typeface="Arial"/>
              </a:rPr>
              <a:t>subseasonal</a:t>
            </a:r>
            <a:r>
              <a:rPr lang="en-US" sz="1400" dirty="0">
                <a:latin typeface="Arial"/>
                <a:cs typeface="Arial"/>
              </a:rPr>
              <a:t> prediction systems with CESM2 for research purposes</a:t>
            </a:r>
          </a:p>
        </p:txBody>
      </p:sp>
      <p:sp>
        <p:nvSpPr>
          <p:cNvPr id="12" name="TextBox 11">
            <a:extLst>
              <a:ext uri="{FF2B5EF4-FFF2-40B4-BE49-F238E27FC236}">
                <a16:creationId xmlns:a16="http://schemas.microsoft.com/office/drawing/2014/main" id="{ADD8E89C-8017-E545-8990-66150241C46E}"/>
              </a:ext>
            </a:extLst>
          </p:cNvPr>
          <p:cNvSpPr txBox="1"/>
          <p:nvPr/>
        </p:nvSpPr>
        <p:spPr>
          <a:xfrm>
            <a:off x="98433" y="2159601"/>
            <a:ext cx="5526190" cy="984885"/>
          </a:xfrm>
          <a:prstGeom prst="rect">
            <a:avLst/>
          </a:prstGeom>
          <a:noFill/>
        </p:spPr>
        <p:txBody>
          <a:bodyPr wrap="square" rtlCol="0">
            <a:spAutoFit/>
          </a:bodyPr>
          <a:lstStyle/>
          <a:p>
            <a:r>
              <a:rPr lang="en-US" sz="1600" b="1" i="1" dirty="0">
                <a:latin typeface="Arial"/>
                <a:cs typeface="Arial"/>
              </a:rPr>
              <a:t>APPROACH</a:t>
            </a:r>
          </a:p>
          <a:p>
            <a:r>
              <a:rPr lang="en-US" sz="1400" dirty="0">
                <a:latin typeface="Arial"/>
                <a:cs typeface="Arial"/>
              </a:rPr>
              <a:t>We develop a </a:t>
            </a:r>
            <a:r>
              <a:rPr lang="en-US" sz="1400" dirty="0" err="1">
                <a:latin typeface="Arial"/>
                <a:cs typeface="Arial"/>
              </a:rPr>
              <a:t>subseasonal</a:t>
            </a:r>
            <a:r>
              <a:rPr lang="en-US" sz="1400" dirty="0">
                <a:latin typeface="Arial"/>
                <a:cs typeface="Arial"/>
              </a:rPr>
              <a:t> prediction system with CESM2(CAM6) and CESM2(WACCM6) and carry out a historical reforecast set with both prediction systems</a:t>
            </a:r>
            <a:endParaRPr lang="en-US" sz="1600" b="1" i="1"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72932" y="3173548"/>
            <a:ext cx="6339065" cy="846385"/>
          </a:xfrm>
          <a:prstGeom prst="rect">
            <a:avLst/>
          </a:prstGeom>
          <a:noFill/>
        </p:spPr>
        <p:txBody>
          <a:bodyPr wrap="square" rtlCol="0">
            <a:spAutoFit/>
          </a:bodyPr>
          <a:lstStyle/>
          <a:p>
            <a:r>
              <a:rPr lang="en-US" sz="1600" b="1" i="1" dirty="0">
                <a:latin typeface="Arial"/>
                <a:cs typeface="Arial"/>
              </a:rPr>
              <a:t>IMPACT</a:t>
            </a:r>
          </a:p>
          <a:p>
            <a:r>
              <a:rPr lang="en-US" sz="1400" dirty="0">
                <a:latin typeface="Arial"/>
                <a:cs typeface="Arial"/>
              </a:rPr>
              <a:t/>
            </a:r>
            <a:br>
              <a:rPr lang="en-US" sz="1400" dirty="0">
                <a:latin typeface="Arial"/>
                <a:cs typeface="Arial"/>
              </a:rPr>
            </a:br>
            <a:endParaRPr lang="en-US" sz="1400" dirty="0">
              <a:latin typeface="Arial"/>
              <a:cs typeface="Arial"/>
            </a:endParaRPr>
          </a:p>
        </p:txBody>
      </p:sp>
      <p:sp>
        <p:nvSpPr>
          <p:cNvPr id="14" name="TextBox 13">
            <a:extLst>
              <a:ext uri="{FF2B5EF4-FFF2-40B4-BE49-F238E27FC236}">
                <a16:creationId xmlns:a16="http://schemas.microsoft.com/office/drawing/2014/main" id="{8BD24271-C888-7845-90A1-5D918D2F24F7}"/>
              </a:ext>
            </a:extLst>
          </p:cNvPr>
          <p:cNvSpPr txBox="1"/>
          <p:nvPr/>
        </p:nvSpPr>
        <p:spPr>
          <a:xfrm>
            <a:off x="72932" y="3429000"/>
            <a:ext cx="6172791" cy="2677656"/>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There are many unanswered questions with regard to sources of </a:t>
            </a:r>
            <a:r>
              <a:rPr lang="en-US" sz="1400" dirty="0" err="1">
                <a:latin typeface="Arial" panose="020B0604020202020204" pitchFamily="34" charset="0"/>
                <a:cs typeface="Arial" panose="020B0604020202020204" pitchFamily="34" charset="0"/>
              </a:rPr>
              <a:t>subseasonal</a:t>
            </a:r>
            <a:r>
              <a:rPr lang="en-US" sz="1400" dirty="0">
                <a:latin typeface="Arial" panose="020B0604020202020204" pitchFamily="34" charset="0"/>
                <a:cs typeface="Arial" panose="020B0604020202020204" pitchFamily="34" charset="0"/>
              </a:rPr>
              <a:t> predictability and windows of forecast opportunity. The two CESM2 based prediction systems described here provide a foundation for community-based </a:t>
            </a:r>
            <a:r>
              <a:rPr lang="en-US" sz="1400" dirty="0" err="1">
                <a:latin typeface="Arial" panose="020B0604020202020204" pitchFamily="34" charset="0"/>
                <a:cs typeface="Arial" panose="020B0604020202020204" pitchFamily="34" charset="0"/>
              </a:rPr>
              <a:t>subseasonal</a:t>
            </a:r>
            <a:r>
              <a:rPr lang="en-US" sz="1400" dirty="0">
                <a:latin typeface="Arial" panose="020B0604020202020204" pitchFamily="34" charset="0"/>
                <a:cs typeface="Arial" panose="020B0604020202020204" pitchFamily="34" charset="0"/>
              </a:rPr>
              <a:t> prediction research with CESM2(WACCM6) system providing a novel capability to explore the predictability of the stratosphere and mesosphere and their impacts on the surface. </a:t>
            </a:r>
          </a:p>
          <a:p>
            <a:endParaRPr lang="en-US" sz="1400" b="1" i="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show that the CESM2-based prediction systems show very similar </a:t>
            </a:r>
            <a:r>
              <a:rPr lang="en-US" sz="1400" dirty="0" err="1">
                <a:latin typeface="Arial" panose="020B0604020202020204" pitchFamily="34" charset="0"/>
                <a:cs typeface="Arial" panose="020B0604020202020204" pitchFamily="34" charset="0"/>
              </a:rPr>
              <a:t>subseasonal</a:t>
            </a:r>
            <a:r>
              <a:rPr lang="en-US" sz="1400" dirty="0">
                <a:latin typeface="Arial" panose="020B0604020202020204" pitchFamily="34" charset="0"/>
                <a:cs typeface="Arial" panose="020B0604020202020204" pitchFamily="34" charset="0"/>
              </a:rPr>
              <a:t> prediction skill to the NOAA CFSv2 model and a little lower than that of ECMWF for surface temperature, precipitation, MJO and the NAO, and hence are credible models for </a:t>
            </a:r>
            <a:r>
              <a:rPr lang="en-US" sz="1400" dirty="0" err="1">
                <a:latin typeface="Arial" panose="020B0604020202020204" pitchFamily="34" charset="0"/>
                <a:cs typeface="Arial" panose="020B0604020202020204" pitchFamily="34" charset="0"/>
              </a:rPr>
              <a:t>subseasonal</a:t>
            </a:r>
            <a:r>
              <a:rPr lang="en-US" sz="1400" dirty="0">
                <a:latin typeface="Arial" panose="020B0604020202020204" pitchFamily="34" charset="0"/>
                <a:cs typeface="Arial" panose="020B0604020202020204" pitchFamily="34" charset="0"/>
              </a:rPr>
              <a:t> prediction research. These models are contributing to the NOAA operational weeks 3-4 outlook.</a:t>
            </a:r>
            <a:endParaRPr lang="en-US" sz="1600" dirty="0">
              <a:latin typeface="Arial"/>
              <a:cs typeface="Arial"/>
            </a:endParaRPr>
          </a:p>
        </p:txBody>
      </p:sp>
      <p:pic>
        <p:nvPicPr>
          <p:cNvPr id="2" name="Picture 1">
            <a:extLst>
              <a:ext uri="{FF2B5EF4-FFF2-40B4-BE49-F238E27FC236}">
                <a16:creationId xmlns:a16="http://schemas.microsoft.com/office/drawing/2014/main" id="{1C3CBA24-7F78-1421-6450-D7C3967024D8}"/>
              </a:ext>
            </a:extLst>
          </p:cNvPr>
          <p:cNvPicPr>
            <a:picLocks noChangeAspect="1"/>
          </p:cNvPicPr>
          <p:nvPr/>
        </p:nvPicPr>
        <p:blipFill>
          <a:blip r:embed="rId3"/>
          <a:stretch>
            <a:fillRect/>
          </a:stretch>
        </p:blipFill>
        <p:spPr>
          <a:xfrm>
            <a:off x="6019209" y="1582870"/>
            <a:ext cx="6172791" cy="2465586"/>
          </a:xfrm>
          <a:prstGeom prst="rect">
            <a:avLst/>
          </a:prstGeom>
        </p:spPr>
      </p:pic>
      <p:sp>
        <p:nvSpPr>
          <p:cNvPr id="7" name="TextBox 6">
            <a:extLst>
              <a:ext uri="{FF2B5EF4-FFF2-40B4-BE49-F238E27FC236}">
                <a16:creationId xmlns:a16="http://schemas.microsoft.com/office/drawing/2014/main" id="{9B7CDF78-E4FF-4E08-0808-E82C6209E892}"/>
              </a:ext>
            </a:extLst>
          </p:cNvPr>
          <p:cNvSpPr txBox="1"/>
          <p:nvPr/>
        </p:nvSpPr>
        <p:spPr>
          <a:xfrm>
            <a:off x="6210346" y="4176182"/>
            <a:ext cx="5827175" cy="1015663"/>
          </a:xfrm>
          <a:prstGeom prst="rect">
            <a:avLst/>
          </a:prstGeom>
          <a:noFill/>
        </p:spPr>
        <p:txBody>
          <a:bodyPr wrap="square" rtlCol="0">
            <a:spAutoFit/>
          </a:bodyPr>
          <a:lstStyle/>
          <a:p>
            <a:r>
              <a:rPr lang="en-US" sz="1000" i="1" dirty="0">
                <a:latin typeface="Arial" panose="020B0604020202020204" pitchFamily="34" charset="0"/>
                <a:cs typeface="Arial" panose="020B0604020202020204" pitchFamily="34" charset="0"/>
              </a:rPr>
              <a:t>DJF 2-m temperature ACC averaged over (a) the global land and (b) North American land. All CESM calculations use daily data from 1999 to 2015. The ECMWF model is shown for 1996–2016 and CFSv2 for 1999–2010. In the legend, the number of ensemble members used in the calculations is shown in square brackets. ECMWF and CFSv2 models are shown in gray and black horizontal lines, respectively. </a:t>
            </a:r>
          </a:p>
          <a:p>
            <a:endParaRPr lang="en-US" sz="1000" dirty="0"/>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279</Words>
  <Application>Microsoft Office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73</cp:revision>
  <dcterms:created xsi:type="dcterms:W3CDTF">2017-08-29T22:43:04Z</dcterms:created>
  <dcterms:modified xsi:type="dcterms:W3CDTF">2022-06-01T15:11:58Z</dcterms:modified>
</cp:coreProperties>
</file>