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942"/>
    <a:srgbClr val="00FD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6327"/>
  </p:normalViewPr>
  <p:slideViewPr>
    <p:cSldViewPr>
      <p:cViewPr varScale="1">
        <p:scale>
          <a:sx n="128" d="100"/>
          <a:sy n="128" d="100"/>
        </p:scale>
        <p:origin x="20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-Chedley, Stephen" userId="c747bfe6-5a0d-4681-99b1-b6a74e7d1784" providerId="ADAL" clId="{67FD7539-8455-A349-906E-03FC4AB09630}"/>
    <pc:docChg chg="modSld">
      <pc:chgData name="Po-Chedley, Stephen" userId="c747bfe6-5a0d-4681-99b1-b6a74e7d1784" providerId="ADAL" clId="{67FD7539-8455-A349-906E-03FC4AB09630}" dt="2023-08-14T22:16:21.907" v="21" actId="20577"/>
      <pc:docMkLst>
        <pc:docMk/>
      </pc:docMkLst>
      <pc:sldChg chg="modSp mod">
        <pc:chgData name="Po-Chedley, Stephen" userId="c747bfe6-5a0d-4681-99b1-b6a74e7d1784" providerId="ADAL" clId="{67FD7539-8455-A349-906E-03FC4AB09630}" dt="2023-08-14T22:16:21.907" v="21" actId="20577"/>
        <pc:sldMkLst>
          <pc:docMk/>
          <pc:sldMk cId="0" sldId="265"/>
        </pc:sldMkLst>
        <pc:spChg chg="mod">
          <ac:chgData name="Po-Chedley, Stephen" userId="c747bfe6-5a0d-4681-99b1-b6a74e7d1784" providerId="ADAL" clId="{67FD7539-8455-A349-906E-03FC4AB09630}" dt="2023-08-14T22:16:21.907" v="21" actId="20577"/>
          <ac:spMkLst>
            <pc:docMk/>
            <pc:sldMk cId="0" sldId="265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3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11107_RenataMcCoy_banner_pcmdi-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3"/>
          <a:stretch/>
        </p:blipFill>
        <p:spPr>
          <a:xfrm>
            <a:off x="7108825" y="0"/>
            <a:ext cx="2035175" cy="609600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518" y="96567"/>
            <a:ext cx="75438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Robust anthropogenic signal identified in the seasonal cycle of tropospheric temperature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6586" y="942656"/>
            <a:ext cx="448599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/>
              <a:t>Background and Objective</a:t>
            </a:r>
            <a:endParaRPr lang="en-US" sz="1400" dirty="0"/>
          </a:p>
          <a:p>
            <a:pPr marL="115888" indent="-115888">
              <a:buFont typeface="Arial"/>
              <a:buChar char="•"/>
            </a:pPr>
            <a:r>
              <a:rPr lang="en-US" sz="1400" dirty="0"/>
              <a:t>Previous work identified detectable anthropogenic influence on the seasonal cycle of the temperature of the mid-tropospheric (TMT). This work tests whether multidecadal internal variability influences the detectability of annual cycle changes. </a:t>
            </a:r>
          </a:p>
          <a:p>
            <a:pPr>
              <a:spcBef>
                <a:spcPts val="600"/>
              </a:spcBef>
            </a:pPr>
            <a:r>
              <a:rPr lang="en-US" sz="1500" u="sng" dirty="0"/>
              <a:t>Research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400" dirty="0"/>
              <a:t>Investigated whether the fingerprint of seasonal cycle changes are detectable across 240 model simulations from five climate models.</a:t>
            </a:r>
          </a:p>
          <a:p>
            <a:pPr>
              <a:spcBef>
                <a:spcPts val="600"/>
              </a:spcBef>
            </a:pPr>
            <a:r>
              <a:rPr lang="en-US" sz="1500" u="sng" dirty="0"/>
              <a:t>Impact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400" dirty="0"/>
              <a:t>Seasonal cycle changes are detectable in 239/240 simulations despite widely varying manifestations of the phase and amplitude of internal climate variability.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400" dirty="0"/>
              <a:t>The findings were robust to a factor of 3 difference in the amplitude of common modes of decadal variability.</a:t>
            </a:r>
          </a:p>
          <a:p>
            <a:pPr marL="115888" indent="-115888">
              <a:spcBef>
                <a:spcPts val="600"/>
              </a:spcBef>
              <a:buFont typeface="Arial"/>
              <a:buChar char="•"/>
            </a:pPr>
            <a:r>
              <a:rPr lang="en-US" sz="1400" dirty="0"/>
              <a:t>Anthropogenic fingerprints of seasonal cycle changes are evident in both climate models and satellite observations.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18" y="6036751"/>
            <a:ext cx="8918082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000" b="1" dirty="0"/>
              <a:t>Reference: </a:t>
            </a:r>
            <a:r>
              <a:rPr lang="en-US" sz="1000" b="1" dirty="0" err="1"/>
              <a:t>Santer</a:t>
            </a:r>
            <a:r>
              <a:rPr lang="en-US" sz="1000" b="1" dirty="0"/>
              <a:t>, B. D.</a:t>
            </a:r>
            <a:r>
              <a:rPr lang="en-US" sz="1000" dirty="0"/>
              <a:t>, </a:t>
            </a:r>
            <a:r>
              <a:rPr lang="en-US" sz="1000" b="1" dirty="0"/>
              <a:t>S. Po-</a:t>
            </a:r>
            <a:r>
              <a:rPr lang="en-US" sz="1000" b="1" dirty="0" err="1"/>
              <a:t>Chedley</a:t>
            </a:r>
            <a:r>
              <a:rPr lang="en-US" sz="1000" dirty="0"/>
              <a:t>, N. </a:t>
            </a:r>
            <a:r>
              <a:rPr lang="en-US" sz="1000" dirty="0" err="1"/>
              <a:t>Feldl</a:t>
            </a:r>
            <a:r>
              <a:rPr lang="en-US" sz="1000" dirty="0"/>
              <a:t>, J. C. Fyfe, Q. Fu, S. Solomon, M. England, K. B. Rodgers, M. F. </a:t>
            </a:r>
            <a:r>
              <a:rPr lang="en-US" sz="1000" dirty="0" err="1"/>
              <a:t>Stuecker</a:t>
            </a:r>
            <a:r>
              <a:rPr lang="en-US" sz="1000" dirty="0"/>
              <a:t>, C. Mears, C.-Z. Zou, </a:t>
            </a:r>
            <a:r>
              <a:rPr lang="en-US" sz="1000" b="1" dirty="0"/>
              <a:t>C. J. W. </a:t>
            </a:r>
            <a:r>
              <a:rPr lang="en-US" sz="1000" b="1" dirty="0" err="1"/>
              <a:t>Bonfils</a:t>
            </a:r>
            <a:r>
              <a:rPr lang="en-US" sz="1000" dirty="0"/>
              <a:t>, </a:t>
            </a:r>
            <a:r>
              <a:rPr lang="en-US" sz="1000" b="1" dirty="0"/>
              <a:t>G. Pallotta</a:t>
            </a:r>
            <a:r>
              <a:rPr lang="en-US" sz="1000" dirty="0"/>
              <a:t>, </a:t>
            </a:r>
            <a:r>
              <a:rPr lang="en-US" sz="1000" b="1" dirty="0"/>
              <a:t>M. D. </a:t>
            </a:r>
            <a:r>
              <a:rPr lang="en-US" sz="1000" b="1" dirty="0" err="1"/>
              <a:t>Zelinka</a:t>
            </a:r>
            <a:r>
              <a:rPr lang="en-US" sz="1000" dirty="0"/>
              <a:t>, N. Rosenbloom, and J. Edwards, 2022: Robust anthropogenic signal identified in the seasonal cycle of tropospheric temperature, </a:t>
            </a:r>
            <a:r>
              <a:rPr lang="en-US" sz="1000" i="1" dirty="0"/>
              <a:t>J. </a:t>
            </a:r>
            <a:r>
              <a:rPr lang="en-US" sz="1000" i="1" dirty="0" err="1"/>
              <a:t>Clim</a:t>
            </a:r>
            <a:r>
              <a:rPr lang="en-US" sz="1000" i="1"/>
              <a:t>.</a:t>
            </a:r>
            <a:r>
              <a:rPr lang="en-US" sz="1000"/>
              <a:t>, </a:t>
            </a:r>
            <a:r>
              <a:rPr lang="en-US" sz="1000" b="1"/>
              <a:t>35</a:t>
            </a:r>
            <a:r>
              <a:rPr lang="en-US" sz="1000"/>
              <a:t> (18) 6075 - 6100, </a:t>
            </a:r>
            <a:r>
              <a:rPr lang="en-US" sz="1000" dirty="0" err="1"/>
              <a:t>doi</a:t>
            </a:r>
            <a:r>
              <a:rPr lang="en-US" sz="1000" dirty="0"/>
              <a:t>: 10.1175/JCLI-D-21-0766.1.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8815" y="2662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21197" y="4932719"/>
            <a:ext cx="417040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/>
              <a:t>A) Fingerprint of anthropogenic seasonal cycle changes in TMT. Red (blue) areas experience increases (decreases) in the </a:t>
            </a:r>
            <a:r>
              <a:rPr lang="en-US" sz="1050"/>
              <a:t>TMT seasonal cycle. </a:t>
            </a:r>
            <a:r>
              <a:rPr lang="en-US" sz="1050" dirty="0"/>
              <a:t>Signal-to-noise ratios as a function of trend length (blue lower axis) and end year (red upper axis) for B) the MIROC6 climate model large ensemble and C) satellite observations.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F993DD-D934-62FC-8914-F61771380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059" y="1072428"/>
            <a:ext cx="2655397" cy="154926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C2D16E6-2A4B-1DD2-DCB8-57FFB60C883D}"/>
              </a:ext>
            </a:extLst>
          </p:cNvPr>
          <p:cNvSpPr txBox="1"/>
          <p:nvPr/>
        </p:nvSpPr>
        <p:spPr>
          <a:xfrm>
            <a:off x="5156486" y="2809359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year of </a:t>
            </a:r>
            <a:r>
              <a:rPr lang="en-US" sz="9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-year trend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CF5E4B-EDA9-B3E4-4ABA-8EFABB7484D5}"/>
              </a:ext>
            </a:extLst>
          </p:cNvPr>
          <p:cNvSpPr txBox="1"/>
          <p:nvPr/>
        </p:nvSpPr>
        <p:spPr>
          <a:xfrm rot="16200000">
            <a:off x="4732665" y="166659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Leading Signal: ΔTMT Seasonal Cycle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2CE10-25B6-6F79-F12C-D5A7677E60B0}"/>
              </a:ext>
            </a:extLst>
          </p:cNvPr>
          <p:cNvSpPr txBox="1"/>
          <p:nvPr/>
        </p:nvSpPr>
        <p:spPr>
          <a:xfrm>
            <a:off x="5946951" y="946999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10A0205-E9C7-7F41-E9BC-0C08FE0E4CA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3"/>
          <a:stretch/>
        </p:blipFill>
        <p:spPr>
          <a:xfrm>
            <a:off x="4640659" y="3025099"/>
            <a:ext cx="4479369" cy="179942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25FD9DB-242E-4BF6-1C20-A793959A645F}"/>
              </a:ext>
            </a:extLst>
          </p:cNvPr>
          <p:cNvSpPr txBox="1"/>
          <p:nvPr/>
        </p:nvSpPr>
        <p:spPr>
          <a:xfrm>
            <a:off x="7059815" y="2806696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year of </a:t>
            </a:r>
            <a:r>
              <a:rPr lang="en-US" sz="9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-year trend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D81D44-45CB-8B54-D047-E728CCCD63B7}"/>
              </a:ext>
            </a:extLst>
          </p:cNvPr>
          <p:cNvSpPr txBox="1"/>
          <p:nvPr/>
        </p:nvSpPr>
        <p:spPr>
          <a:xfrm>
            <a:off x="5174814" y="3218120"/>
            <a:ext cx="42923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E6F16A-58AC-EC98-4A70-DDBACCC6C654}"/>
              </a:ext>
            </a:extLst>
          </p:cNvPr>
          <p:cNvSpPr txBox="1"/>
          <p:nvPr/>
        </p:nvSpPr>
        <p:spPr>
          <a:xfrm>
            <a:off x="7023786" y="3195849"/>
            <a:ext cx="731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14194</TotalTime>
  <Words>325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Po-Chedley, Stephen</cp:lastModifiedBy>
  <cp:revision>149</cp:revision>
  <cp:lastPrinted>2012-05-08T18:23:55Z</cp:lastPrinted>
  <dcterms:created xsi:type="dcterms:W3CDTF">2012-05-08T19:40:26Z</dcterms:created>
  <dcterms:modified xsi:type="dcterms:W3CDTF">2023-08-14T22:16:23Z</dcterms:modified>
</cp:coreProperties>
</file>