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4"/>
    <p:restoredTop sz="93704"/>
  </p:normalViewPr>
  <p:slideViewPr>
    <p:cSldViewPr snapToGrid="0" snapToObjects="1">
      <p:cViewPr varScale="1">
        <p:scale>
          <a:sx n="82" d="100"/>
          <a:sy n="82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doi.org/10.1029/2021MS00257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233319" y="-48802"/>
            <a:ext cx="125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Transient </a:t>
            </a:r>
            <a:r>
              <a:rPr lang="en-US" sz="2400" b="1" dirty="0" smtClean="0"/>
              <a:t>behavior of multi-model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ubseasonal</a:t>
            </a:r>
            <a:r>
              <a:rPr lang="en-US" sz="2400" b="1" dirty="0" smtClean="0"/>
              <a:t> </a:t>
            </a:r>
            <a:r>
              <a:rPr lang="en-US" sz="2400" b="1" dirty="0"/>
              <a:t>to </a:t>
            </a:r>
            <a:r>
              <a:rPr lang="en-US" sz="2400" b="1" dirty="0" smtClean="0"/>
              <a:t>decadal </a:t>
            </a:r>
            <a:r>
              <a:rPr lang="en-US" sz="2400" b="1" dirty="0"/>
              <a:t>c</a:t>
            </a:r>
            <a:r>
              <a:rPr lang="en-US" sz="2400" b="1" dirty="0" smtClean="0"/>
              <a:t>limate predictions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227247" y="432476"/>
            <a:ext cx="1178915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Saurral</a:t>
            </a:r>
            <a:r>
              <a:rPr lang="en-US" sz="1200" dirty="0" smtClean="0"/>
              <a:t>. R., </a:t>
            </a:r>
            <a:r>
              <a:rPr lang="en-US" sz="1200" b="1" dirty="0" smtClean="0"/>
              <a:t>G.A</a:t>
            </a:r>
            <a:r>
              <a:rPr lang="en-US" sz="1200" b="1" dirty="0"/>
              <a:t>. Meehl</a:t>
            </a:r>
            <a:r>
              <a:rPr lang="en-US" sz="1200" dirty="0"/>
              <a:t>, and co-authors, 2021</a:t>
            </a:r>
            <a:r>
              <a:rPr lang="en-US" sz="1200" dirty="0" smtClean="0"/>
              <a:t>: </a:t>
            </a:r>
            <a:r>
              <a:rPr lang="en-US" sz="1200" dirty="0"/>
              <a:t>A dataset for </a:t>
            </a:r>
            <a:r>
              <a:rPr lang="en-US" sz="1200" dirty="0" err="1"/>
              <a:t>intercomparing</a:t>
            </a:r>
            <a:r>
              <a:rPr lang="en-US" sz="1200" dirty="0"/>
              <a:t> the transient behavior of dynamical model-based </a:t>
            </a:r>
            <a:r>
              <a:rPr lang="en-US" sz="1200" dirty="0" err="1"/>
              <a:t>subseasonal</a:t>
            </a:r>
            <a:r>
              <a:rPr lang="en-US" sz="1200" dirty="0"/>
              <a:t> to decadal climate </a:t>
            </a:r>
            <a:r>
              <a:rPr lang="en-US" sz="1200" dirty="0" smtClean="0"/>
              <a:t>predictions. </a:t>
            </a:r>
            <a:r>
              <a:rPr lang="en-US" sz="1200" i="1" dirty="0"/>
              <a:t>JAMES,</a:t>
            </a:r>
            <a:r>
              <a:rPr lang="en-US" sz="1200" dirty="0"/>
              <a:t> </a:t>
            </a:r>
            <a:r>
              <a:rPr lang="en-US" sz="1200" b="1" dirty="0"/>
              <a:t>13</a:t>
            </a:r>
            <a:r>
              <a:rPr lang="en-US" sz="1200" dirty="0"/>
              <a:t>, e2021MS002570. </a:t>
            </a:r>
            <a:r>
              <a:rPr lang="en-US" sz="1200" u="sng" dirty="0">
                <a:hlinkClick r:id="rId2"/>
              </a:rPr>
              <a:t>https://doi.org/10.1029/2021MS002570</a:t>
            </a:r>
            <a:r>
              <a:rPr lang="en-US" sz="1200" dirty="0"/>
              <a:t>. </a:t>
            </a:r>
            <a:r>
              <a:rPr lang="en-US" sz="1200" dirty="0" smtClean="0"/>
              <a:t>(DOE-supported authors in bold face)</a:t>
            </a:r>
            <a:endParaRPr lang="en-US" sz="1200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148206" y="1083847"/>
            <a:ext cx="7183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/>
                <a:cs typeface="Arial"/>
              </a:rPr>
              <a:t>OBJECTIVE</a:t>
            </a:r>
          </a:p>
          <a:p>
            <a:r>
              <a:rPr lang="en-US" sz="1400" dirty="0" smtClean="0"/>
              <a:t>Climate </a:t>
            </a:r>
            <a:r>
              <a:rPr lang="en-US" sz="1400" dirty="0"/>
              <a:t>predictions using coupled models </a:t>
            </a:r>
            <a:r>
              <a:rPr lang="en-US" sz="1400" dirty="0" smtClean="0"/>
              <a:t>for </a:t>
            </a:r>
            <a:r>
              <a:rPr lang="en-US" sz="1400" dirty="0"/>
              <a:t>different time scales, from </a:t>
            </a:r>
            <a:r>
              <a:rPr lang="en-US" sz="1400" dirty="0" err="1" smtClean="0"/>
              <a:t>subseasonal</a:t>
            </a:r>
            <a:r>
              <a:rPr lang="en-US" sz="1400" dirty="0" smtClean="0"/>
              <a:t> </a:t>
            </a:r>
            <a:r>
              <a:rPr lang="en-US" sz="1400" dirty="0"/>
              <a:t>to decadal, are </a:t>
            </a:r>
            <a:r>
              <a:rPr lang="en-US" sz="1400" dirty="0" smtClean="0"/>
              <a:t>affected </a:t>
            </a:r>
            <a:r>
              <a:rPr lang="en-US" sz="1400" dirty="0"/>
              <a:t>by initial shocks, drifts, and biases, which reduce the prediction skill. </a:t>
            </a:r>
            <a:r>
              <a:rPr lang="en-US" sz="1400" dirty="0" smtClean="0"/>
              <a:t>We aim </a:t>
            </a:r>
            <a:r>
              <a:rPr lang="en-US" sz="1400" dirty="0"/>
              <a:t>to provide </a:t>
            </a:r>
            <a:r>
              <a:rPr lang="en-US" sz="1400" dirty="0" smtClean="0"/>
              <a:t>a multi-model data set </a:t>
            </a:r>
            <a:r>
              <a:rPr lang="en-US" sz="1400" dirty="0"/>
              <a:t>and further </a:t>
            </a:r>
            <a:r>
              <a:rPr lang="en-US" sz="1400" dirty="0" smtClean="0"/>
              <a:t>insights </a:t>
            </a:r>
            <a:r>
              <a:rPr lang="en-US" sz="1400" dirty="0"/>
              <a:t>into the mechanisms responsible for initial shocks, drifts, and </a:t>
            </a:r>
            <a:r>
              <a:rPr lang="en-US" sz="1400" dirty="0" smtClean="0"/>
              <a:t>biases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150961" y="2305467"/>
            <a:ext cx="71807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/>
                <a:cs typeface="Arial"/>
              </a:rPr>
              <a:t>APPROACH</a:t>
            </a:r>
          </a:p>
          <a:p>
            <a:r>
              <a:rPr lang="en-US" sz="1400" dirty="0"/>
              <a:t>W</a:t>
            </a:r>
            <a:r>
              <a:rPr lang="en-US" sz="1400" dirty="0" smtClean="0"/>
              <a:t>e present </a:t>
            </a:r>
            <a:r>
              <a:rPr lang="en-US" sz="1400" dirty="0"/>
              <a:t>a novel data set developed within the Long Range Forecast Transient </a:t>
            </a:r>
            <a:r>
              <a:rPr lang="en-US" sz="1400" dirty="0" err="1"/>
              <a:t>Intercomparison</a:t>
            </a:r>
            <a:r>
              <a:rPr lang="en-US" sz="1400" dirty="0"/>
              <a:t> Project, LRFTIP. This data set has been constructed by averaging </a:t>
            </a:r>
            <a:r>
              <a:rPr lang="en-US" sz="1400" dirty="0" err="1"/>
              <a:t>hindcasts</a:t>
            </a:r>
            <a:r>
              <a:rPr lang="en-US" sz="1400" dirty="0"/>
              <a:t> over available prediction years and ensemble members </a:t>
            </a:r>
            <a:r>
              <a:rPr lang="en-US" sz="1400" dirty="0" smtClean="0"/>
              <a:t>from multiple models to </a:t>
            </a:r>
            <a:r>
              <a:rPr lang="en-US" sz="1400" dirty="0"/>
              <a:t>form a </a:t>
            </a:r>
            <a:r>
              <a:rPr lang="en-US" sz="1400" dirty="0" err="1"/>
              <a:t>hindcast</a:t>
            </a:r>
            <a:r>
              <a:rPr lang="en-US" sz="1400" dirty="0"/>
              <a:t> climatology, </a:t>
            </a:r>
            <a:r>
              <a:rPr lang="en-US" sz="1400" dirty="0" smtClean="0"/>
              <a:t>which </a:t>
            </a:r>
            <a:r>
              <a:rPr lang="en-US" sz="1400" dirty="0"/>
              <a:t>is a function of spatial variables and lead time, and thus results in a useful tool for characterizing and assessing the evolution of errors as well as the physical mechanisms responsible for </a:t>
            </a:r>
            <a:r>
              <a:rPr lang="en-US" sz="1400" dirty="0" smtClean="0"/>
              <a:t>them</a:t>
            </a:r>
            <a:endParaRPr lang="en-US" sz="1400" dirty="0" smtClean="0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158222" y="4105972"/>
            <a:ext cx="6774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/>
                <a:cs typeface="Arial"/>
              </a:rPr>
              <a:t>IMPACT</a:t>
            </a:r>
          </a:p>
          <a:p>
            <a:r>
              <a:rPr lang="en-US" sz="1400" dirty="0" smtClean="0"/>
              <a:t>Initialized predictions show zonal </a:t>
            </a:r>
            <a:r>
              <a:rPr lang="en-US" sz="1400" dirty="0"/>
              <a:t>propagation of </a:t>
            </a:r>
            <a:r>
              <a:rPr lang="en-US" sz="1400" dirty="0" smtClean="0"/>
              <a:t>model errors in the tropical Pacific from </a:t>
            </a:r>
            <a:r>
              <a:rPr lang="en-US" sz="1400" dirty="0"/>
              <a:t>the coasts of South America westward in the first three years following </a:t>
            </a:r>
            <a:r>
              <a:rPr lang="en-US" sz="1400" dirty="0" smtClean="0"/>
              <a:t>initialization.  After </a:t>
            </a:r>
            <a:r>
              <a:rPr lang="en-US" sz="1400" dirty="0"/>
              <a:t>the third year, the differences in </a:t>
            </a:r>
            <a:r>
              <a:rPr lang="en-US" sz="1400" dirty="0" smtClean="0"/>
              <a:t>most </a:t>
            </a:r>
            <a:r>
              <a:rPr lang="en-US" sz="1400" dirty="0"/>
              <a:t>models largely subside, </a:t>
            </a:r>
            <a:r>
              <a:rPr lang="en-US" sz="1400" dirty="0" smtClean="0"/>
              <a:t>suggesting a role for anomalous </a:t>
            </a:r>
            <a:r>
              <a:rPr lang="en-US" sz="1400" dirty="0"/>
              <a:t>thermocline displacements </a:t>
            </a:r>
            <a:r>
              <a:rPr lang="en-US" sz="1400" dirty="0" smtClean="0"/>
              <a:t>resembling </a:t>
            </a:r>
            <a:r>
              <a:rPr lang="en-US" sz="1400" dirty="0"/>
              <a:t>equatorial upwelling Kelvin waves, which propagate eastward across the </a:t>
            </a:r>
            <a:r>
              <a:rPr lang="en-US" sz="1400" dirty="0" smtClean="0"/>
              <a:t>Pacific, for producing </a:t>
            </a:r>
            <a:r>
              <a:rPr lang="en-US" sz="1400" dirty="0"/>
              <a:t>model </a:t>
            </a:r>
            <a:r>
              <a:rPr lang="en-US" sz="1400" dirty="0" smtClean="0"/>
              <a:t>drift.  Understanding the sources of these differences improves our understanding of such model errors in initialized predictions </a:t>
            </a:r>
            <a:endParaRPr lang="en-US" sz="1400" i="1" dirty="0"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6742F-C649-2B49-98F6-A53498F1E1D6}"/>
              </a:ext>
            </a:extLst>
          </p:cNvPr>
          <p:cNvSpPr/>
          <p:nvPr/>
        </p:nvSpPr>
        <p:spPr>
          <a:xfrm>
            <a:off x="7110383" y="4962599"/>
            <a:ext cx="55028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rgbClr val="0070C0"/>
                </a:solidFill>
              </a:rPr>
              <a:t>Hovmoller</a:t>
            </a:r>
            <a:r>
              <a:rPr lang="en-US" sz="1100" dirty="0" smtClean="0">
                <a:solidFill>
                  <a:srgbClr val="0070C0"/>
                </a:solidFill>
              </a:rPr>
              <a:t> </a:t>
            </a:r>
            <a:r>
              <a:rPr lang="en-US" sz="1100" dirty="0">
                <a:solidFill>
                  <a:srgbClr val="0070C0"/>
                </a:solidFill>
              </a:rPr>
              <a:t>diagrams (longitude-lead </a:t>
            </a:r>
            <a:r>
              <a:rPr lang="en-US" sz="1100" dirty="0" smtClean="0">
                <a:solidFill>
                  <a:srgbClr val="0070C0"/>
                </a:solidFill>
              </a:rPr>
              <a:t>time; </a:t>
            </a:r>
            <a:r>
              <a:rPr lang="en-US" sz="1100" dirty="0">
                <a:solidFill>
                  <a:srgbClr val="0070C0"/>
                </a:solidFill>
              </a:rPr>
              <a:t>prediction lead time increasing upward) of differences in decadal predictions of SST over the </a:t>
            </a:r>
            <a:r>
              <a:rPr lang="en-US" sz="1100" dirty="0" smtClean="0">
                <a:solidFill>
                  <a:srgbClr val="0070C0"/>
                </a:solidFill>
              </a:rPr>
              <a:t>tropical       Pacific </a:t>
            </a:r>
            <a:r>
              <a:rPr lang="en-US" sz="1100" dirty="0">
                <a:solidFill>
                  <a:srgbClr val="0070C0"/>
                </a:solidFill>
              </a:rPr>
              <a:t>(</a:t>
            </a:r>
            <a:r>
              <a:rPr lang="en-US" sz="1100" dirty="0" smtClean="0">
                <a:solidFill>
                  <a:srgbClr val="0070C0"/>
                </a:solidFill>
              </a:rPr>
              <a:t>5°N-5°S</a:t>
            </a:r>
            <a:r>
              <a:rPr lang="en-US" sz="1100" dirty="0">
                <a:solidFill>
                  <a:srgbClr val="0070C0"/>
                </a:solidFill>
              </a:rPr>
              <a:t>, </a:t>
            </a:r>
            <a:r>
              <a:rPr lang="en-US" sz="1100" dirty="0" smtClean="0">
                <a:solidFill>
                  <a:srgbClr val="0070C0"/>
                </a:solidFill>
              </a:rPr>
              <a:t>120°E-90°W</a:t>
            </a:r>
            <a:r>
              <a:rPr lang="en-US" sz="1100" dirty="0">
                <a:solidFill>
                  <a:srgbClr val="0070C0"/>
                </a:solidFill>
              </a:rPr>
              <a:t>) compared to their corresponding historical </a:t>
            </a:r>
            <a:r>
              <a:rPr lang="en-US" sz="1100" dirty="0" smtClean="0">
                <a:solidFill>
                  <a:srgbClr val="0070C0"/>
                </a:solidFill>
              </a:rPr>
              <a:t>      runs (units are °C), indicating time-evolving differences in initialized    predictions from model climatology;  note different behavior across       different models, illustrating model-dependence of </a:t>
            </a:r>
            <a:r>
              <a:rPr lang="en-US" sz="1100" dirty="0" err="1" smtClean="0">
                <a:solidFill>
                  <a:srgbClr val="0070C0"/>
                </a:solidFill>
              </a:rPr>
              <a:t>hindcast</a:t>
            </a:r>
            <a:r>
              <a:rPr lang="en-US" sz="1100" dirty="0" smtClean="0">
                <a:solidFill>
                  <a:srgbClr val="0070C0"/>
                </a:solidFill>
              </a:rPr>
              <a:t> drifts</a:t>
            </a:r>
            <a:endParaRPr lang="en-US" sz="1100" dirty="0">
              <a:solidFill>
                <a:srgbClr val="0070C0"/>
              </a:solidFill>
              <a:latin typeface="NimbusRomNo9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811" y="902379"/>
            <a:ext cx="4135397" cy="41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6751</TotalTime>
  <Words>334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NimbusRomNo9L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92</cp:revision>
  <dcterms:created xsi:type="dcterms:W3CDTF">2017-08-29T22:43:04Z</dcterms:created>
  <dcterms:modified xsi:type="dcterms:W3CDTF">2022-02-23T17:19:11Z</dcterms:modified>
</cp:coreProperties>
</file>