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382" r:id="rId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hes, Mike" initials="RM" lastIdx="10" clrIdx="0">
    <p:extLst>
      <p:ext uri="{19B8F6BF-5375-455C-9EA6-DF929625EA0E}">
        <p15:presenceInfo xmlns:p15="http://schemas.microsoft.com/office/powerpoint/2012/main" userId="S-1-5-21-414935543-1342250053-1793291686-4960" providerId="AD"/>
      </p:ext>
    </p:extLst>
  </p:cmAuthor>
  <p:cmAuthor id="2" name="Geernaert, Gerald" initials="GG" lastIdx="2" clrIdx="1">
    <p:extLst>
      <p:ext uri="{19B8F6BF-5375-455C-9EA6-DF929625EA0E}">
        <p15:presenceInfo xmlns:p15="http://schemas.microsoft.com/office/powerpoint/2012/main" userId="S-1-5-21-414935543-1342250053-1793291686-4723" providerId="AD"/>
      </p:ext>
    </p:extLst>
  </p:cmAuthor>
  <p:cmAuthor id="3" name="Anderson, Todd" initials="AT" lastIdx="6" clrIdx="2">
    <p:extLst>
      <p:ext uri="{19B8F6BF-5375-455C-9EA6-DF929625EA0E}">
        <p15:presenceInfo xmlns:p15="http://schemas.microsoft.com/office/powerpoint/2012/main" userId="S-1-5-21-414935543-1342250053-1793291686-4898" providerId="AD"/>
      </p:ext>
    </p:extLst>
  </p:cmAuthor>
  <p:cmAuthor id="4" name="Isakson, Linda U" initials="ILU" lastIdx="11" clrIdx="3">
    <p:extLst>
      <p:ext uri="{19B8F6BF-5375-455C-9EA6-DF929625EA0E}">
        <p15:presenceInfo xmlns:p15="http://schemas.microsoft.com/office/powerpoint/2012/main" userId="S::linda.isakson@pnnl.gov::2fb9b16b-847b-429e-b1d1-183f47ce9d6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536"/>
    <a:srgbClr val="007837"/>
    <a:srgbClr val="FEFFE5"/>
    <a:srgbClr val="F2F2F2"/>
    <a:srgbClr val="06612F"/>
    <a:srgbClr val="6AAD89"/>
    <a:srgbClr val="106433"/>
    <a:srgbClr val="11134A"/>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6BAE53-BB69-40D5-AB30-D8816102A073}" v="22" dt="2023-07-31T21:09:12.5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58" autoAdjust="0"/>
    <p:restoredTop sz="72200" autoAdjust="0"/>
  </p:normalViewPr>
  <p:slideViewPr>
    <p:cSldViewPr>
      <p:cViewPr varScale="1">
        <p:scale>
          <a:sx n="91" d="100"/>
          <a:sy n="91" d="100"/>
        </p:scale>
        <p:origin x="1266" y="84"/>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son, Kathryn" userId="00931ad0-54f2-4e42-bdfe-b5a5d147a635" providerId="ADAL" clId="{326BAE53-BB69-40D5-AB30-D8816102A073}"/>
    <pc:docChg chg="undo custSel modSld">
      <pc:chgData name="Lawson, Kathryn" userId="00931ad0-54f2-4e42-bdfe-b5a5d147a635" providerId="ADAL" clId="{326BAE53-BB69-40D5-AB30-D8816102A073}" dt="2023-07-31T21:09:52.721" v="77" actId="1076"/>
      <pc:docMkLst>
        <pc:docMk/>
      </pc:docMkLst>
      <pc:sldChg chg="addSp delSp modSp mod">
        <pc:chgData name="Lawson, Kathryn" userId="00931ad0-54f2-4e42-bdfe-b5a5d147a635" providerId="ADAL" clId="{326BAE53-BB69-40D5-AB30-D8816102A073}" dt="2023-07-31T21:09:52.721" v="77" actId="1076"/>
        <pc:sldMkLst>
          <pc:docMk/>
          <pc:sldMk cId="961992359" sldId="382"/>
        </pc:sldMkLst>
        <pc:spChg chg="del">
          <ac:chgData name="Lawson, Kathryn" userId="00931ad0-54f2-4e42-bdfe-b5a5d147a635" providerId="ADAL" clId="{326BAE53-BB69-40D5-AB30-D8816102A073}" dt="2023-07-31T21:07:05.925" v="37" actId="478"/>
          <ac:spMkLst>
            <pc:docMk/>
            <pc:sldMk cId="961992359" sldId="382"/>
            <ac:spMk id="4" creationId="{BA82C08F-181F-327D-6614-B83D92621493}"/>
          </ac:spMkLst>
        </pc:spChg>
        <pc:spChg chg="add mod">
          <ac:chgData name="Lawson, Kathryn" userId="00931ad0-54f2-4e42-bdfe-b5a5d147a635" providerId="ADAL" clId="{326BAE53-BB69-40D5-AB30-D8816102A073}" dt="2023-07-31T21:09:47.491" v="76" actId="1076"/>
          <ac:spMkLst>
            <pc:docMk/>
            <pc:sldMk cId="961992359" sldId="382"/>
            <ac:spMk id="6" creationId="{5BB968FD-C4C8-0835-B855-5ECF73FF594C}"/>
          </ac:spMkLst>
        </pc:spChg>
        <pc:spChg chg="mod">
          <ac:chgData name="Lawson, Kathryn" userId="00931ad0-54f2-4e42-bdfe-b5a5d147a635" providerId="ADAL" clId="{326BAE53-BB69-40D5-AB30-D8816102A073}" dt="2023-07-31T21:09:31.148" v="74" actId="255"/>
          <ac:spMkLst>
            <pc:docMk/>
            <pc:sldMk cId="961992359" sldId="382"/>
            <ac:spMk id="9" creationId="{0D711938-5F57-4CD6-8D4E-B80CB7329BE0}"/>
          </ac:spMkLst>
        </pc:spChg>
        <pc:spChg chg="del">
          <ac:chgData name="Lawson, Kathryn" userId="00931ad0-54f2-4e42-bdfe-b5a5d147a635" providerId="ADAL" clId="{326BAE53-BB69-40D5-AB30-D8816102A073}" dt="2023-07-31T21:05:50.104" v="10" actId="478"/>
          <ac:spMkLst>
            <pc:docMk/>
            <pc:sldMk cId="961992359" sldId="382"/>
            <ac:spMk id="10" creationId="{8B1C6242-7ACF-4806-8730-C141EE592133}"/>
          </ac:spMkLst>
        </pc:spChg>
        <pc:spChg chg="mod">
          <ac:chgData name="Lawson, Kathryn" userId="00931ad0-54f2-4e42-bdfe-b5a5d147a635" providerId="ADAL" clId="{326BAE53-BB69-40D5-AB30-D8816102A073}" dt="2023-07-31T21:09:22.830" v="73" actId="255"/>
          <ac:spMkLst>
            <pc:docMk/>
            <pc:sldMk cId="961992359" sldId="382"/>
            <ac:spMk id="3075" creationId="{00000000-0000-0000-0000-000000000000}"/>
          </ac:spMkLst>
        </pc:spChg>
        <pc:spChg chg="mod">
          <ac:chgData name="Lawson, Kathryn" userId="00931ad0-54f2-4e42-bdfe-b5a5d147a635" providerId="ADAL" clId="{326BAE53-BB69-40D5-AB30-D8816102A073}" dt="2023-07-31T21:07:01.331" v="36" actId="255"/>
          <ac:spMkLst>
            <pc:docMk/>
            <pc:sldMk cId="961992359" sldId="382"/>
            <ac:spMk id="3076" creationId="{00000000-0000-0000-0000-000000000000}"/>
          </ac:spMkLst>
        </pc:spChg>
        <pc:spChg chg="mod">
          <ac:chgData name="Lawson, Kathryn" userId="00931ad0-54f2-4e42-bdfe-b5a5d147a635" providerId="ADAL" clId="{326BAE53-BB69-40D5-AB30-D8816102A073}" dt="2023-07-31T21:08:26.675" v="62" actId="403"/>
          <ac:spMkLst>
            <pc:docMk/>
            <pc:sldMk cId="961992359" sldId="382"/>
            <ac:spMk id="3077" creationId="{00000000-0000-0000-0000-000000000000}"/>
          </ac:spMkLst>
        </pc:spChg>
        <pc:spChg chg="del">
          <ac:chgData name="Lawson, Kathryn" userId="00931ad0-54f2-4e42-bdfe-b5a5d147a635" providerId="ADAL" clId="{326BAE53-BB69-40D5-AB30-D8816102A073}" dt="2023-07-31T21:07:08.547" v="38" actId="478"/>
          <ac:spMkLst>
            <pc:docMk/>
            <pc:sldMk cId="961992359" sldId="382"/>
            <ac:spMk id="3078" creationId="{00000000-0000-0000-0000-000000000000}"/>
          </ac:spMkLst>
        </pc:spChg>
        <pc:picChg chg="add mod">
          <ac:chgData name="Lawson, Kathryn" userId="00931ad0-54f2-4e42-bdfe-b5a5d147a635" providerId="ADAL" clId="{326BAE53-BB69-40D5-AB30-D8816102A073}" dt="2023-07-31T21:09:52.721" v="77" actId="1076"/>
          <ac:picMkLst>
            <pc:docMk/>
            <pc:sldMk cId="961992359" sldId="382"/>
            <ac:picMk id="2" creationId="{183F61E2-C177-A818-3318-A4AEB03ABD31}"/>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71054"/>
          </a:xfrm>
          <a:prstGeom prst="rect">
            <a:avLst/>
          </a:prstGeom>
        </p:spPr>
        <p:txBody>
          <a:bodyPr vert="horz" lIns="94213" tIns="47107" rIns="94213" bIns="47107" rtlCol="0"/>
          <a:lstStyle>
            <a:lvl1pPr algn="l">
              <a:defRPr sz="1200"/>
            </a:lvl1pPr>
          </a:lstStyle>
          <a:p>
            <a:endParaRPr lang="en-US" dirty="0"/>
          </a:p>
        </p:txBody>
      </p:sp>
      <p:sp>
        <p:nvSpPr>
          <p:cNvPr id="3" name="Date Placeholder 2"/>
          <p:cNvSpPr>
            <a:spLocks noGrp="1"/>
          </p:cNvSpPr>
          <p:nvPr>
            <p:ph type="dt" sz="quarter" idx="1"/>
          </p:nvPr>
        </p:nvSpPr>
        <p:spPr>
          <a:xfrm>
            <a:off x="4023093" y="1"/>
            <a:ext cx="3077739" cy="471054"/>
          </a:xfrm>
          <a:prstGeom prst="rect">
            <a:avLst/>
          </a:prstGeom>
        </p:spPr>
        <p:txBody>
          <a:bodyPr vert="horz" lIns="94213" tIns="47107" rIns="94213" bIns="47107" rtlCol="0"/>
          <a:lstStyle>
            <a:lvl1pPr algn="r">
              <a:defRPr sz="1200"/>
            </a:lvl1pPr>
          </a:lstStyle>
          <a:p>
            <a:fld id="{76432D7D-4958-459C-A757-1B834665ED1E}" type="datetimeFigureOut">
              <a:rPr lang="en-US" smtClean="0"/>
              <a:t>7/31/2023</a:t>
            </a:fld>
            <a:endParaRPr lang="en-US" dirty="0"/>
          </a:p>
        </p:txBody>
      </p:sp>
      <p:sp>
        <p:nvSpPr>
          <p:cNvPr id="4" name="Footer Placeholder 3"/>
          <p:cNvSpPr>
            <a:spLocks noGrp="1"/>
          </p:cNvSpPr>
          <p:nvPr>
            <p:ph type="ftr" sz="quarter" idx="2"/>
          </p:nvPr>
        </p:nvSpPr>
        <p:spPr>
          <a:xfrm>
            <a:off x="1" y="8917422"/>
            <a:ext cx="3077739" cy="471053"/>
          </a:xfrm>
          <a:prstGeom prst="rect">
            <a:avLst/>
          </a:prstGeom>
        </p:spPr>
        <p:txBody>
          <a:bodyPr vert="horz" lIns="94213" tIns="47107" rIns="94213" bIns="4710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3" y="8917422"/>
            <a:ext cx="3077739" cy="471053"/>
          </a:xfrm>
          <a:prstGeom prst="rect">
            <a:avLst/>
          </a:prstGeom>
        </p:spPr>
        <p:txBody>
          <a:bodyPr vert="horz" lIns="94213" tIns="47107" rIns="94213" bIns="47107" rtlCol="0" anchor="b"/>
          <a:lstStyle>
            <a:lvl1pPr algn="r">
              <a:defRPr sz="1200"/>
            </a:lvl1pPr>
          </a:lstStyle>
          <a:p>
            <a:fld id="{5FC274D9-AA59-431F-9AAD-4F2419B53092}" type="slidenum">
              <a:rPr lang="en-US" smtClean="0"/>
              <a:t>‹#›</a:t>
            </a:fld>
            <a:endParaRPr lang="en-US" dirty="0"/>
          </a:p>
        </p:txBody>
      </p:sp>
    </p:spTree>
    <p:extLst>
      <p:ext uri="{BB962C8B-B14F-4D97-AF65-F5344CB8AC3E}">
        <p14:creationId xmlns:p14="http://schemas.microsoft.com/office/powerpoint/2010/main" val="554442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69424"/>
          </a:xfrm>
          <a:prstGeom prst="rect">
            <a:avLst/>
          </a:prstGeom>
        </p:spPr>
        <p:txBody>
          <a:bodyPr vert="horz" lIns="94213" tIns="47107" rIns="94213" bIns="47107" rtlCol="0"/>
          <a:lstStyle>
            <a:lvl1pPr algn="l">
              <a:defRPr sz="1200"/>
            </a:lvl1pPr>
          </a:lstStyle>
          <a:p>
            <a:endParaRPr lang="en-US" dirty="0"/>
          </a:p>
        </p:txBody>
      </p:sp>
      <p:sp>
        <p:nvSpPr>
          <p:cNvPr id="3" name="Date Placeholder 2"/>
          <p:cNvSpPr>
            <a:spLocks noGrp="1"/>
          </p:cNvSpPr>
          <p:nvPr>
            <p:ph type="dt" idx="1"/>
          </p:nvPr>
        </p:nvSpPr>
        <p:spPr>
          <a:xfrm>
            <a:off x="4023093" y="1"/>
            <a:ext cx="3077739" cy="469424"/>
          </a:xfrm>
          <a:prstGeom prst="rect">
            <a:avLst/>
          </a:prstGeom>
        </p:spPr>
        <p:txBody>
          <a:bodyPr vert="horz" lIns="94213" tIns="47107" rIns="94213" bIns="47107" rtlCol="0"/>
          <a:lstStyle>
            <a:lvl1pPr algn="r">
              <a:defRPr sz="1200"/>
            </a:lvl1pPr>
          </a:lstStyle>
          <a:p>
            <a:fld id="{D7505EE2-20AE-4EC6-B79A-9BC949FFC34E}" type="datetimeFigureOut">
              <a:rPr lang="en-US" smtClean="0"/>
              <a:t>7/31/2023</a:t>
            </a:fld>
            <a:endParaRPr lang="en-US" dirty="0"/>
          </a:p>
        </p:txBody>
      </p:sp>
      <p:sp>
        <p:nvSpPr>
          <p:cNvPr id="4" name="Slide Image Placeholder 3"/>
          <p:cNvSpPr>
            <a:spLocks noGrp="1" noRot="1" noChangeAspect="1"/>
          </p:cNvSpPr>
          <p:nvPr>
            <p:ph type="sldImg" idx="2"/>
          </p:nvPr>
        </p:nvSpPr>
        <p:spPr>
          <a:xfrm>
            <a:off x="420688" y="704850"/>
            <a:ext cx="6261100" cy="3521075"/>
          </a:xfrm>
          <a:prstGeom prst="rect">
            <a:avLst/>
          </a:prstGeom>
          <a:noFill/>
          <a:ln w="12700">
            <a:solidFill>
              <a:prstClr val="black"/>
            </a:solidFill>
          </a:ln>
        </p:spPr>
        <p:txBody>
          <a:bodyPr vert="horz" lIns="94213" tIns="47107" rIns="94213" bIns="47107" rtlCol="0" anchor="ctr"/>
          <a:lstStyle/>
          <a:p>
            <a:endParaRPr lang="en-US" dirty="0"/>
          </a:p>
        </p:txBody>
      </p:sp>
      <p:sp>
        <p:nvSpPr>
          <p:cNvPr id="5" name="Notes Placeholder 4"/>
          <p:cNvSpPr>
            <a:spLocks noGrp="1"/>
          </p:cNvSpPr>
          <p:nvPr>
            <p:ph type="body" sz="quarter" idx="3"/>
          </p:nvPr>
        </p:nvSpPr>
        <p:spPr>
          <a:xfrm>
            <a:off x="710248" y="4459528"/>
            <a:ext cx="5681980" cy="4224814"/>
          </a:xfrm>
          <a:prstGeom prst="rect">
            <a:avLst/>
          </a:prstGeom>
        </p:spPr>
        <p:txBody>
          <a:bodyPr vert="horz" lIns="94213" tIns="47107" rIns="94213" bIns="4710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3"/>
            <a:ext cx="3077739" cy="469424"/>
          </a:xfrm>
          <a:prstGeom prst="rect">
            <a:avLst/>
          </a:prstGeom>
        </p:spPr>
        <p:txBody>
          <a:bodyPr vert="horz" lIns="94213" tIns="47107" rIns="94213" bIns="4710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3"/>
            <a:ext cx="3077739" cy="469424"/>
          </a:xfrm>
          <a:prstGeom prst="rect">
            <a:avLst/>
          </a:prstGeom>
        </p:spPr>
        <p:txBody>
          <a:bodyPr vert="horz" lIns="94213" tIns="47107" rIns="94213" bIns="47107" rtlCol="0" anchor="b"/>
          <a:lstStyle>
            <a:lvl1pPr algn="r">
              <a:defRPr sz="1200"/>
            </a:lvl1pPr>
          </a:lstStyle>
          <a:p>
            <a:fld id="{1BB79768-6CD1-4274-8D6F-55F7E56E6718}" type="slidenum">
              <a:rPr lang="en-US" smtClean="0"/>
              <a:t>‹#›</a:t>
            </a:fld>
            <a:endParaRPr lang="en-US" dirty="0"/>
          </a:p>
        </p:txBody>
      </p:sp>
    </p:spTree>
    <p:extLst>
      <p:ext uri="{BB962C8B-B14F-4D97-AF65-F5344CB8AC3E}">
        <p14:creationId xmlns:p14="http://schemas.microsoft.com/office/powerpoint/2010/main" val="2436457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a:spcBef>
                <a:spcPts val="0"/>
              </a:spcBef>
              <a:spcAft>
                <a:spcPts val="0"/>
              </a:spcAft>
            </a:pPr>
            <a:r>
              <a:rPr lang="en-US" sz="1800" b="1" kern="1800" dirty="0">
                <a:solidFill>
                  <a:srgbClr val="106636"/>
                </a:solidFill>
                <a:effectLst/>
                <a:latin typeface="Times New Roman" panose="02020603050405020304" pitchFamily="18" charset="0"/>
                <a:ea typeface="Times New Roman" panose="02020603050405020304" pitchFamily="18" charset="0"/>
                <a:cs typeface="Times New Roman" panose="02020603050405020304" pitchFamily="18" charset="0"/>
              </a:rPr>
              <a:t>Word highlight text here.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86855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406400" y="6248400"/>
            <a:ext cx="3556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9" name="Subtitle 2"/>
          <p:cNvSpPr>
            <a:spLocks noGrp="1"/>
          </p:cNvSpPr>
          <p:nvPr>
            <p:ph type="subTitle" idx="1"/>
          </p:nvPr>
        </p:nvSpPr>
        <p:spPr>
          <a:xfrm>
            <a:off x="1828800" y="3200400"/>
            <a:ext cx="85344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Title 6"/>
          <p:cNvSpPr>
            <a:spLocks noGrp="1"/>
          </p:cNvSpPr>
          <p:nvPr>
            <p:ph type="title"/>
          </p:nvPr>
        </p:nvSpPr>
        <p:spPr>
          <a:xfrm>
            <a:off x="609600" y="1981200"/>
            <a:ext cx="10972800" cy="1143000"/>
          </a:xfrm>
          <a:prstGeom prst="rect">
            <a:avLst/>
          </a:prstGeom>
        </p:spPr>
        <p:txBody>
          <a:bodyPr>
            <a:normAutofit/>
          </a:bodyPr>
          <a:lstStyle>
            <a:lvl1pPr algn="ctr">
              <a:defRPr sz="3200" b="1">
                <a:solidFill>
                  <a:srgbClr val="146737"/>
                </a:solidFill>
              </a:defRPr>
            </a:lvl1pPr>
          </a:lstStyle>
          <a:p>
            <a:r>
              <a:rPr lang="en-US"/>
              <a:t>Click to edit Master title style</a:t>
            </a:r>
            <a:endParaRPr lang="en-US" dirty="0"/>
          </a:p>
        </p:txBody>
      </p:sp>
      <p:sp>
        <p:nvSpPr>
          <p:cNvPr id="7" name="Slide Number Placeholder 5"/>
          <p:cNvSpPr>
            <a:spLocks noGrp="1"/>
          </p:cNvSpPr>
          <p:nvPr>
            <p:ph type="sldNum" sz="quarter" idx="11"/>
          </p:nvPr>
        </p:nvSpPr>
        <p:spPr/>
        <p:txBody>
          <a:bodyPr/>
          <a:lstStyle>
            <a:lvl1pPr>
              <a:defRPr/>
            </a:lvl1pPr>
          </a:lstStyle>
          <a:p>
            <a:pPr>
              <a:defRPr/>
            </a:pPr>
            <a:fld id="{DCEE50CC-E570-4C4C-A87C-24787CB3ADAC}" type="slidenum">
              <a:rPr lang="en-US"/>
              <a:pPr>
                <a:defRPr/>
              </a:pPr>
              <a:t>‹#›</a:t>
            </a:fld>
            <a:endParaRPr lang="en-US" dirty="0"/>
          </a:p>
        </p:txBody>
      </p:sp>
      <p:pic>
        <p:nvPicPr>
          <p:cNvPr id="11" name="Picture 10"/>
          <p:cNvPicPr>
            <a:picLocks noChangeAspect="1"/>
          </p:cNvPicPr>
          <p:nvPr userDrawn="1"/>
        </p:nvPicPr>
        <p:blipFill>
          <a:blip r:embed="rId3"/>
          <a:stretch>
            <a:fillRect/>
          </a:stretch>
        </p:blipFill>
        <p:spPr>
          <a:xfrm>
            <a:off x="3352800" y="304800"/>
            <a:ext cx="5105400" cy="856978"/>
          </a:xfrm>
          <a:prstGeom prst="rect">
            <a:avLst/>
          </a:prstGeom>
        </p:spPr>
      </p:pic>
    </p:spTree>
    <p:extLst>
      <p:ext uri="{BB962C8B-B14F-4D97-AF65-F5344CB8AC3E}">
        <p14:creationId xmlns:p14="http://schemas.microsoft.com/office/powerpoint/2010/main" val="347033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1029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29916773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1219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69901" y="866775"/>
            <a:ext cx="11214100" cy="5259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218333" y="6351589"/>
            <a:ext cx="508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1F8A97BA-DB9B-4291-87AE-AF89EA7F18B7}" type="slidenum">
              <a:rPr lang="en-US"/>
              <a:pPr>
                <a:defRPr/>
              </a:pPr>
              <a:t>‹#›</a:t>
            </a:fld>
            <a:endParaRPr lang="en-US" dirty="0"/>
          </a:p>
        </p:txBody>
      </p:sp>
      <p:pic>
        <p:nvPicPr>
          <p:cNvPr id="3" name="Picture 2"/>
          <p:cNvPicPr>
            <a:picLocks noChangeAspect="1"/>
          </p:cNvPicPr>
          <p:nvPr userDrawn="1"/>
        </p:nvPicPr>
        <p:blipFill>
          <a:blip r:embed="rId6"/>
          <a:stretch>
            <a:fillRect/>
          </a:stretch>
        </p:blipFill>
        <p:spPr>
          <a:xfrm>
            <a:off x="469901" y="6297596"/>
            <a:ext cx="2759807" cy="473110"/>
          </a:xfrm>
          <a:prstGeom prst="rect">
            <a:avLst/>
          </a:prstGeom>
        </p:spPr>
      </p:pic>
    </p:spTree>
    <p:extLst>
      <p:ext uri="{BB962C8B-B14F-4D97-AF65-F5344CB8AC3E}">
        <p14:creationId xmlns:p14="http://schemas.microsoft.com/office/powerpoint/2010/main" val="109837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dt="0"/>
  <p:txStyles>
    <p:titleStyle>
      <a:lvl1pPr algn="ctr" rtl="0" eaLnBrk="1" fontAlgn="base" hangingPunct="1">
        <a:spcBef>
          <a:spcPct val="0"/>
        </a:spcBef>
        <a:spcAft>
          <a:spcPct val="0"/>
        </a:spcAft>
        <a:defRPr sz="2400"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7200" algn="ctr" rtl="0" eaLnBrk="1" fontAlgn="base" hangingPunct="1">
        <a:spcBef>
          <a:spcPct val="0"/>
        </a:spcBef>
        <a:spcAft>
          <a:spcPct val="0"/>
        </a:spcAft>
        <a:defRPr sz="2400">
          <a:solidFill>
            <a:srgbClr val="106636"/>
          </a:solidFill>
          <a:latin typeface="Arial" charset="0"/>
          <a:cs typeface="Arial" charset="0"/>
        </a:defRPr>
      </a:lvl6pPr>
      <a:lvl7pPr marL="914400" algn="ctr" rtl="0" eaLnBrk="1" fontAlgn="base" hangingPunct="1">
        <a:spcBef>
          <a:spcPct val="0"/>
        </a:spcBef>
        <a:spcAft>
          <a:spcPct val="0"/>
        </a:spcAft>
        <a:defRPr sz="2400">
          <a:solidFill>
            <a:srgbClr val="106636"/>
          </a:solidFill>
          <a:latin typeface="Arial" charset="0"/>
          <a:cs typeface="Arial" charset="0"/>
        </a:defRPr>
      </a:lvl7pPr>
      <a:lvl8pPr marL="1371600" algn="ctr" rtl="0" eaLnBrk="1" fontAlgn="base" hangingPunct="1">
        <a:spcBef>
          <a:spcPct val="0"/>
        </a:spcBef>
        <a:spcAft>
          <a:spcPct val="0"/>
        </a:spcAft>
        <a:defRPr sz="2400">
          <a:solidFill>
            <a:srgbClr val="106636"/>
          </a:solidFill>
          <a:latin typeface="Arial" charset="0"/>
          <a:cs typeface="Arial" charset="0"/>
        </a:defRPr>
      </a:lvl8pPr>
      <a:lvl9pPr marL="1828800" algn="ctr" rtl="0" eaLnBrk="1" fontAlgn="base" hangingPunct="1">
        <a:spcBef>
          <a:spcPct val="0"/>
        </a:spcBef>
        <a:spcAft>
          <a:spcPct val="0"/>
        </a:spcAft>
        <a:defRPr sz="2400">
          <a:solidFill>
            <a:srgbClr val="106636"/>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38/s43017-023-00450-9"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dirty="0">
              <a:solidFill>
                <a:srgbClr val="000000"/>
              </a:solidFill>
            </a:endParaRPr>
          </a:p>
        </p:txBody>
      </p:sp>
      <p:sp>
        <p:nvSpPr>
          <p:cNvPr id="3075" name="Rectangle 4"/>
          <p:cNvSpPr>
            <a:spLocks noChangeArrowheads="1"/>
          </p:cNvSpPr>
          <p:nvPr/>
        </p:nvSpPr>
        <p:spPr bwMode="auto">
          <a:xfrm>
            <a:off x="76201" y="762000"/>
            <a:ext cx="7039789" cy="1221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nSpc>
                <a:spcPct val="95000"/>
              </a:lnSpc>
              <a:defRPr/>
            </a:pPr>
            <a:r>
              <a:rPr lang="en-US" sz="2000" b="1" dirty="0">
                <a:solidFill>
                  <a:srgbClr val="006600"/>
                </a:solidFill>
                <a:latin typeface="Arial" panose="020B0604020202020204" pitchFamily="34" charset="0"/>
                <a:cs typeface="Arial" panose="020B0604020202020204" pitchFamily="34" charset="0"/>
              </a:rPr>
              <a:t>Objective</a:t>
            </a:r>
          </a:p>
          <a:p>
            <a:pPr marL="285750" lvl="0" indent="-285750" algn="l" rtl="0">
              <a:lnSpc>
                <a:spcPct val="100000"/>
              </a:lnSpc>
              <a:spcBef>
                <a:spcPts val="600"/>
              </a:spcBef>
              <a:spcAft>
                <a:spcPts val="0"/>
              </a:spcAft>
              <a:buClr>
                <a:schemeClr val="dk1"/>
              </a:buClr>
              <a:buSzPts val="1400"/>
              <a:buFont typeface="Arial"/>
              <a:buChar char="•"/>
            </a:pPr>
            <a:r>
              <a:rPr lang="en-US" sz="1500" dirty="0"/>
              <a:t>Explore differentiable modelling as a pathway to dissolve the perceived barrier between process-based modelling and machine learning in the geosciences and demonstrate its potential with examples from hydrological modelling. </a:t>
            </a:r>
          </a:p>
          <a:p>
            <a:pPr marL="285750" lvl="0" indent="-285750" algn="l" rtl="0">
              <a:lnSpc>
                <a:spcPct val="100000"/>
              </a:lnSpc>
              <a:spcBef>
                <a:spcPts val="600"/>
              </a:spcBef>
              <a:spcAft>
                <a:spcPts val="0"/>
              </a:spcAft>
              <a:buClr>
                <a:schemeClr val="dk1"/>
              </a:buClr>
              <a:buSzPts val="1400"/>
              <a:buFont typeface="Arial"/>
              <a:buChar char="•"/>
            </a:pPr>
            <a:r>
              <a:rPr lang="en-US" sz="1500" dirty="0"/>
              <a:t>‘Differentiable’ refers to accurately and efficiently calculating gradients with respect to model variables or parameters, enabling the discovery of high-dimensional unknown relationships. Differentiable modelling involves connecting (flexible amounts of) prior physical knowledge to neural networks, pushing the boundary of physics-informed machine learning. </a:t>
            </a:r>
          </a:p>
        </p:txBody>
      </p:sp>
      <p:sp>
        <p:nvSpPr>
          <p:cNvPr id="3076" name="Rectangle 5"/>
          <p:cNvSpPr>
            <a:spLocks noChangeArrowheads="1"/>
          </p:cNvSpPr>
          <p:nvPr/>
        </p:nvSpPr>
        <p:spPr bwMode="auto">
          <a:xfrm>
            <a:off x="0" y="234881"/>
            <a:ext cx="1219199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2200" b="1" dirty="0">
                <a:solidFill>
                  <a:srgbClr val="006600"/>
                </a:solidFill>
                <a:latin typeface="Arial" panose="020B0604020202020204" pitchFamily="34" charset="0"/>
              </a:rPr>
              <a:t>Differentiable modelling to unify machine learning and physical models for geosciences</a:t>
            </a:r>
          </a:p>
        </p:txBody>
      </p:sp>
      <p:sp>
        <p:nvSpPr>
          <p:cNvPr id="9" name="Rectangle 4">
            <a:extLst>
              <a:ext uri="{FF2B5EF4-FFF2-40B4-BE49-F238E27FC236}">
                <a16:creationId xmlns:a16="http://schemas.microsoft.com/office/drawing/2014/main" id="{0D711938-5F57-4CD6-8D4E-B80CB7329BE0}"/>
              </a:ext>
            </a:extLst>
          </p:cNvPr>
          <p:cNvSpPr>
            <a:spLocks noChangeArrowheads="1"/>
          </p:cNvSpPr>
          <p:nvPr/>
        </p:nvSpPr>
        <p:spPr bwMode="auto">
          <a:xfrm>
            <a:off x="17332" y="3058236"/>
            <a:ext cx="7276847" cy="2193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5000"/>
              </a:lnSpc>
              <a:buFontTx/>
              <a:buNone/>
            </a:pPr>
            <a:r>
              <a:rPr lang="en-US" altLang="en-US" sz="2000" b="1" dirty="0">
                <a:solidFill>
                  <a:srgbClr val="006600"/>
                </a:solidFill>
                <a:latin typeface="Arial" panose="020B0604020202020204" pitchFamily="34" charset="0"/>
                <a:cs typeface="Arial" panose="020B0604020202020204" pitchFamily="34" charset="0"/>
              </a:rPr>
              <a:t>Conclusions</a:t>
            </a:r>
          </a:p>
          <a:p>
            <a:pPr marL="285750" lvl="0" indent="-285750" algn="l" rtl="0">
              <a:lnSpc>
                <a:spcPct val="100000"/>
              </a:lnSpc>
              <a:spcBef>
                <a:spcPts val="600"/>
              </a:spcBef>
              <a:spcAft>
                <a:spcPts val="0"/>
              </a:spcAft>
              <a:buClr>
                <a:schemeClr val="dk1"/>
              </a:buClr>
              <a:buSzPts val="1400"/>
              <a:buFont typeface="Arial"/>
              <a:buChar char="•"/>
            </a:pPr>
            <a:r>
              <a:rPr lang="en-US" sz="1500" b="0" dirty="0">
                <a:solidFill>
                  <a:schemeClr val="dk1"/>
                </a:solidFill>
                <a:latin typeface="Calibri"/>
                <a:ea typeface="Calibri"/>
                <a:cs typeface="Calibri"/>
                <a:sym typeface="Calibri"/>
              </a:rPr>
              <a:t>Differentiable modelling offers better interpretability, generalizability, and extrapolation capabilities than purely data-driven machine learning, achieving a similar level of accuracy while requiring less training data. Differentiable model performance and efficiency scales well with increasing data volumes. </a:t>
            </a:r>
          </a:p>
          <a:p>
            <a:pPr marL="285750" lvl="0" indent="-285750" algn="l" rtl="0">
              <a:lnSpc>
                <a:spcPct val="100000"/>
              </a:lnSpc>
              <a:spcBef>
                <a:spcPts val="600"/>
              </a:spcBef>
              <a:spcAft>
                <a:spcPts val="0"/>
              </a:spcAft>
              <a:buClr>
                <a:schemeClr val="dk1"/>
              </a:buClr>
              <a:buSzPts val="1400"/>
              <a:buFont typeface="Arial"/>
              <a:buChar char="•"/>
            </a:pPr>
            <a:r>
              <a:rPr lang="en-US" sz="1500" b="0" dirty="0">
                <a:solidFill>
                  <a:schemeClr val="dk1"/>
                </a:solidFill>
                <a:latin typeface="Calibri"/>
                <a:ea typeface="Calibri"/>
                <a:cs typeface="Calibri"/>
                <a:sym typeface="Calibri"/>
              </a:rPr>
              <a:t>Under data-scarce scenarios, differentiable models have outperformed machine-learning models in producing short-term dynamics and decadal-scale trends owing to the imposed physical constraints.</a:t>
            </a:r>
          </a:p>
          <a:p>
            <a:pPr marL="285750" lvl="0" indent="-285750" algn="l" rtl="0">
              <a:lnSpc>
                <a:spcPct val="100000"/>
              </a:lnSpc>
              <a:spcBef>
                <a:spcPts val="600"/>
              </a:spcBef>
              <a:spcAft>
                <a:spcPts val="0"/>
              </a:spcAft>
              <a:buClr>
                <a:schemeClr val="dk1"/>
              </a:buClr>
              <a:buSzPts val="1400"/>
              <a:buFont typeface="Arial"/>
              <a:buChar char="•"/>
            </a:pPr>
            <a:r>
              <a:rPr lang="en-US" sz="1500" b="0" dirty="0">
                <a:solidFill>
                  <a:schemeClr val="dk1"/>
                </a:solidFill>
                <a:latin typeface="Calibri"/>
                <a:ea typeface="Calibri"/>
                <a:cs typeface="Calibri"/>
                <a:sym typeface="Calibri"/>
              </a:rPr>
              <a:t>Differentiable modelling approaches are primed to enable geoscientists to ask questions, test hypotheses, and discover unrecognized physical relationships.</a:t>
            </a:r>
            <a:endParaRPr lang="en-US" sz="1500" dirty="0"/>
          </a:p>
        </p:txBody>
      </p:sp>
      <p:sp>
        <p:nvSpPr>
          <p:cNvPr id="3077" name="Text Box 6"/>
          <p:cNvSpPr txBox="1">
            <a:spLocks noChangeArrowheads="1"/>
          </p:cNvSpPr>
          <p:nvPr/>
        </p:nvSpPr>
        <p:spPr bwMode="auto">
          <a:xfrm>
            <a:off x="108382" y="5725353"/>
            <a:ext cx="11855018" cy="507831"/>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spcBef>
                <a:spcPts val="0"/>
              </a:spcBef>
              <a:buNone/>
            </a:pPr>
            <a:r>
              <a:rPr lang="en-US" sz="900" dirty="0">
                <a:effectLst/>
                <a:latin typeface="Calibri" panose="020F0502020204030204" pitchFamily="34" charset="0"/>
                <a:ea typeface="PMingLiU" panose="02020500000000000000" pitchFamily="18" charset="-120"/>
                <a:cs typeface="Calibri" panose="020F0502020204030204" pitchFamily="34" charset="0"/>
              </a:rPr>
              <a:t>Shen, Chaopeng, Alison P. Appling, Pierre </a:t>
            </a:r>
            <a:r>
              <a:rPr lang="en-US" sz="900" dirty="0" err="1">
                <a:effectLst/>
                <a:latin typeface="Calibri" panose="020F0502020204030204" pitchFamily="34" charset="0"/>
                <a:ea typeface="PMingLiU" panose="02020500000000000000" pitchFamily="18" charset="-120"/>
                <a:cs typeface="Calibri" panose="020F0502020204030204" pitchFamily="34" charset="0"/>
              </a:rPr>
              <a:t>Gentine</a:t>
            </a:r>
            <a:r>
              <a:rPr lang="en-US" sz="900" dirty="0">
                <a:effectLst/>
                <a:latin typeface="Calibri" panose="020F0502020204030204" pitchFamily="34" charset="0"/>
                <a:ea typeface="PMingLiU" panose="02020500000000000000" pitchFamily="18" charset="-120"/>
                <a:cs typeface="Calibri" panose="020F0502020204030204" pitchFamily="34" charset="0"/>
              </a:rPr>
              <a:t>, Toshiyuki Bandai, Hoshin Gupta, Alexandre Tartakovsky, Marco </a:t>
            </a:r>
            <a:r>
              <a:rPr lang="en-US" sz="900" dirty="0" err="1">
                <a:effectLst/>
                <a:latin typeface="Calibri" panose="020F0502020204030204" pitchFamily="34" charset="0"/>
                <a:ea typeface="PMingLiU" panose="02020500000000000000" pitchFamily="18" charset="-120"/>
                <a:cs typeface="Calibri" panose="020F0502020204030204" pitchFamily="34" charset="0"/>
              </a:rPr>
              <a:t>Baity</a:t>
            </a:r>
            <a:r>
              <a:rPr lang="en-US" sz="900" dirty="0">
                <a:effectLst/>
                <a:latin typeface="Calibri" panose="020F0502020204030204" pitchFamily="34" charset="0"/>
                <a:ea typeface="PMingLiU" panose="02020500000000000000" pitchFamily="18" charset="-120"/>
                <a:cs typeface="Calibri" panose="020F0502020204030204" pitchFamily="34" charset="0"/>
              </a:rPr>
              <a:t>-Jesi, Fabrizio </a:t>
            </a:r>
            <a:r>
              <a:rPr lang="en-US" sz="900" dirty="0" err="1">
                <a:effectLst/>
                <a:latin typeface="Calibri" panose="020F0502020204030204" pitchFamily="34" charset="0"/>
                <a:ea typeface="PMingLiU" panose="02020500000000000000" pitchFamily="18" charset="-120"/>
                <a:cs typeface="Calibri" panose="020F0502020204030204" pitchFamily="34" charset="0"/>
              </a:rPr>
              <a:t>Fenicia</a:t>
            </a:r>
            <a:r>
              <a:rPr lang="en-US" sz="900" dirty="0">
                <a:effectLst/>
                <a:latin typeface="Calibri" panose="020F0502020204030204" pitchFamily="34" charset="0"/>
                <a:ea typeface="PMingLiU" panose="02020500000000000000" pitchFamily="18" charset="-120"/>
                <a:cs typeface="Calibri" panose="020F0502020204030204" pitchFamily="34" charset="0"/>
              </a:rPr>
              <a:t>, Daniel Kifer, Li </a:t>
            </a:r>
            <a:r>
              <a:rPr lang="en-US" sz="900" dirty="0" err="1">
                <a:effectLst/>
                <a:latin typeface="Calibri" panose="020F0502020204030204" pitchFamily="34" charset="0"/>
                <a:ea typeface="PMingLiU" panose="02020500000000000000" pitchFamily="18" charset="-120"/>
                <a:cs typeface="Calibri" panose="020F0502020204030204" pitchFamily="34" charset="0"/>
              </a:rPr>
              <a:t>Li</a:t>
            </a:r>
            <a:r>
              <a:rPr lang="en-US" sz="900" dirty="0">
                <a:effectLst/>
                <a:latin typeface="Calibri" panose="020F0502020204030204" pitchFamily="34" charset="0"/>
                <a:ea typeface="PMingLiU" panose="02020500000000000000" pitchFamily="18" charset="-120"/>
                <a:cs typeface="Calibri" panose="020F0502020204030204" pitchFamily="34" charset="0"/>
              </a:rPr>
              <a:t>, Xiaofeng Liu, Wei Ren, Yi Zheng, Ciaran J. Harman, Martyn Clark, Matthew Farthing, Dapeng Feng, Praveen Kumar, Doaa </a:t>
            </a:r>
            <a:r>
              <a:rPr lang="en-US" sz="900" dirty="0" err="1">
                <a:effectLst/>
                <a:latin typeface="Calibri" panose="020F0502020204030204" pitchFamily="34" charset="0"/>
                <a:ea typeface="PMingLiU" panose="02020500000000000000" pitchFamily="18" charset="-120"/>
                <a:cs typeface="Calibri" panose="020F0502020204030204" pitchFamily="34" charset="0"/>
              </a:rPr>
              <a:t>Aboelyazeed</a:t>
            </a:r>
            <a:r>
              <a:rPr lang="en-US" sz="900" dirty="0">
                <a:effectLst/>
                <a:latin typeface="Calibri" panose="020F0502020204030204" pitchFamily="34" charset="0"/>
                <a:ea typeface="PMingLiU" panose="02020500000000000000" pitchFamily="18" charset="-120"/>
                <a:cs typeface="Calibri" panose="020F0502020204030204" pitchFamily="34" charset="0"/>
              </a:rPr>
              <a:t>, Farshid Rahmani, Yalan Song, </a:t>
            </a:r>
            <a:r>
              <a:rPr lang="en-US" sz="900" dirty="0" err="1">
                <a:effectLst/>
                <a:latin typeface="Calibri" panose="020F0502020204030204" pitchFamily="34" charset="0"/>
                <a:ea typeface="PMingLiU" panose="02020500000000000000" pitchFamily="18" charset="-120"/>
                <a:cs typeface="Calibri" panose="020F0502020204030204" pitchFamily="34" charset="0"/>
              </a:rPr>
              <a:t>Hylke</a:t>
            </a:r>
            <a:r>
              <a:rPr lang="en-US" sz="900" dirty="0">
                <a:effectLst/>
                <a:latin typeface="Calibri" panose="020F0502020204030204" pitchFamily="34" charset="0"/>
                <a:ea typeface="PMingLiU" panose="02020500000000000000" pitchFamily="18" charset="-120"/>
                <a:cs typeface="Calibri" panose="020F0502020204030204" pitchFamily="34" charset="0"/>
              </a:rPr>
              <a:t> E. Beck, Tadd Bindas, Dipankar Dwivedi, Kuai Fang, Marvin </a:t>
            </a:r>
            <a:r>
              <a:rPr lang="en-US" sz="900" dirty="0" err="1">
                <a:effectLst/>
                <a:latin typeface="Calibri" panose="020F0502020204030204" pitchFamily="34" charset="0"/>
                <a:ea typeface="PMingLiU" panose="02020500000000000000" pitchFamily="18" charset="-120"/>
                <a:cs typeface="Calibri" panose="020F0502020204030204" pitchFamily="34" charset="0"/>
              </a:rPr>
              <a:t>Höge</a:t>
            </a:r>
            <a:r>
              <a:rPr lang="en-US" sz="900" dirty="0">
                <a:effectLst/>
                <a:latin typeface="Calibri" panose="020F0502020204030204" pitchFamily="34" charset="0"/>
                <a:ea typeface="PMingLiU" panose="02020500000000000000" pitchFamily="18" charset="-120"/>
                <a:cs typeface="Calibri" panose="020F0502020204030204" pitchFamily="34" charset="0"/>
              </a:rPr>
              <a:t>, Chris Rackauckas, Binayak Mohanty, Tirthankar Roy, </a:t>
            </a:r>
            <a:r>
              <a:rPr lang="en-US" sz="900" dirty="0" err="1">
                <a:effectLst/>
                <a:latin typeface="Calibri" panose="020F0502020204030204" pitchFamily="34" charset="0"/>
                <a:ea typeface="PMingLiU" panose="02020500000000000000" pitchFamily="18" charset="-120"/>
                <a:cs typeface="Calibri" panose="020F0502020204030204" pitchFamily="34" charset="0"/>
              </a:rPr>
              <a:t>Chonggang</a:t>
            </a:r>
            <a:r>
              <a:rPr lang="en-US" sz="900" dirty="0">
                <a:effectLst/>
                <a:latin typeface="Calibri" panose="020F0502020204030204" pitchFamily="34" charset="0"/>
                <a:ea typeface="PMingLiU" panose="02020500000000000000" pitchFamily="18" charset="-120"/>
                <a:cs typeface="Calibri" panose="020F0502020204030204" pitchFamily="34" charset="0"/>
              </a:rPr>
              <a:t> Xu, and Kathryn Lawson. (2023). “Differentiable Modelling to Unify Machine Learning and Physical Models for Geosciences.” </a:t>
            </a:r>
            <a:r>
              <a:rPr lang="en-US" sz="900" i="1" dirty="0">
                <a:effectLst/>
                <a:latin typeface="Calibri" panose="020F0502020204030204" pitchFamily="34" charset="0"/>
                <a:ea typeface="PMingLiU" panose="02020500000000000000" pitchFamily="18" charset="-120"/>
                <a:cs typeface="Calibri" panose="020F0502020204030204" pitchFamily="34" charset="0"/>
              </a:rPr>
              <a:t>Nature Reviews Earth &amp; Environment</a:t>
            </a:r>
            <a:r>
              <a:rPr lang="en-US" sz="900" dirty="0">
                <a:effectLst/>
                <a:latin typeface="Calibri" panose="020F0502020204030204" pitchFamily="34" charset="0"/>
                <a:ea typeface="PMingLiU" panose="02020500000000000000" pitchFamily="18" charset="-120"/>
                <a:cs typeface="Calibri" panose="020F0502020204030204" pitchFamily="34" charset="0"/>
              </a:rPr>
              <a:t>. </a:t>
            </a:r>
            <a:r>
              <a:rPr lang="en-US" sz="900" dirty="0" err="1">
                <a:effectLst/>
                <a:latin typeface="Calibri" panose="020F0502020204030204" pitchFamily="34" charset="0"/>
                <a:ea typeface="PMingLiU" panose="02020500000000000000" pitchFamily="18" charset="-120"/>
                <a:cs typeface="Calibri" panose="020F0502020204030204" pitchFamily="34" charset="0"/>
              </a:rPr>
              <a:t>doi</a:t>
            </a:r>
            <a:r>
              <a:rPr lang="en-US" sz="900" dirty="0">
                <a:effectLst/>
                <a:latin typeface="Calibri" panose="020F0502020204030204" pitchFamily="34" charset="0"/>
                <a:ea typeface="PMingLiU" panose="02020500000000000000" pitchFamily="18" charset="-120"/>
                <a:cs typeface="Calibri" panose="020F0502020204030204" pitchFamily="34" charset="0"/>
              </a:rPr>
              <a:t>: </a:t>
            </a:r>
            <a:r>
              <a:rPr lang="en-US" sz="900" u="sng" dirty="0">
                <a:solidFill>
                  <a:srgbClr val="0563C1"/>
                </a:solidFill>
                <a:effectLst/>
                <a:latin typeface="Calibri" panose="020F0502020204030204" pitchFamily="34" charset="0"/>
                <a:ea typeface="PMingLiU" panose="02020500000000000000" pitchFamily="18" charset="-120"/>
                <a:cs typeface="Calibri" panose="020F0502020204030204" pitchFamily="34" charset="0"/>
                <a:hlinkClick r:id="rId3"/>
              </a:rPr>
              <a:t>10.1038/s43017-023-00450-9</a:t>
            </a:r>
            <a:r>
              <a:rPr lang="en-US" sz="900" dirty="0">
                <a:effectLst/>
                <a:latin typeface="Calibri" panose="020F0502020204030204" pitchFamily="34" charset="0"/>
                <a:ea typeface="PMingLiU" panose="02020500000000000000" pitchFamily="18" charset="-120"/>
                <a:cs typeface="Calibri" panose="020F0502020204030204" pitchFamily="34" charset="0"/>
              </a:rPr>
              <a:t>.</a:t>
            </a:r>
          </a:p>
        </p:txBody>
      </p:sp>
      <p:sp>
        <p:nvSpPr>
          <p:cNvPr id="13" name="Rectangle 235">
            <a:extLst>
              <a:ext uri="{FF2B5EF4-FFF2-40B4-BE49-F238E27FC236}">
                <a16:creationId xmlns:a16="http://schemas.microsoft.com/office/drawing/2014/main" id="{21B71F70-0558-4303-9547-B61E5C46180B}"/>
              </a:ext>
            </a:extLst>
          </p:cNvPr>
          <p:cNvSpPr>
            <a:spLocks noChangeArrowheads="1"/>
          </p:cNvSpPr>
          <p:nvPr/>
        </p:nvSpPr>
        <p:spPr bwMode="auto">
          <a:xfrm>
            <a:off x="5047825" y="6465071"/>
            <a:ext cx="6564313" cy="223837"/>
          </a:xfrm>
          <a:prstGeom prst="rect">
            <a:avLst/>
          </a:prstGeom>
          <a:noFill/>
          <a:ln w="9525">
            <a:noFill/>
            <a:miter lim="800000"/>
            <a:headEnd/>
            <a:tailEnd/>
          </a:ln>
        </p:spPr>
        <p:txBody>
          <a:bodyPr>
            <a:prstTxWarp prst="textNoShape">
              <a:avLst/>
            </a:prstTxWarp>
          </a:bodyPr>
          <a:lstStyle/>
          <a:p>
            <a:pPr marL="171450" indent="-171450" algn="r" eaLnBrk="0" hangingPunct="0">
              <a:lnSpc>
                <a:spcPct val="90000"/>
              </a:lnSpc>
            </a:pPr>
            <a:r>
              <a:rPr lang="en-US" sz="1200" b="1" dirty="0">
                <a:solidFill>
                  <a:srgbClr val="106433"/>
                </a:solidFill>
                <a:latin typeface="Arial Nova" panose="020B0504020202020204" pitchFamily="34" charset="0"/>
                <a:ea typeface="Rod" charset="0"/>
                <a:cs typeface="Rod" charset="0"/>
              </a:rPr>
              <a:t>Department of Energy  •  Office of Science  •  Biological and Environmental Research</a:t>
            </a:r>
          </a:p>
        </p:txBody>
      </p:sp>
      <p:sp>
        <p:nvSpPr>
          <p:cNvPr id="5" name="TextBox 9">
            <a:extLst>
              <a:ext uri="{FF2B5EF4-FFF2-40B4-BE49-F238E27FC236}">
                <a16:creationId xmlns:a16="http://schemas.microsoft.com/office/drawing/2014/main" id="{DC85BF24-B36B-624D-5B58-16C7354888A4}"/>
              </a:ext>
            </a:extLst>
          </p:cNvPr>
          <p:cNvSpPr txBox="1">
            <a:spLocks noChangeArrowheads="1"/>
          </p:cNvSpPr>
          <p:nvPr/>
        </p:nvSpPr>
        <p:spPr bwMode="auto">
          <a:xfrm>
            <a:off x="8906549" y="2580422"/>
            <a:ext cx="11518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a:lnSpc>
                <a:spcPct val="90000"/>
              </a:lnSpc>
              <a:spcBef>
                <a:spcPts val="0"/>
              </a:spcBef>
              <a:buNone/>
            </a:pPr>
            <a:r>
              <a:rPr lang="en-US" altLang="en-US" sz="2000" dirty="0">
                <a:solidFill>
                  <a:schemeClr val="bg1"/>
                </a:solidFill>
                <a:latin typeface="Arial" panose="020B0604020202020204" pitchFamily="34" charset="0"/>
              </a:rPr>
              <a:t>Figure</a:t>
            </a:r>
          </a:p>
        </p:txBody>
      </p:sp>
      <p:pic>
        <p:nvPicPr>
          <p:cNvPr id="2" name="Picture 1" descr="A diagram of a company&#10;&#10;Description automatically generated">
            <a:extLst>
              <a:ext uri="{FF2B5EF4-FFF2-40B4-BE49-F238E27FC236}">
                <a16:creationId xmlns:a16="http://schemas.microsoft.com/office/drawing/2014/main" id="{183F61E2-C177-A818-3318-A4AEB03ABD31}"/>
              </a:ext>
            </a:extLst>
          </p:cNvPr>
          <p:cNvPicPr>
            <a:picLocks noChangeAspect="1"/>
          </p:cNvPicPr>
          <p:nvPr/>
        </p:nvPicPr>
        <p:blipFill>
          <a:blip r:embed="rId4"/>
          <a:stretch>
            <a:fillRect/>
          </a:stretch>
        </p:blipFill>
        <p:spPr>
          <a:xfrm>
            <a:off x="7094969" y="1237968"/>
            <a:ext cx="5009748" cy="1954653"/>
          </a:xfrm>
          <a:prstGeom prst="rect">
            <a:avLst/>
          </a:prstGeom>
        </p:spPr>
      </p:pic>
      <p:sp>
        <p:nvSpPr>
          <p:cNvPr id="6" name="TextBox 5">
            <a:extLst>
              <a:ext uri="{FF2B5EF4-FFF2-40B4-BE49-F238E27FC236}">
                <a16:creationId xmlns:a16="http://schemas.microsoft.com/office/drawing/2014/main" id="{5BB968FD-C4C8-0835-B855-5ECF73FF594C}"/>
              </a:ext>
            </a:extLst>
          </p:cNvPr>
          <p:cNvSpPr txBox="1"/>
          <p:nvPr/>
        </p:nvSpPr>
        <p:spPr>
          <a:xfrm>
            <a:off x="7294179" y="3255937"/>
            <a:ext cx="4810538" cy="2123658"/>
          </a:xfrm>
          <a:prstGeom prst="rect">
            <a:avLst/>
          </a:prstGeom>
          <a:noFill/>
        </p:spPr>
        <p:txBody>
          <a:bodyPr wrap="square">
            <a:spAutoFit/>
          </a:bodyPr>
          <a:lstStyle/>
          <a:p>
            <a:pPr marL="0" marR="0" lvl="0" indent="0" algn="l" rtl="0">
              <a:spcBef>
                <a:spcPts val="0"/>
              </a:spcBef>
              <a:spcAft>
                <a:spcPts val="0"/>
              </a:spcAft>
              <a:buNone/>
            </a:pPr>
            <a:r>
              <a:rPr lang="en-US" sz="1200" b="0" i="1" u="none" strike="noStrike" cap="none" dirty="0">
                <a:solidFill>
                  <a:srgbClr val="416284"/>
                </a:solidFill>
                <a:latin typeface="Arial"/>
                <a:ea typeface="Arial"/>
                <a:cs typeface="Arial"/>
                <a:sym typeface="Arial"/>
              </a:rPr>
              <a:t>Machine learning (ML, blue boxes) produces accurate results with easy-to-use models, resulting from the complexity of neural networks and the technologies that make it feasible to train such complex models. The most fundamental of these technologies is differentiable programming. Process-based models (PBMs, green boxes) permit human definition and interpretation of model logic. With differentiable modelling (DM), which incorporates differentiable non-ML model components from PBMs such as physically based structural priors, additional features can be obtained (orange boxes) while retaining and augmenting the advantages of both ML models and PBMs.</a:t>
            </a:r>
          </a:p>
        </p:txBody>
      </p:sp>
    </p:spTree>
    <p:extLst>
      <p:ext uri="{BB962C8B-B14F-4D97-AF65-F5344CB8AC3E}">
        <p14:creationId xmlns:p14="http://schemas.microsoft.com/office/powerpoint/2010/main" val="96199235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Y 2017 BER Transition briefing MRR 02102017 Gary Tris Todd.pptx" id="{950876FA-45CC-4CBB-8EB8-94848769055F}" vid="{E060FB21-235D-4E61-AB69-C8AF0AE30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f1a08c3-14da-4669-a81b-4822034d70c2">
      <Terms xmlns="http://schemas.microsoft.com/office/infopath/2007/PartnerControls"/>
    </lcf76f155ced4ddcb4097134ff3c332f>
    <TaxCatchAll xmlns="5cece13e-3376-4417-9525-be60b11a89a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7EE2EA1CCEDFE42ABC93D9292C873B0" ma:contentTypeVersion="15" ma:contentTypeDescription="Create a new document." ma:contentTypeScope="" ma:versionID="d0e421adeeb29216af584de8cfaaa04a">
  <xsd:schema xmlns:xsd="http://www.w3.org/2001/XMLSchema" xmlns:xs="http://www.w3.org/2001/XMLSchema" xmlns:p="http://schemas.microsoft.com/office/2006/metadata/properties" xmlns:ns2="c984396b-6b2b-4702-b0ed-ddd4650c9569" xmlns:ns3="df1a08c3-14da-4669-a81b-4822034d70c2" xmlns:ns4="5cece13e-3376-4417-9525-be60b11a89a8" targetNamespace="http://schemas.microsoft.com/office/2006/metadata/properties" ma:root="true" ma:fieldsID="2635d5d37e702e062bf6f3db5e2ece6e" ns2:_="" ns3:_="" ns4:_="">
    <xsd:import namespace="c984396b-6b2b-4702-b0ed-ddd4650c9569"/>
    <xsd:import namespace="df1a08c3-14da-4669-a81b-4822034d70c2"/>
    <xsd:import namespace="5cece13e-3376-4417-9525-be60b11a89a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GenerationTime" minOccurs="0"/>
                <xsd:element ref="ns3:MediaServiceEventHashCode" minOccurs="0"/>
                <xsd:element ref="ns3:MediaServiceLocation" minOccurs="0"/>
                <xsd:element ref="ns3:MediaServiceOCR"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84396b-6b2b-4702-b0ed-ddd4650c956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f1a08c3-14da-4669-a81b-4822034d70c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260f1aaf-6244-4bb9-9bf9-38bf3738530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cece13e-3376-4417-9525-be60b11a89a8"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1dbef186-2c9c-465c-b98c-3ee97403fb82}" ma:internalName="TaxCatchAll" ma:showField="CatchAllData" ma:web="c984396b-6b2b-4702-b0ed-ddd4650c956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165C4C2-4478-4D9E-A6A1-E2DBA1C29A2E}">
  <ds:schemaRefs>
    <ds:schemaRef ds:uri="http://schemas.microsoft.com/sharepoint/v3/contenttype/forms"/>
  </ds:schemaRefs>
</ds:datastoreItem>
</file>

<file path=customXml/itemProps2.xml><?xml version="1.0" encoding="utf-8"?>
<ds:datastoreItem xmlns:ds="http://schemas.openxmlformats.org/officeDocument/2006/customXml" ds:itemID="{B0913A82-260E-4EE4-B3B5-558A6A351E7F}">
  <ds:schemaRefs>
    <ds:schemaRef ds:uri="5cece13e-3376-4417-9525-be60b11a89a8"/>
    <ds:schemaRef ds:uri="http://purl.org/dc/terms/"/>
    <ds:schemaRef ds:uri="http://purl.org/dc/dcmitype/"/>
    <ds:schemaRef ds:uri="http://schemas.openxmlformats.org/package/2006/metadata/core-properties"/>
    <ds:schemaRef ds:uri="df1a08c3-14da-4669-a81b-4822034d70c2"/>
    <ds:schemaRef ds:uri="http://purl.org/dc/elements/1.1/"/>
    <ds:schemaRef ds:uri="http://schemas.microsoft.com/office/2006/metadata/properties"/>
    <ds:schemaRef ds:uri="http://schemas.microsoft.com/office/2006/documentManagement/types"/>
    <ds:schemaRef ds:uri="c984396b-6b2b-4702-b0ed-ddd4650c9569"/>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426A0052-45CF-4915-8A3A-5A80A05D34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84396b-6b2b-4702-b0ed-ddd4650c9569"/>
    <ds:schemaRef ds:uri="df1a08c3-14da-4669-a81b-4822034d70c2"/>
    <ds:schemaRef ds:uri="5cece13e-3376-4417-9525-be60b11a89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7cf48d45-3ddb-4389-a9c1-c115526eb52e}" enabled="0" method="" siteId="{7cf48d45-3ddb-4389-a9c1-c115526eb52e}" removed="1"/>
</clbl:labelList>
</file>

<file path=docProps/app.xml><?xml version="1.0" encoding="utf-8"?>
<Properties xmlns="http://schemas.openxmlformats.org/officeDocument/2006/extended-properties" xmlns:vt="http://schemas.openxmlformats.org/officeDocument/2006/docPropsVTypes">
  <Template>SC template</Template>
  <TotalTime>2904</TotalTime>
  <Words>432</Words>
  <Application>Microsoft Office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Nova</vt:lpstr>
      <vt:lpstr>Calibri</vt:lpstr>
      <vt:lpstr>Times New Roman</vt:lpstr>
      <vt:lpstr>1_Office Theme</vt:lpstr>
      <vt:lpstr>PowerPoint Presentation</vt:lpstr>
    </vt:vector>
  </TitlesOfParts>
  <Company>US Department of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West, Tristram</dc:creator>
  <cp:lastModifiedBy>Kathryn Lawson</cp:lastModifiedBy>
  <cp:revision>130</cp:revision>
  <cp:lastPrinted>2022-03-28T16:23:10Z</cp:lastPrinted>
  <dcterms:created xsi:type="dcterms:W3CDTF">2019-02-27T15:57:00Z</dcterms:created>
  <dcterms:modified xsi:type="dcterms:W3CDTF">2023-07-31T21:09:57Z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0x01010007EE2EA1CCEDFE42ABC93D9292C873B0</vt:lpwstr>
  </property>
  <property fmtid="{D5CDD505-2E9C-101B-9397-08002B2CF9AE}" pid="3" name="MediaServiceImageTags">
    <vt:lpwstr/>
  </property>
</Properties>
</file>