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44"/>
    <p:restoredTop sz="93727"/>
  </p:normalViewPr>
  <p:slideViewPr>
    <p:cSldViewPr snapToGrid="0" snapToObjects="1">
      <p:cViewPr varScale="1">
        <p:scale>
          <a:sx n="82" d="100"/>
          <a:sy n="82" d="100"/>
        </p:scale>
        <p:origin x="63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1C43C-5270-6E4D-8E0C-2C6201F7A6A1}" type="datetimeFigureOut">
              <a:rPr lang="en-US" smtClean="0"/>
              <a:t>9/7/2022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CE05D7-4AB5-C843-90BF-0ECD6281DB15}" type="slidenum">
              <a:rPr lang="en-US" smtClean="0"/>
              <a:t>‹#›</a:t>
            </a:fld>
            <a:endParaRPr lang="en-US"/>
          </a:p>
        </p:txBody>
      </p:sp>
    </p:spTree>
    <p:extLst>
      <p:ext uri="{BB962C8B-B14F-4D97-AF65-F5344CB8AC3E}">
        <p14:creationId xmlns:p14="http://schemas.microsoft.com/office/powerpoint/2010/main" val="252993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CE05D7-4AB5-C843-90BF-0ECD6281DB15}" type="slidenum">
              <a:rPr lang="en-US" smtClean="0"/>
              <a:t>1</a:t>
            </a:fld>
            <a:endParaRPr lang="en-US"/>
          </a:p>
        </p:txBody>
      </p:sp>
    </p:spTree>
    <p:extLst>
      <p:ext uri="{BB962C8B-B14F-4D97-AF65-F5344CB8AC3E}">
        <p14:creationId xmlns:p14="http://schemas.microsoft.com/office/powerpoint/2010/main" val="4133187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9/7/2022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9/7/2022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9/7/2022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9/7/2022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9/7/2022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9/7/2022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9/7/2022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9/7/2022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9/7/2022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9/7/2022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9/7/2022</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29/2022GL099577"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F21CA0-BFB2-FD49-B87B-691F5EF29D9D}"/>
              </a:ext>
            </a:extLst>
          </p:cNvPr>
          <p:cNvSpPr txBox="1"/>
          <p:nvPr/>
        </p:nvSpPr>
        <p:spPr>
          <a:xfrm>
            <a:off x="114364" y="651666"/>
            <a:ext cx="11813798" cy="830997"/>
          </a:xfrm>
          <a:prstGeom prst="rect">
            <a:avLst/>
          </a:prstGeom>
          <a:noFill/>
          <a:ln>
            <a:solidFill>
              <a:schemeClr val="tx1"/>
            </a:solidFill>
          </a:ln>
        </p:spPr>
        <p:txBody>
          <a:bodyPr wrap="square" rtlCol="0">
            <a:spAutoFit/>
          </a:bodyPr>
          <a:lstStyle/>
          <a:p>
            <a:r>
              <a:rPr lang="en-US" sz="1600" dirty="0">
                <a:latin typeface="Arial" panose="020B0604020202020204" pitchFamily="34" charset="0"/>
                <a:cs typeface="Arial" panose="020B0604020202020204" pitchFamily="34" charset="0"/>
              </a:rPr>
              <a:t>Shields, C. A., Wille, J. D., Marquardt </a:t>
            </a:r>
            <a:r>
              <a:rPr lang="en-US" sz="1600" dirty="0" err="1">
                <a:latin typeface="Arial" panose="020B0604020202020204" pitchFamily="34" charset="0"/>
                <a:cs typeface="Arial" panose="020B0604020202020204" pitchFamily="34" charset="0"/>
              </a:rPr>
              <a:t>Collow</a:t>
            </a:r>
            <a:r>
              <a:rPr lang="en-US" sz="1600" dirty="0">
                <a:latin typeface="Arial" panose="020B0604020202020204" pitchFamily="34" charset="0"/>
                <a:cs typeface="Arial" panose="020B0604020202020204" pitchFamily="34" charset="0"/>
              </a:rPr>
              <a:t>, A. B., </a:t>
            </a:r>
            <a:r>
              <a:rPr lang="en-US" sz="1600" dirty="0" err="1">
                <a:latin typeface="Arial" panose="020B0604020202020204" pitchFamily="34" charset="0"/>
                <a:cs typeface="Arial" panose="020B0604020202020204" pitchFamily="34" charset="0"/>
              </a:rPr>
              <a:t>Maclennan</a:t>
            </a:r>
            <a:r>
              <a:rPr lang="en-US" sz="1600" dirty="0">
                <a:latin typeface="Arial" panose="020B0604020202020204" pitchFamily="34" charset="0"/>
                <a:cs typeface="Arial" panose="020B0604020202020204" pitchFamily="34" charset="0"/>
              </a:rPr>
              <a:t>, M., &amp; </a:t>
            </a:r>
            <a:r>
              <a:rPr lang="en-US" sz="1600" dirty="0" err="1">
                <a:latin typeface="Arial" panose="020B0604020202020204" pitchFamily="34" charset="0"/>
                <a:cs typeface="Arial" panose="020B0604020202020204" pitchFamily="34" charset="0"/>
              </a:rPr>
              <a:t>Gorodetskaya</a:t>
            </a:r>
            <a:r>
              <a:rPr lang="en-US" sz="1600" dirty="0">
                <a:latin typeface="Arial" panose="020B0604020202020204" pitchFamily="34" charset="0"/>
                <a:cs typeface="Arial" panose="020B0604020202020204" pitchFamily="34" charset="0"/>
              </a:rPr>
              <a:t>, I. V. (2022). Evaluating Uncertainty and Modes of Variability for Antarctic Atmospheric Rivers. </a:t>
            </a:r>
            <a:r>
              <a:rPr lang="en-US" sz="1600" i="1" dirty="0">
                <a:latin typeface="Arial" panose="020B0604020202020204" pitchFamily="34" charset="0"/>
                <a:cs typeface="Arial" panose="020B0604020202020204" pitchFamily="34" charset="0"/>
              </a:rPr>
              <a:t>Geophysical Research Letters</a:t>
            </a:r>
            <a:r>
              <a:rPr lang="en-US" sz="1600" dirty="0">
                <a:latin typeface="Arial" panose="020B0604020202020204" pitchFamily="34" charset="0"/>
                <a:cs typeface="Arial" panose="020B0604020202020204" pitchFamily="34" charset="0"/>
              </a:rPr>
              <a:t>, 49, e2022GL099577. </a:t>
            </a:r>
            <a:r>
              <a:rPr lang="en-US" sz="1600" u="sng" dirty="0">
                <a:latin typeface="Arial" panose="020B0604020202020204" pitchFamily="34" charset="0"/>
                <a:cs typeface="Arial" panose="020B0604020202020204" pitchFamily="34" charset="0"/>
                <a:hlinkClick r:id="rId3"/>
              </a:rPr>
              <a:t>https://doi.org/10.1029/2022GL099577</a:t>
            </a:r>
            <a:endParaRPr lang="en-US" sz="16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1487AF8-B774-BC41-BABF-E7279BA534C8}"/>
              </a:ext>
            </a:extLst>
          </p:cNvPr>
          <p:cNvSpPr txBox="1"/>
          <p:nvPr/>
        </p:nvSpPr>
        <p:spPr>
          <a:xfrm>
            <a:off x="114364" y="1591831"/>
            <a:ext cx="7098377" cy="1077218"/>
          </a:xfrm>
          <a:prstGeom prst="rect">
            <a:avLst/>
          </a:prstGeom>
          <a:noFill/>
        </p:spPr>
        <p:txBody>
          <a:bodyPr wrap="square" rtlCol="0">
            <a:spAutoFit/>
          </a:bodyPr>
          <a:lstStyle/>
          <a:p>
            <a:r>
              <a:rPr lang="en-US" sz="1600" b="1" i="1" dirty="0">
                <a:latin typeface="Arial"/>
                <a:cs typeface="Arial"/>
              </a:rPr>
              <a:t>OBJECTIVE</a:t>
            </a:r>
            <a:endParaRPr lang="en-US" sz="1000" b="1" i="1" dirty="0">
              <a:latin typeface="Arial"/>
              <a:cs typeface="Arial"/>
            </a:endParaRPr>
          </a:p>
          <a:p>
            <a:r>
              <a:rPr lang="en-US" sz="1600" dirty="0">
                <a:latin typeface="Arial"/>
                <a:cs typeface="Arial"/>
              </a:rPr>
              <a:t>Evaluate a range of atmospheric river detection tools (ARDTs) over Antarctica to understand if choice of ARDT influences the AR-teleconnection relationship and its impacts over the continent.</a:t>
            </a:r>
          </a:p>
        </p:txBody>
      </p:sp>
      <p:sp>
        <p:nvSpPr>
          <p:cNvPr id="12" name="TextBox 11">
            <a:extLst>
              <a:ext uri="{FF2B5EF4-FFF2-40B4-BE49-F238E27FC236}">
                <a16:creationId xmlns:a16="http://schemas.microsoft.com/office/drawing/2014/main" id="{ADD8E89C-8017-E545-8990-66150241C46E}"/>
              </a:ext>
            </a:extLst>
          </p:cNvPr>
          <p:cNvSpPr txBox="1"/>
          <p:nvPr/>
        </p:nvSpPr>
        <p:spPr>
          <a:xfrm>
            <a:off x="114364" y="2767727"/>
            <a:ext cx="6943982" cy="1569660"/>
          </a:xfrm>
          <a:prstGeom prst="rect">
            <a:avLst/>
          </a:prstGeom>
          <a:noFill/>
        </p:spPr>
        <p:txBody>
          <a:bodyPr wrap="square" rtlCol="0">
            <a:spAutoFit/>
          </a:bodyPr>
          <a:lstStyle/>
          <a:p>
            <a:r>
              <a:rPr lang="en-US" sz="1600" b="1" i="1" dirty="0">
                <a:latin typeface="Arial"/>
                <a:cs typeface="Arial"/>
              </a:rPr>
              <a:t>APPROACH</a:t>
            </a:r>
            <a:endParaRPr lang="en-US" sz="1000" b="1" i="1" dirty="0">
              <a:latin typeface="Arial"/>
              <a:cs typeface="Arial"/>
            </a:endParaRPr>
          </a:p>
          <a:p>
            <a:r>
              <a:rPr lang="en-US" sz="1600" dirty="0">
                <a:latin typeface="Arial"/>
                <a:cs typeface="Arial"/>
              </a:rPr>
              <a:t>We compare Antarctic-specific ARDTs (developed by Wille et al. 2019, 10.1038/s41561-019-0460-1) to global ARTMIP (Atmospheric River Tracking Method intercomparison project) ARDTs and diagnose AR precipitation and boundary layer temperature associated with decadal and interannual modes of variability (MOV).</a:t>
            </a:r>
          </a:p>
        </p:txBody>
      </p:sp>
      <p:sp>
        <p:nvSpPr>
          <p:cNvPr id="13" name="TextBox 12">
            <a:extLst>
              <a:ext uri="{FF2B5EF4-FFF2-40B4-BE49-F238E27FC236}">
                <a16:creationId xmlns:a16="http://schemas.microsoft.com/office/drawing/2014/main" id="{684BB747-39C5-DC46-AAAB-B70EAA51B2E0}"/>
              </a:ext>
            </a:extLst>
          </p:cNvPr>
          <p:cNvSpPr txBox="1"/>
          <p:nvPr/>
        </p:nvSpPr>
        <p:spPr>
          <a:xfrm>
            <a:off x="87832" y="4436065"/>
            <a:ext cx="6970514" cy="1815882"/>
          </a:xfrm>
          <a:prstGeom prst="rect">
            <a:avLst/>
          </a:prstGeom>
          <a:noFill/>
        </p:spPr>
        <p:txBody>
          <a:bodyPr wrap="square" rtlCol="0">
            <a:spAutoFit/>
          </a:bodyPr>
          <a:lstStyle/>
          <a:p>
            <a:r>
              <a:rPr lang="en-US" sz="1600" b="1" i="1" dirty="0">
                <a:latin typeface="Arial"/>
                <a:cs typeface="Arial"/>
              </a:rPr>
              <a:t>IMPACT</a:t>
            </a:r>
            <a:endParaRPr lang="en-US" sz="1000" b="1" i="1" dirty="0">
              <a:latin typeface="Arial"/>
              <a:cs typeface="Arial"/>
            </a:endParaRPr>
          </a:p>
          <a:p>
            <a:r>
              <a:rPr lang="en-US" sz="1600" dirty="0">
                <a:latin typeface="Arial"/>
                <a:cs typeface="Arial"/>
              </a:rPr>
              <a:t>Antarctic specific ARDTs better capture the interior AR footprint compared to global ARDTs, even those with polar constraints. We also find that MOVs hold greater influence over West Antarctica compared to East Antarctica and is robust across all ARDTs. Our study illustrates the importance of choosing an appropriate ARDT fit for purpose. </a:t>
            </a:r>
          </a:p>
          <a:p>
            <a:endParaRPr lang="en-US" sz="1600" b="1" i="1" dirty="0">
              <a:latin typeface="Arial"/>
              <a:cs typeface="Arial"/>
            </a:endParaRPr>
          </a:p>
        </p:txBody>
      </p:sp>
      <p:sp>
        <p:nvSpPr>
          <p:cNvPr id="2" name="TextBox 1">
            <a:extLst>
              <a:ext uri="{FF2B5EF4-FFF2-40B4-BE49-F238E27FC236}">
                <a16:creationId xmlns:a16="http://schemas.microsoft.com/office/drawing/2014/main" id="{857DA142-1BD3-A84D-B36B-5A4BE73277D9}"/>
              </a:ext>
            </a:extLst>
          </p:cNvPr>
          <p:cNvSpPr txBox="1"/>
          <p:nvPr/>
        </p:nvSpPr>
        <p:spPr>
          <a:xfrm>
            <a:off x="114364" y="190344"/>
            <a:ext cx="11834171" cy="369332"/>
          </a:xfrm>
          <a:prstGeom prst="rect">
            <a:avLst/>
          </a:prstGeom>
          <a:solidFill>
            <a:schemeClr val="bg2"/>
          </a:solidFill>
          <a:ln>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Evaluating Uncertainty and Modes of Variability for Antarctic Atmospheric Rivers</a:t>
            </a:r>
          </a:p>
        </p:txBody>
      </p:sp>
      <p:sp>
        <p:nvSpPr>
          <p:cNvPr id="8" name="TextBox 7">
            <a:extLst>
              <a:ext uri="{FF2B5EF4-FFF2-40B4-BE49-F238E27FC236}">
                <a16:creationId xmlns:a16="http://schemas.microsoft.com/office/drawing/2014/main" id="{5A40FC54-1D7B-A949-9277-8ECE9F0412F7}"/>
              </a:ext>
            </a:extLst>
          </p:cNvPr>
          <p:cNvSpPr txBox="1"/>
          <p:nvPr/>
        </p:nvSpPr>
        <p:spPr>
          <a:xfrm>
            <a:off x="8187070" y="4880647"/>
            <a:ext cx="3785427" cy="307777"/>
          </a:xfrm>
          <a:prstGeom prst="rect">
            <a:avLst/>
          </a:prstGeom>
          <a:solidFill>
            <a:schemeClr val="bg1"/>
          </a:solidFill>
        </p:spPr>
        <p:txBody>
          <a:bodyPr wrap="square" rtlCol="0">
            <a:spAutoFit/>
          </a:bodyPr>
          <a:lstStyle/>
          <a:p>
            <a:endParaRPr lang="en-US" sz="1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CA92463-F610-3434-F320-95877161E2CE}"/>
              </a:ext>
            </a:extLst>
          </p:cNvPr>
          <p:cNvPicPr>
            <a:picLocks noChangeAspect="1"/>
          </p:cNvPicPr>
          <p:nvPr/>
        </p:nvPicPr>
        <p:blipFill rotWithShape="1">
          <a:blip r:embed="rId4"/>
          <a:srcRect l="11417" t="3333" r="16081" b="2963"/>
          <a:stretch/>
        </p:blipFill>
        <p:spPr>
          <a:xfrm rot="16200000">
            <a:off x="8161754" y="639124"/>
            <a:ext cx="3016035" cy="5044458"/>
          </a:xfrm>
          <a:prstGeom prst="rect">
            <a:avLst/>
          </a:prstGeom>
        </p:spPr>
      </p:pic>
      <p:sp>
        <p:nvSpPr>
          <p:cNvPr id="6" name="TextBox 5">
            <a:extLst>
              <a:ext uri="{FF2B5EF4-FFF2-40B4-BE49-F238E27FC236}">
                <a16:creationId xmlns:a16="http://schemas.microsoft.com/office/drawing/2014/main" id="{26A64CC6-5FC2-2F9D-25CE-106045231056}"/>
              </a:ext>
            </a:extLst>
          </p:cNvPr>
          <p:cNvSpPr txBox="1"/>
          <p:nvPr/>
        </p:nvSpPr>
        <p:spPr>
          <a:xfrm>
            <a:off x="7212741" y="4633645"/>
            <a:ext cx="5149597" cy="138499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Composite difference heatmaps of AR frequency in % time (relative to full ARTMIP MERRA-2 period (1980-2016). Wille ARDTs versus applicable global ARDTs (a),  Wille ARDTs versus global ARDTs with polar thresholds, P-ARTMIP (b). Wille ARDTs are Antarctic-specific algorithms and better capture ARs in the Antarctic interior over ice sheets.</a:t>
            </a:r>
          </a:p>
        </p:txBody>
      </p:sp>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1762</TotalTime>
  <Words>270</Words>
  <Application>Microsoft Office PowerPoint</Application>
  <PresentationFormat>Widescreen</PresentationFormat>
  <Paragraphs>10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75</cp:revision>
  <dcterms:created xsi:type="dcterms:W3CDTF">2017-08-29T22:43:04Z</dcterms:created>
  <dcterms:modified xsi:type="dcterms:W3CDTF">2022-09-07T15:33:54Z</dcterms:modified>
</cp:coreProperties>
</file>