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 id="2147483663" r:id="rId2"/>
  </p:sldMasterIdLst>
  <p:notesMasterIdLst>
    <p:notesMasterId r:id="rId4"/>
  </p:notesMasterIdLst>
  <p:sldIdLst>
    <p:sldId id="256"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99"/>
    <p:restoredTop sz="94606"/>
  </p:normalViewPr>
  <p:slideViewPr>
    <p:cSldViewPr snapToGrid="0">
      <p:cViewPr varScale="1">
        <p:scale>
          <a:sx n="159" d="100"/>
          <a:sy n="159" d="100"/>
        </p:scale>
        <p:origin x="584"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2504d11706d_2_14:notes"/>
          <p:cNvSpPr txBox="1">
            <a:spLocks noGrp="1"/>
          </p:cNvSpPr>
          <p:nvPr>
            <p:ph type="sldNum" idx="12"/>
          </p:nvPr>
        </p:nvSpPr>
        <p:spPr>
          <a:xfrm>
            <a:off x="3884614" y="8685214"/>
            <a:ext cx="2971800" cy="457200"/>
          </a:xfrm>
          <a:prstGeom prst="rect">
            <a:avLst/>
          </a:prstGeom>
          <a:noFill/>
          <a:ln>
            <a:noFill/>
          </a:ln>
        </p:spPr>
        <p:txBody>
          <a:bodyPr spcFirstLastPara="1" wrap="square" lIns="91225" tIns="45600" rIns="91225" bIns="45600" anchor="b" anchorCtr="0">
            <a:noAutofit/>
          </a:bodyPr>
          <a:lstStyle/>
          <a:p>
            <a:pPr marL="0" marR="0" lvl="0" indent="0" algn="r" rtl="0">
              <a:spcBef>
                <a:spcPts val="0"/>
              </a:spcBef>
              <a:spcAft>
                <a:spcPts val="0"/>
              </a:spcAft>
              <a:buNone/>
            </a:pPr>
            <a:fld id="{00000000-1234-1234-1234-123412341234}" type="slidenum">
              <a:rPr lang="en" sz="1200" b="0" i="0" u="none" strike="noStrike" cap="none">
                <a:solidFill>
                  <a:srgbClr val="000000"/>
                </a:solidFill>
                <a:latin typeface="Calibri"/>
                <a:ea typeface="Calibri"/>
                <a:cs typeface="Calibri"/>
                <a:sym typeface="Calibri"/>
              </a:rPr>
              <a:t>1</a:t>
            </a:fld>
            <a:endParaRPr sz="1200" b="0" i="0" u="none" strike="noStrike" cap="none">
              <a:solidFill>
                <a:srgbClr val="000000"/>
              </a:solidFill>
              <a:latin typeface="Calibri"/>
              <a:ea typeface="Calibri"/>
              <a:cs typeface="Calibri"/>
              <a:sym typeface="Calibri"/>
            </a:endParaRPr>
          </a:p>
        </p:txBody>
      </p:sp>
      <p:sp>
        <p:nvSpPr>
          <p:cNvPr id="66" name="Google Shape;66;g2504d11706d_2_14:notes"/>
          <p:cNvSpPr>
            <a:spLocks noGrp="1" noRot="1" noChangeAspect="1"/>
          </p:cNvSpPr>
          <p:nvPr>
            <p:ph type="sldImg" idx="2"/>
          </p:nvPr>
        </p:nvSpPr>
        <p:spPr>
          <a:xfrm>
            <a:off x="381000" y="685800"/>
            <a:ext cx="6096000" cy="34305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7" name="Google Shape;67;g2504d11706d_2_14:notes"/>
          <p:cNvSpPr txBox="1">
            <a:spLocks noGrp="1"/>
          </p:cNvSpPr>
          <p:nvPr>
            <p:ph type="body" idx="1"/>
          </p:nvPr>
        </p:nvSpPr>
        <p:spPr>
          <a:xfrm>
            <a:off x="685800" y="4343402"/>
            <a:ext cx="5486400" cy="4114800"/>
          </a:xfrm>
          <a:prstGeom prst="rect">
            <a:avLst/>
          </a:prstGeom>
          <a:noFill/>
          <a:ln>
            <a:noFill/>
          </a:ln>
        </p:spPr>
        <p:txBody>
          <a:bodyPr spcFirstLastPara="1" wrap="square" lIns="91225" tIns="45600" rIns="91225" bIns="45600" anchor="t" anchorCtr="0">
            <a:noAutofit/>
          </a:bodyPr>
          <a:lstStyle/>
          <a:p>
            <a:pPr marL="0" marR="0" lvl="0" indent="0" algn="l" rtl="0">
              <a:spcBef>
                <a:spcPts val="0"/>
              </a:spcBef>
              <a:spcAft>
                <a:spcPts val="0"/>
              </a:spcAft>
              <a:buNone/>
            </a:pPr>
            <a:r>
              <a:rPr lang="en" sz="1700" b="1">
                <a:solidFill>
                  <a:srgbClr val="106636"/>
                </a:solidFill>
                <a:latin typeface="Times New Roman"/>
                <a:ea typeface="Times New Roman"/>
                <a:cs typeface="Times New Roman"/>
                <a:sym typeface="Times New Roman"/>
              </a:rPr>
              <a:t>Word highlight text here.</a:t>
            </a:r>
            <a:endParaRPr sz="1700">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able" type="tbl">
  <p:cSld name="TABLE">
    <p:spTree>
      <p:nvGrpSpPr>
        <p:cNvPr id="1" name="Shape 55"/>
        <p:cNvGrpSpPr/>
        <p:nvPr/>
      </p:nvGrpSpPr>
      <p:grpSpPr>
        <a:xfrm>
          <a:off x="0" y="0"/>
          <a:ext cx="0" cy="0"/>
          <a:chOff x="0" y="0"/>
          <a:chExt cx="0" cy="0"/>
        </a:xfrm>
      </p:grpSpPr>
      <p:sp>
        <p:nvSpPr>
          <p:cNvPr id="56" name="Google Shape;56;p14"/>
          <p:cNvSpPr txBox="1">
            <a:spLocks noGrp="1"/>
          </p:cNvSpPr>
          <p:nvPr>
            <p:ph type="title"/>
          </p:nvPr>
        </p:nvSpPr>
        <p:spPr>
          <a:xfrm>
            <a:off x="457200" y="205978"/>
            <a:ext cx="8229600" cy="85725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ctr">
              <a:spcBef>
                <a:spcPts val="0"/>
              </a:spcBef>
              <a:spcAft>
                <a:spcPts val="0"/>
              </a:spcAft>
              <a:buSzPts val="1100"/>
              <a:buNone/>
              <a:defRPr/>
            </a:lvl2pPr>
            <a:lvl3pPr lvl="2" algn="ctr">
              <a:spcBef>
                <a:spcPts val="0"/>
              </a:spcBef>
              <a:spcAft>
                <a:spcPts val="0"/>
              </a:spcAft>
              <a:buSzPts val="1100"/>
              <a:buNone/>
              <a:defRPr/>
            </a:lvl3pPr>
            <a:lvl4pPr lvl="3" algn="ctr">
              <a:spcBef>
                <a:spcPts val="0"/>
              </a:spcBef>
              <a:spcAft>
                <a:spcPts val="0"/>
              </a:spcAft>
              <a:buSzPts val="1100"/>
              <a:buNone/>
              <a:defRPr/>
            </a:lvl4pPr>
            <a:lvl5pPr lvl="4" algn="ctr">
              <a:spcBef>
                <a:spcPts val="0"/>
              </a:spcBef>
              <a:spcAft>
                <a:spcPts val="0"/>
              </a:spcAft>
              <a:buSzPts val="1100"/>
              <a:buNone/>
              <a:defRPr/>
            </a:lvl5pPr>
            <a:lvl6pPr lvl="5" algn="ctr">
              <a:spcBef>
                <a:spcPts val="0"/>
              </a:spcBef>
              <a:spcAft>
                <a:spcPts val="0"/>
              </a:spcAft>
              <a:buSzPts val="1100"/>
              <a:buNone/>
              <a:defRPr/>
            </a:lvl6pPr>
            <a:lvl7pPr lvl="6" algn="ctr">
              <a:spcBef>
                <a:spcPts val="0"/>
              </a:spcBef>
              <a:spcAft>
                <a:spcPts val="0"/>
              </a:spcAft>
              <a:buSzPts val="1100"/>
              <a:buNone/>
              <a:defRPr/>
            </a:lvl7pPr>
            <a:lvl8pPr lvl="7" algn="ctr">
              <a:spcBef>
                <a:spcPts val="0"/>
              </a:spcBef>
              <a:spcAft>
                <a:spcPts val="0"/>
              </a:spcAft>
              <a:buSzPts val="1100"/>
              <a:buNone/>
              <a:defRPr/>
            </a:lvl8pPr>
            <a:lvl9pPr lvl="8" algn="ctr">
              <a:spcBef>
                <a:spcPts val="0"/>
              </a:spcBef>
              <a:spcAft>
                <a:spcPts val="0"/>
              </a:spcAft>
              <a:buSzPts val="11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57"/>
        <p:cNvGrpSpPr/>
        <p:nvPr/>
      </p:nvGrpSpPr>
      <p:grpSpPr>
        <a:xfrm>
          <a:off x="0" y="0"/>
          <a:ext cx="0" cy="0"/>
          <a:chOff x="0" y="0"/>
          <a:chExt cx="0" cy="0"/>
        </a:xfrm>
      </p:grpSpPr>
      <p:sp>
        <p:nvSpPr>
          <p:cNvPr id="58" name="Google Shape;58;p15"/>
          <p:cNvSpPr/>
          <p:nvPr/>
        </p:nvSpPr>
        <p:spPr>
          <a:xfrm>
            <a:off x="304800" y="4686300"/>
            <a:ext cx="2667000" cy="457200"/>
          </a:xfrm>
          <a:prstGeom prst="rect">
            <a:avLst/>
          </a:prstGeom>
          <a:solidFill>
            <a:schemeClr val="lt1"/>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59" name="Google Shape;59;p15"/>
          <p:cNvSpPr txBox="1">
            <a:spLocks noGrp="1"/>
          </p:cNvSpPr>
          <p:nvPr>
            <p:ph type="subTitle" idx="1"/>
          </p:nvPr>
        </p:nvSpPr>
        <p:spPr>
          <a:xfrm>
            <a:off x="1371600" y="2400300"/>
            <a:ext cx="6400800" cy="1314450"/>
          </a:xfrm>
          <a:prstGeom prst="rect">
            <a:avLst/>
          </a:prstGeom>
          <a:noFill/>
          <a:ln>
            <a:noFill/>
          </a:ln>
        </p:spPr>
        <p:txBody>
          <a:bodyPr spcFirstLastPara="1" wrap="square" lIns="68575" tIns="34275" rIns="68575" bIns="34275" anchor="t" anchorCtr="0">
            <a:noAutofit/>
          </a:bodyPr>
          <a:lstStyle>
            <a:lvl1pPr lvl="0" algn="ctr">
              <a:spcBef>
                <a:spcPts val="400"/>
              </a:spcBef>
              <a:spcAft>
                <a:spcPts val="0"/>
              </a:spcAft>
              <a:buClr>
                <a:srgbClr val="3F3F3F"/>
              </a:buClr>
              <a:buSzPts val="1800"/>
              <a:buNone/>
              <a:defRPr b="0">
                <a:solidFill>
                  <a:srgbClr val="3F3F3F"/>
                </a:solidFill>
                <a:latin typeface="Arial"/>
                <a:ea typeface="Arial"/>
                <a:cs typeface="Arial"/>
                <a:sym typeface="Arial"/>
              </a:defRPr>
            </a:lvl1pPr>
            <a:lvl2pPr lvl="1" algn="ctr">
              <a:spcBef>
                <a:spcPts val="300"/>
              </a:spcBef>
              <a:spcAft>
                <a:spcPts val="0"/>
              </a:spcAft>
              <a:buClr>
                <a:srgbClr val="888888"/>
              </a:buClr>
              <a:buSzPts val="1700"/>
              <a:buNone/>
              <a:defRPr>
                <a:solidFill>
                  <a:srgbClr val="888888"/>
                </a:solidFill>
              </a:defRPr>
            </a:lvl2pPr>
            <a:lvl3pPr lvl="2" algn="ctr">
              <a:spcBef>
                <a:spcPts val="300"/>
              </a:spcBef>
              <a:spcAft>
                <a:spcPts val="0"/>
              </a:spcAft>
              <a:buClr>
                <a:srgbClr val="888888"/>
              </a:buClr>
              <a:buSzPts val="1500"/>
              <a:buNone/>
              <a:defRPr>
                <a:solidFill>
                  <a:srgbClr val="888888"/>
                </a:solidFill>
              </a:defRPr>
            </a:lvl3pPr>
            <a:lvl4pPr lvl="3" algn="ctr">
              <a:spcBef>
                <a:spcPts val="300"/>
              </a:spcBef>
              <a:spcAft>
                <a:spcPts val="0"/>
              </a:spcAft>
              <a:buClr>
                <a:srgbClr val="888888"/>
              </a:buClr>
              <a:buSzPts val="1500"/>
              <a:buNone/>
              <a:defRPr>
                <a:solidFill>
                  <a:srgbClr val="888888"/>
                </a:solidFill>
              </a:defRPr>
            </a:lvl4pPr>
            <a:lvl5pPr lvl="4" algn="ctr">
              <a:spcBef>
                <a:spcPts val="300"/>
              </a:spcBef>
              <a:spcAft>
                <a:spcPts val="0"/>
              </a:spcAft>
              <a:buClr>
                <a:srgbClr val="888888"/>
              </a:buClr>
              <a:buSzPts val="1500"/>
              <a:buNone/>
              <a:defRPr>
                <a:solidFill>
                  <a:srgbClr val="888888"/>
                </a:solidFill>
              </a:defRPr>
            </a:lvl5pPr>
            <a:lvl6pPr lvl="5" algn="ctr">
              <a:spcBef>
                <a:spcPts val="300"/>
              </a:spcBef>
              <a:spcAft>
                <a:spcPts val="0"/>
              </a:spcAft>
              <a:buClr>
                <a:srgbClr val="888888"/>
              </a:buClr>
              <a:buSzPts val="1500"/>
              <a:buNone/>
              <a:defRPr>
                <a:solidFill>
                  <a:srgbClr val="888888"/>
                </a:solidFill>
              </a:defRPr>
            </a:lvl6pPr>
            <a:lvl7pPr lvl="6" algn="ctr">
              <a:spcBef>
                <a:spcPts val="300"/>
              </a:spcBef>
              <a:spcAft>
                <a:spcPts val="0"/>
              </a:spcAft>
              <a:buClr>
                <a:srgbClr val="888888"/>
              </a:buClr>
              <a:buSzPts val="1500"/>
              <a:buNone/>
              <a:defRPr>
                <a:solidFill>
                  <a:srgbClr val="888888"/>
                </a:solidFill>
              </a:defRPr>
            </a:lvl7pPr>
            <a:lvl8pPr lvl="7" algn="ctr">
              <a:spcBef>
                <a:spcPts val="300"/>
              </a:spcBef>
              <a:spcAft>
                <a:spcPts val="0"/>
              </a:spcAft>
              <a:buClr>
                <a:srgbClr val="888888"/>
              </a:buClr>
              <a:buSzPts val="1500"/>
              <a:buNone/>
              <a:defRPr>
                <a:solidFill>
                  <a:srgbClr val="888888"/>
                </a:solidFill>
              </a:defRPr>
            </a:lvl8pPr>
            <a:lvl9pPr lvl="8" algn="ctr">
              <a:spcBef>
                <a:spcPts val="300"/>
              </a:spcBef>
              <a:spcAft>
                <a:spcPts val="0"/>
              </a:spcAft>
              <a:buClr>
                <a:srgbClr val="888888"/>
              </a:buClr>
              <a:buSzPts val="1500"/>
              <a:buNone/>
              <a:defRPr>
                <a:solidFill>
                  <a:srgbClr val="888888"/>
                </a:solidFill>
              </a:defRPr>
            </a:lvl9pPr>
          </a:lstStyle>
          <a:p>
            <a:endParaRPr/>
          </a:p>
        </p:txBody>
      </p:sp>
      <p:sp>
        <p:nvSpPr>
          <p:cNvPr id="60" name="Google Shape;60;p15"/>
          <p:cNvSpPr txBox="1">
            <a:spLocks noGrp="1"/>
          </p:cNvSpPr>
          <p:nvPr>
            <p:ph type="title"/>
          </p:nvPr>
        </p:nvSpPr>
        <p:spPr>
          <a:xfrm>
            <a:off x="457200" y="1485900"/>
            <a:ext cx="8229600" cy="857250"/>
          </a:xfrm>
          <a:prstGeom prst="rect">
            <a:avLst/>
          </a:prstGeom>
          <a:noFill/>
          <a:ln>
            <a:noFill/>
          </a:ln>
        </p:spPr>
        <p:txBody>
          <a:bodyPr spcFirstLastPara="1" wrap="square" lIns="68575" tIns="34275" rIns="68575" bIns="34275" anchor="ctr" anchorCtr="0">
            <a:normAutofit/>
          </a:bodyPr>
          <a:lstStyle>
            <a:lvl1pPr lvl="0" algn="ctr">
              <a:spcBef>
                <a:spcPts val="0"/>
              </a:spcBef>
              <a:spcAft>
                <a:spcPts val="0"/>
              </a:spcAft>
              <a:buSzPts val="1100"/>
              <a:buNone/>
              <a:defRPr sz="2400" b="1">
                <a:solidFill>
                  <a:srgbClr val="146737"/>
                </a:solidFill>
              </a:defRPr>
            </a:lvl1pPr>
            <a:lvl2pPr lvl="1" algn="ctr">
              <a:spcBef>
                <a:spcPts val="0"/>
              </a:spcBef>
              <a:spcAft>
                <a:spcPts val="0"/>
              </a:spcAft>
              <a:buSzPts val="1100"/>
              <a:buNone/>
              <a:defRPr/>
            </a:lvl2pPr>
            <a:lvl3pPr lvl="2" algn="ctr">
              <a:spcBef>
                <a:spcPts val="0"/>
              </a:spcBef>
              <a:spcAft>
                <a:spcPts val="0"/>
              </a:spcAft>
              <a:buSzPts val="1100"/>
              <a:buNone/>
              <a:defRPr/>
            </a:lvl3pPr>
            <a:lvl4pPr lvl="3" algn="ctr">
              <a:spcBef>
                <a:spcPts val="0"/>
              </a:spcBef>
              <a:spcAft>
                <a:spcPts val="0"/>
              </a:spcAft>
              <a:buSzPts val="1100"/>
              <a:buNone/>
              <a:defRPr/>
            </a:lvl4pPr>
            <a:lvl5pPr lvl="4" algn="ctr">
              <a:spcBef>
                <a:spcPts val="0"/>
              </a:spcBef>
              <a:spcAft>
                <a:spcPts val="0"/>
              </a:spcAft>
              <a:buSzPts val="1100"/>
              <a:buNone/>
              <a:defRPr/>
            </a:lvl5pPr>
            <a:lvl6pPr lvl="5" algn="ctr">
              <a:spcBef>
                <a:spcPts val="0"/>
              </a:spcBef>
              <a:spcAft>
                <a:spcPts val="0"/>
              </a:spcAft>
              <a:buSzPts val="1100"/>
              <a:buNone/>
              <a:defRPr/>
            </a:lvl6pPr>
            <a:lvl7pPr lvl="6" algn="ctr">
              <a:spcBef>
                <a:spcPts val="0"/>
              </a:spcBef>
              <a:spcAft>
                <a:spcPts val="0"/>
              </a:spcAft>
              <a:buSzPts val="1100"/>
              <a:buNone/>
              <a:defRPr/>
            </a:lvl7pPr>
            <a:lvl8pPr lvl="7" algn="ctr">
              <a:spcBef>
                <a:spcPts val="0"/>
              </a:spcBef>
              <a:spcAft>
                <a:spcPts val="0"/>
              </a:spcAft>
              <a:buSzPts val="1100"/>
              <a:buNone/>
              <a:defRPr/>
            </a:lvl8pPr>
            <a:lvl9pPr lvl="8" algn="ctr">
              <a:spcBef>
                <a:spcPts val="0"/>
              </a:spcBef>
              <a:spcAft>
                <a:spcPts val="0"/>
              </a:spcAft>
              <a:buSzPts val="1100"/>
              <a:buNone/>
              <a:defRPr/>
            </a:lvl9pPr>
          </a:lstStyle>
          <a:p>
            <a:endParaRPr/>
          </a:p>
        </p:txBody>
      </p:sp>
      <p:sp>
        <p:nvSpPr>
          <p:cNvPr id="61" name="Google Shape;61;p15"/>
          <p:cNvSpPr txBox="1">
            <a:spLocks noGrp="1"/>
          </p:cNvSpPr>
          <p:nvPr>
            <p:ph type="sldNum" idx="12"/>
          </p:nvPr>
        </p:nvSpPr>
        <p:spPr>
          <a:xfrm>
            <a:off x="8413750" y="4763692"/>
            <a:ext cx="381000" cy="273844"/>
          </a:xfrm>
          <a:prstGeom prst="rect">
            <a:avLst/>
          </a:prstGeom>
          <a:noFill/>
          <a:ln>
            <a:noFill/>
          </a:ln>
        </p:spPr>
        <p:txBody>
          <a:bodyPr spcFirstLastPara="1" wrap="square" lIns="68575" tIns="34275" rIns="68575" bIns="34275" anchor="ctr" anchorCtr="0">
            <a:noAutofit/>
          </a:bodyPr>
          <a:lstStyle>
            <a:lvl1pPr marL="0" marR="0" lvl="0" indent="0" algn="r">
              <a:spcBef>
                <a:spcPts val="0"/>
              </a:spcBef>
              <a:spcAft>
                <a:spcPts val="0"/>
              </a:spcAft>
              <a:buNone/>
              <a:defRPr sz="900" b="0" i="0" u="none" strike="noStrike" cap="none">
                <a:solidFill>
                  <a:srgbClr val="106636"/>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106636"/>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106636"/>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106636"/>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106636"/>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106636"/>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106636"/>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106636"/>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10663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62" name="Google Shape;62;p15"/>
          <p:cNvPicPr preferRelativeResize="0"/>
          <p:nvPr/>
        </p:nvPicPr>
        <p:blipFill rotWithShape="1">
          <a:blip r:embed="rId3">
            <a:alphaModFix/>
          </a:blip>
          <a:srcRect/>
          <a:stretch/>
        </p:blipFill>
        <p:spPr>
          <a:xfrm>
            <a:off x="2514600" y="228600"/>
            <a:ext cx="3829050" cy="642734"/>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5">
            <a:alphaModFix/>
          </a:blip>
          <a:stretch>
            <a:fillRect/>
          </a:stretch>
        </a:blip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0" y="-164306"/>
            <a:ext cx="9144000" cy="857250"/>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1800" b="0" i="0" u="none" strike="noStrike" cap="none">
                <a:solidFill>
                  <a:srgbClr val="106636"/>
                </a:solidFill>
                <a:latin typeface="Arial"/>
                <a:ea typeface="Arial"/>
                <a:cs typeface="Arial"/>
                <a:sym typeface="Arial"/>
              </a:defRPr>
            </a:lvl1pPr>
            <a:lvl2pPr marR="0" lvl="1" algn="ctr" rtl="0">
              <a:spcBef>
                <a:spcPts val="0"/>
              </a:spcBef>
              <a:spcAft>
                <a:spcPts val="0"/>
              </a:spcAft>
              <a:buSzPts val="1100"/>
              <a:buNone/>
              <a:defRPr sz="1800" b="0" i="0" u="none" strike="noStrike" cap="none">
                <a:solidFill>
                  <a:srgbClr val="106636"/>
                </a:solidFill>
                <a:latin typeface="Arial"/>
                <a:ea typeface="Arial"/>
                <a:cs typeface="Arial"/>
                <a:sym typeface="Arial"/>
              </a:defRPr>
            </a:lvl2pPr>
            <a:lvl3pPr marR="0" lvl="2" algn="ctr" rtl="0">
              <a:spcBef>
                <a:spcPts val="0"/>
              </a:spcBef>
              <a:spcAft>
                <a:spcPts val="0"/>
              </a:spcAft>
              <a:buSzPts val="1100"/>
              <a:buNone/>
              <a:defRPr sz="1800" b="0" i="0" u="none" strike="noStrike" cap="none">
                <a:solidFill>
                  <a:srgbClr val="106636"/>
                </a:solidFill>
                <a:latin typeface="Arial"/>
                <a:ea typeface="Arial"/>
                <a:cs typeface="Arial"/>
                <a:sym typeface="Arial"/>
              </a:defRPr>
            </a:lvl3pPr>
            <a:lvl4pPr marR="0" lvl="3" algn="ctr" rtl="0">
              <a:spcBef>
                <a:spcPts val="0"/>
              </a:spcBef>
              <a:spcAft>
                <a:spcPts val="0"/>
              </a:spcAft>
              <a:buSzPts val="1100"/>
              <a:buNone/>
              <a:defRPr sz="1800" b="0" i="0" u="none" strike="noStrike" cap="none">
                <a:solidFill>
                  <a:srgbClr val="106636"/>
                </a:solidFill>
                <a:latin typeface="Arial"/>
                <a:ea typeface="Arial"/>
                <a:cs typeface="Arial"/>
                <a:sym typeface="Arial"/>
              </a:defRPr>
            </a:lvl4pPr>
            <a:lvl5pPr marR="0" lvl="4" algn="ctr" rtl="0">
              <a:spcBef>
                <a:spcPts val="0"/>
              </a:spcBef>
              <a:spcAft>
                <a:spcPts val="0"/>
              </a:spcAft>
              <a:buSzPts val="1100"/>
              <a:buNone/>
              <a:defRPr sz="1800" b="0" i="0" u="none" strike="noStrike" cap="none">
                <a:solidFill>
                  <a:srgbClr val="106636"/>
                </a:solidFill>
                <a:latin typeface="Arial"/>
                <a:ea typeface="Arial"/>
                <a:cs typeface="Arial"/>
                <a:sym typeface="Arial"/>
              </a:defRPr>
            </a:lvl5pPr>
            <a:lvl6pPr marR="0" lvl="5" algn="ctr" rtl="0">
              <a:spcBef>
                <a:spcPts val="0"/>
              </a:spcBef>
              <a:spcAft>
                <a:spcPts val="0"/>
              </a:spcAft>
              <a:buSzPts val="1100"/>
              <a:buNone/>
              <a:defRPr sz="1800" b="0" i="0" u="none" strike="noStrike" cap="none">
                <a:solidFill>
                  <a:srgbClr val="106636"/>
                </a:solidFill>
                <a:latin typeface="Arial"/>
                <a:ea typeface="Arial"/>
                <a:cs typeface="Arial"/>
                <a:sym typeface="Arial"/>
              </a:defRPr>
            </a:lvl6pPr>
            <a:lvl7pPr marR="0" lvl="6" algn="ctr" rtl="0">
              <a:spcBef>
                <a:spcPts val="0"/>
              </a:spcBef>
              <a:spcAft>
                <a:spcPts val="0"/>
              </a:spcAft>
              <a:buSzPts val="1100"/>
              <a:buNone/>
              <a:defRPr sz="1800" b="0" i="0" u="none" strike="noStrike" cap="none">
                <a:solidFill>
                  <a:srgbClr val="106636"/>
                </a:solidFill>
                <a:latin typeface="Arial"/>
                <a:ea typeface="Arial"/>
                <a:cs typeface="Arial"/>
                <a:sym typeface="Arial"/>
              </a:defRPr>
            </a:lvl7pPr>
            <a:lvl8pPr marR="0" lvl="7" algn="ctr" rtl="0">
              <a:spcBef>
                <a:spcPts val="0"/>
              </a:spcBef>
              <a:spcAft>
                <a:spcPts val="0"/>
              </a:spcAft>
              <a:buSzPts val="1100"/>
              <a:buNone/>
              <a:defRPr sz="1800" b="0" i="0" u="none" strike="noStrike" cap="none">
                <a:solidFill>
                  <a:srgbClr val="106636"/>
                </a:solidFill>
                <a:latin typeface="Arial"/>
                <a:ea typeface="Arial"/>
                <a:cs typeface="Arial"/>
                <a:sym typeface="Arial"/>
              </a:defRPr>
            </a:lvl8pPr>
            <a:lvl9pPr marR="0" lvl="8" algn="ctr" rtl="0">
              <a:spcBef>
                <a:spcPts val="0"/>
              </a:spcBef>
              <a:spcAft>
                <a:spcPts val="0"/>
              </a:spcAft>
              <a:buSzPts val="1100"/>
              <a:buNone/>
              <a:defRPr sz="1800" b="0" i="0" u="none" strike="noStrike" cap="none">
                <a:solidFill>
                  <a:srgbClr val="106636"/>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352426" y="650081"/>
            <a:ext cx="8410575" cy="3944541"/>
          </a:xfrm>
          <a:prstGeom prst="rect">
            <a:avLst/>
          </a:prstGeom>
          <a:noFill/>
          <a:ln>
            <a:noFill/>
          </a:ln>
        </p:spPr>
        <p:txBody>
          <a:bodyPr spcFirstLastPara="1" wrap="square" lIns="68575" tIns="34275" rIns="68575" bIns="34275" anchor="t" anchorCtr="0">
            <a:noAutofit/>
          </a:bodyPr>
          <a:lstStyle>
            <a:lvl1pPr marL="457200" marR="0" lvl="0" indent="-342900" algn="l" rtl="0">
              <a:spcBef>
                <a:spcPts val="400"/>
              </a:spcBef>
              <a:spcAft>
                <a:spcPts val="0"/>
              </a:spcAft>
              <a:buClr>
                <a:srgbClr val="146737"/>
              </a:buClr>
              <a:buSzPts val="1800"/>
              <a:buFont typeface="Arial"/>
              <a:buChar char="•"/>
              <a:defRPr sz="1800" b="1" i="0" u="none" strike="noStrike" cap="none">
                <a:solidFill>
                  <a:srgbClr val="146737"/>
                </a:solidFill>
                <a:latin typeface="Arial"/>
                <a:ea typeface="Arial"/>
                <a:cs typeface="Arial"/>
                <a:sym typeface="Arial"/>
              </a:defRPr>
            </a:lvl1pPr>
            <a:lvl2pPr marL="914400" marR="0" lvl="1" indent="-336550" algn="l" rtl="0">
              <a:spcBef>
                <a:spcPts val="300"/>
              </a:spcBef>
              <a:spcAft>
                <a:spcPts val="0"/>
              </a:spcAft>
              <a:buClr>
                <a:srgbClr val="404040"/>
              </a:buClr>
              <a:buSzPts val="1700"/>
              <a:buFont typeface="Arial"/>
              <a:buChar char="–"/>
              <a:defRPr sz="1700" b="0" i="0" u="none" strike="noStrike" cap="none">
                <a:solidFill>
                  <a:srgbClr val="404040"/>
                </a:solidFill>
                <a:latin typeface="Arial"/>
                <a:ea typeface="Arial"/>
                <a:cs typeface="Arial"/>
                <a:sym typeface="Arial"/>
              </a:defRPr>
            </a:lvl2pPr>
            <a:lvl3pPr marL="1371600" marR="0" lvl="2"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4pPr>
            <a:lvl5pPr marL="2286000" marR="0" lvl="4"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L="2743200" marR="0" lvl="5" indent="-323850" algn="l" rtl="0">
              <a:spcBef>
                <a:spcPts val="3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6pPr>
            <a:lvl7pPr marL="3200400" marR="0" lvl="6" indent="-323850" algn="l" rtl="0">
              <a:spcBef>
                <a:spcPts val="3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7pPr>
            <a:lvl8pPr marL="3657600" marR="0" lvl="7" indent="-323850" algn="l" rtl="0">
              <a:spcBef>
                <a:spcPts val="3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8pPr>
            <a:lvl9pPr marL="4114800" marR="0" lvl="8" indent="-323850" algn="l" rtl="0">
              <a:spcBef>
                <a:spcPts val="3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sldNum" idx="12"/>
          </p:nvPr>
        </p:nvSpPr>
        <p:spPr>
          <a:xfrm>
            <a:off x="8413750" y="4763692"/>
            <a:ext cx="3810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spcAft>
                <a:spcPts val="0"/>
              </a:spcAft>
              <a:buNone/>
              <a:defRPr sz="900" b="0" i="0" u="none" strike="noStrike" cap="none">
                <a:solidFill>
                  <a:srgbClr val="106636"/>
                </a:solidFill>
                <a:latin typeface="Arial"/>
                <a:ea typeface="Arial"/>
                <a:cs typeface="Arial"/>
                <a:sym typeface="Arial"/>
              </a:defRPr>
            </a:lvl1pPr>
            <a:lvl2pPr marL="0" marR="0" lvl="1" indent="0" algn="r" rtl="0">
              <a:spcBef>
                <a:spcPts val="0"/>
              </a:spcBef>
              <a:spcAft>
                <a:spcPts val="0"/>
              </a:spcAft>
              <a:buNone/>
              <a:defRPr sz="900" b="0" i="0" u="none" strike="noStrike" cap="none">
                <a:solidFill>
                  <a:srgbClr val="106636"/>
                </a:solidFill>
                <a:latin typeface="Arial"/>
                <a:ea typeface="Arial"/>
                <a:cs typeface="Arial"/>
                <a:sym typeface="Arial"/>
              </a:defRPr>
            </a:lvl2pPr>
            <a:lvl3pPr marL="0" marR="0" lvl="2" indent="0" algn="r" rtl="0">
              <a:spcBef>
                <a:spcPts val="0"/>
              </a:spcBef>
              <a:spcAft>
                <a:spcPts val="0"/>
              </a:spcAft>
              <a:buNone/>
              <a:defRPr sz="900" b="0" i="0" u="none" strike="noStrike" cap="none">
                <a:solidFill>
                  <a:srgbClr val="106636"/>
                </a:solidFill>
                <a:latin typeface="Arial"/>
                <a:ea typeface="Arial"/>
                <a:cs typeface="Arial"/>
                <a:sym typeface="Arial"/>
              </a:defRPr>
            </a:lvl3pPr>
            <a:lvl4pPr marL="0" marR="0" lvl="3" indent="0" algn="r" rtl="0">
              <a:spcBef>
                <a:spcPts val="0"/>
              </a:spcBef>
              <a:spcAft>
                <a:spcPts val="0"/>
              </a:spcAft>
              <a:buNone/>
              <a:defRPr sz="900" b="0" i="0" u="none" strike="noStrike" cap="none">
                <a:solidFill>
                  <a:srgbClr val="106636"/>
                </a:solidFill>
                <a:latin typeface="Arial"/>
                <a:ea typeface="Arial"/>
                <a:cs typeface="Arial"/>
                <a:sym typeface="Arial"/>
              </a:defRPr>
            </a:lvl4pPr>
            <a:lvl5pPr marL="0" marR="0" lvl="4" indent="0" algn="r" rtl="0">
              <a:spcBef>
                <a:spcPts val="0"/>
              </a:spcBef>
              <a:spcAft>
                <a:spcPts val="0"/>
              </a:spcAft>
              <a:buNone/>
              <a:defRPr sz="900" b="0" i="0" u="none" strike="noStrike" cap="none">
                <a:solidFill>
                  <a:srgbClr val="106636"/>
                </a:solidFill>
                <a:latin typeface="Arial"/>
                <a:ea typeface="Arial"/>
                <a:cs typeface="Arial"/>
                <a:sym typeface="Arial"/>
              </a:defRPr>
            </a:lvl5pPr>
            <a:lvl6pPr marL="0" marR="0" lvl="5" indent="0" algn="r" rtl="0">
              <a:spcBef>
                <a:spcPts val="0"/>
              </a:spcBef>
              <a:spcAft>
                <a:spcPts val="0"/>
              </a:spcAft>
              <a:buNone/>
              <a:defRPr sz="900" b="0" i="0" u="none" strike="noStrike" cap="none">
                <a:solidFill>
                  <a:srgbClr val="106636"/>
                </a:solidFill>
                <a:latin typeface="Arial"/>
                <a:ea typeface="Arial"/>
                <a:cs typeface="Arial"/>
                <a:sym typeface="Arial"/>
              </a:defRPr>
            </a:lvl6pPr>
            <a:lvl7pPr marL="0" marR="0" lvl="6" indent="0" algn="r" rtl="0">
              <a:spcBef>
                <a:spcPts val="0"/>
              </a:spcBef>
              <a:spcAft>
                <a:spcPts val="0"/>
              </a:spcAft>
              <a:buNone/>
              <a:defRPr sz="900" b="0" i="0" u="none" strike="noStrike" cap="none">
                <a:solidFill>
                  <a:srgbClr val="106636"/>
                </a:solidFill>
                <a:latin typeface="Arial"/>
                <a:ea typeface="Arial"/>
                <a:cs typeface="Arial"/>
                <a:sym typeface="Arial"/>
              </a:defRPr>
            </a:lvl7pPr>
            <a:lvl8pPr marL="0" marR="0" lvl="7" indent="0" algn="r" rtl="0">
              <a:spcBef>
                <a:spcPts val="0"/>
              </a:spcBef>
              <a:spcAft>
                <a:spcPts val="0"/>
              </a:spcAft>
              <a:buNone/>
              <a:defRPr sz="900" b="0" i="0" u="none" strike="noStrike" cap="none">
                <a:solidFill>
                  <a:srgbClr val="106636"/>
                </a:solidFill>
                <a:latin typeface="Arial"/>
                <a:ea typeface="Arial"/>
                <a:cs typeface="Arial"/>
                <a:sym typeface="Arial"/>
              </a:defRPr>
            </a:lvl8pPr>
            <a:lvl9pPr marL="0" marR="0" lvl="8" indent="0" algn="r" rtl="0">
              <a:spcBef>
                <a:spcPts val="0"/>
              </a:spcBef>
              <a:spcAft>
                <a:spcPts val="0"/>
              </a:spcAft>
              <a:buNone/>
              <a:defRPr sz="900" b="0" i="0" u="none" strike="noStrike" cap="none">
                <a:solidFill>
                  <a:srgbClr val="10663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54" name="Google Shape;54;p13"/>
          <p:cNvPicPr preferRelativeResize="0"/>
          <p:nvPr/>
        </p:nvPicPr>
        <p:blipFill rotWithShape="1">
          <a:blip r:embed="rId6">
            <a:alphaModFix/>
          </a:blip>
          <a:srcRect/>
          <a:stretch/>
        </p:blipFill>
        <p:spPr>
          <a:xfrm>
            <a:off x="352426" y="4723197"/>
            <a:ext cx="2069855" cy="35483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9/2023JD038833" TargetMode="External"/><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7"/>
          <p:cNvSpPr/>
          <p:nvPr/>
        </p:nvSpPr>
        <p:spPr>
          <a:xfrm>
            <a:off x="1257300" y="2514600"/>
            <a:ext cx="2571750" cy="2114550"/>
          </a:xfrm>
          <a:prstGeom prst="rect">
            <a:avLst/>
          </a:prstGeom>
          <a:noFill/>
          <a:ln>
            <a:noFill/>
          </a:ln>
        </p:spPr>
        <p:txBody>
          <a:bodyPr spcFirstLastPara="1" wrap="square" lIns="68575" tIns="34275" rIns="68575" bIns="34275" anchor="t" anchorCtr="0">
            <a:noAutofit/>
          </a:bodyPr>
          <a:lstStyle/>
          <a:p>
            <a:pPr marL="177800" marR="0" lvl="0" indent="-177800" algn="ctr" rtl="0">
              <a:spcBef>
                <a:spcPts val="0"/>
              </a:spcBef>
              <a:spcAft>
                <a:spcPts val="0"/>
              </a:spcAft>
              <a:buClr>
                <a:schemeClr val="dk1"/>
              </a:buClr>
              <a:buSzPts val="1200"/>
              <a:buFont typeface="Arial"/>
              <a:buNone/>
            </a:pPr>
            <a:endParaRPr sz="1200" b="0" i="0" u="none" strike="noStrike" cap="none">
              <a:solidFill>
                <a:srgbClr val="000000"/>
              </a:solidFill>
              <a:latin typeface="Calibri"/>
              <a:ea typeface="Calibri"/>
              <a:cs typeface="Calibri"/>
              <a:sym typeface="Calibri"/>
            </a:endParaRPr>
          </a:p>
        </p:txBody>
      </p:sp>
      <p:sp>
        <p:nvSpPr>
          <p:cNvPr id="70" name="Google Shape;70;p17"/>
          <p:cNvSpPr/>
          <p:nvPr/>
        </p:nvSpPr>
        <p:spPr>
          <a:xfrm>
            <a:off x="57150" y="647700"/>
            <a:ext cx="4923300" cy="822960"/>
          </a:xfrm>
          <a:prstGeom prst="rect">
            <a:avLst/>
          </a:prstGeom>
          <a:noFill/>
          <a:ln>
            <a:noFill/>
          </a:ln>
        </p:spPr>
        <p:txBody>
          <a:bodyPr spcFirstLastPara="1" wrap="square" lIns="68575" tIns="34275" rIns="68575" bIns="34275" anchor="t" anchorCtr="0">
            <a:noAutofit/>
          </a:bodyPr>
          <a:lstStyle/>
          <a:p>
            <a:pPr marL="177800" marR="0" lvl="0" indent="-177800" algn="l" rtl="0">
              <a:lnSpc>
                <a:spcPct val="95000"/>
              </a:lnSpc>
              <a:spcBef>
                <a:spcPts val="0"/>
              </a:spcBef>
              <a:spcAft>
                <a:spcPts val="0"/>
              </a:spcAft>
              <a:buNone/>
            </a:pPr>
            <a:r>
              <a:rPr lang="en" sz="1100" b="1" i="0" u="none" strike="noStrike" cap="none" dirty="0">
                <a:solidFill>
                  <a:srgbClr val="006600"/>
                </a:solidFill>
                <a:latin typeface="Arial"/>
                <a:ea typeface="Arial"/>
                <a:cs typeface="Arial"/>
                <a:sym typeface="Arial"/>
              </a:rPr>
              <a:t>Scientific Challenge </a:t>
            </a:r>
            <a:endParaRPr sz="1100" dirty="0"/>
          </a:p>
          <a:p>
            <a:pPr marL="0" marR="0" lvl="0" indent="0" algn="l" rtl="0">
              <a:lnSpc>
                <a:spcPct val="90000"/>
              </a:lnSpc>
              <a:spcBef>
                <a:spcPts val="0"/>
              </a:spcBef>
              <a:spcAft>
                <a:spcPts val="0"/>
              </a:spcAft>
              <a:buNone/>
            </a:pPr>
            <a:r>
              <a:rPr lang="en-US" sz="1000" dirty="0"/>
              <a:t>The serial occurrence of atmospheric rivers (ARs) along the US West Coast can lead to prolonged and exacerbated hydrologic impacts, threatening flood-control and water-supply infrastructure due to soil saturation and diminished recovery time between storms.</a:t>
            </a:r>
            <a:endParaRPr sz="1000" b="0" i="0" u="none" strike="noStrike" cap="none" dirty="0">
              <a:solidFill>
                <a:srgbClr val="000000"/>
              </a:solidFill>
              <a:latin typeface="Arial"/>
              <a:ea typeface="Arial"/>
              <a:cs typeface="Arial"/>
              <a:sym typeface="Arial"/>
            </a:endParaRPr>
          </a:p>
        </p:txBody>
      </p:sp>
      <p:sp>
        <p:nvSpPr>
          <p:cNvPr id="71" name="Google Shape;71;p17"/>
          <p:cNvSpPr/>
          <p:nvPr/>
        </p:nvSpPr>
        <p:spPr>
          <a:xfrm>
            <a:off x="104374" y="176161"/>
            <a:ext cx="8775623" cy="346249"/>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en" sz="1800" b="1" dirty="0" err="1">
                <a:solidFill>
                  <a:srgbClr val="006600"/>
                </a:solidFill>
              </a:rPr>
              <a:t>Subseasonal</a:t>
            </a:r>
            <a:r>
              <a:rPr lang="en" sz="1800" b="1">
                <a:solidFill>
                  <a:srgbClr val="006600"/>
                </a:solidFill>
              </a:rPr>
              <a:t> clustering </a:t>
            </a:r>
            <a:r>
              <a:rPr lang="en" sz="1800" b="1" dirty="0">
                <a:solidFill>
                  <a:srgbClr val="006600"/>
                </a:solidFill>
              </a:rPr>
              <a:t>of atmospheric rivers over the western US</a:t>
            </a:r>
            <a:endParaRPr sz="1100" dirty="0"/>
          </a:p>
        </p:txBody>
      </p:sp>
      <p:sp>
        <p:nvSpPr>
          <p:cNvPr id="72" name="Google Shape;72;p17"/>
          <p:cNvSpPr txBox="1"/>
          <p:nvPr/>
        </p:nvSpPr>
        <p:spPr>
          <a:xfrm>
            <a:off x="5084351" y="3336067"/>
            <a:ext cx="3781247" cy="692467"/>
          </a:xfrm>
          <a:prstGeom prst="rect">
            <a:avLst/>
          </a:prstGeom>
          <a:noFill/>
          <a:ln>
            <a:noFill/>
          </a:ln>
        </p:spPr>
        <p:txBody>
          <a:bodyPr spcFirstLastPara="1" wrap="square" lIns="68575" tIns="34275" rIns="68575" bIns="34275" anchor="t" anchorCtr="0">
            <a:spAutoFit/>
          </a:bodyPr>
          <a:lstStyle/>
          <a:p>
            <a:pPr marL="0" marR="0" lvl="0" indent="0" algn="l" rtl="0">
              <a:lnSpc>
                <a:spcPct val="90000"/>
              </a:lnSpc>
              <a:spcBef>
                <a:spcPts val="0"/>
              </a:spcBef>
              <a:spcAft>
                <a:spcPts val="0"/>
              </a:spcAft>
              <a:buClr>
                <a:schemeClr val="dk1"/>
              </a:buClr>
              <a:buSzPts val="1100"/>
              <a:buFont typeface="Arial"/>
              <a:buNone/>
            </a:pPr>
            <a:r>
              <a:rPr lang="en-US" sz="900" dirty="0"/>
              <a:t>(a) AR cluster frequency (average clusters per season), (b) average cluster duration (hours), (c) fraction of extreme precipitation (i.e., 95th percentile hourly precipitation) associated with AR clusters. Results are shown for December, January, February at each grid point for 1979-2019. </a:t>
            </a:r>
            <a:endParaRPr sz="900" dirty="0"/>
          </a:p>
        </p:txBody>
      </p:sp>
      <p:sp>
        <p:nvSpPr>
          <p:cNvPr id="73" name="Google Shape;73;p17"/>
          <p:cNvSpPr/>
          <p:nvPr/>
        </p:nvSpPr>
        <p:spPr>
          <a:xfrm>
            <a:off x="57150" y="3272041"/>
            <a:ext cx="4923300" cy="801600"/>
          </a:xfrm>
          <a:prstGeom prst="rect">
            <a:avLst/>
          </a:prstGeom>
          <a:noFill/>
          <a:ln>
            <a:noFill/>
          </a:ln>
        </p:spPr>
        <p:txBody>
          <a:bodyPr spcFirstLastPara="1" wrap="square" lIns="68575" tIns="34275" rIns="68575" bIns="34275" anchor="t" anchorCtr="0">
            <a:noAutofit/>
          </a:bodyPr>
          <a:lstStyle/>
          <a:p>
            <a:pPr marL="0" marR="0" lvl="0" indent="0" algn="l" rtl="0">
              <a:lnSpc>
                <a:spcPct val="95000"/>
              </a:lnSpc>
              <a:spcBef>
                <a:spcPts val="0"/>
              </a:spcBef>
              <a:spcAft>
                <a:spcPts val="0"/>
              </a:spcAft>
              <a:buClr>
                <a:srgbClr val="006600"/>
              </a:buClr>
              <a:buSzPts val="1500"/>
              <a:buFont typeface="Arial"/>
              <a:buNone/>
            </a:pPr>
            <a:r>
              <a:rPr lang="en" sz="1100" b="1" i="0" u="none" strike="noStrike" cap="none" dirty="0">
                <a:solidFill>
                  <a:srgbClr val="006600"/>
                </a:solidFill>
                <a:latin typeface="Arial"/>
                <a:ea typeface="Arial"/>
                <a:cs typeface="Arial"/>
                <a:sym typeface="Arial"/>
              </a:rPr>
              <a:t>Significance and Impact</a:t>
            </a:r>
          </a:p>
          <a:p>
            <a:pPr>
              <a:lnSpc>
                <a:spcPct val="95000"/>
              </a:lnSpc>
              <a:buClr>
                <a:srgbClr val="006600"/>
              </a:buClr>
              <a:buSzPts val="1500"/>
            </a:pPr>
            <a:r>
              <a:rPr lang="en-US" sz="1000" dirty="0"/>
              <a:t>The distinct statistically significant clustering timescales presented here can be leveraged to investigate the dynamics and synoptic environments that favor AR cluster development for improved predictability and situational awareness. </a:t>
            </a:r>
            <a:endParaRPr sz="1000" dirty="0">
              <a:solidFill>
                <a:srgbClr val="1C1D1E"/>
              </a:solidFill>
            </a:endParaRPr>
          </a:p>
        </p:txBody>
      </p:sp>
      <p:sp>
        <p:nvSpPr>
          <p:cNvPr id="74" name="Google Shape;74;p17"/>
          <p:cNvSpPr/>
          <p:nvPr/>
        </p:nvSpPr>
        <p:spPr>
          <a:xfrm>
            <a:off x="57150" y="1549445"/>
            <a:ext cx="4841700" cy="1362300"/>
          </a:xfrm>
          <a:prstGeom prst="rect">
            <a:avLst/>
          </a:prstGeom>
          <a:noFill/>
          <a:ln>
            <a:noFill/>
          </a:ln>
        </p:spPr>
        <p:txBody>
          <a:bodyPr spcFirstLastPara="1" wrap="square" lIns="68575" tIns="34275" rIns="68575" bIns="34275" anchor="t" anchorCtr="0">
            <a:noAutofit/>
          </a:bodyPr>
          <a:lstStyle/>
          <a:p>
            <a:pPr marL="177800" marR="0" lvl="0" indent="-177800" algn="l" rtl="0">
              <a:lnSpc>
                <a:spcPct val="95000"/>
              </a:lnSpc>
              <a:spcBef>
                <a:spcPts val="0"/>
              </a:spcBef>
              <a:spcAft>
                <a:spcPts val="0"/>
              </a:spcAft>
              <a:buNone/>
            </a:pPr>
            <a:r>
              <a:rPr lang="en" sz="1100" b="1" i="0" u="none" strike="noStrike" cap="none" dirty="0">
                <a:solidFill>
                  <a:srgbClr val="006600"/>
                </a:solidFill>
                <a:latin typeface="Arial"/>
                <a:ea typeface="Arial"/>
                <a:cs typeface="Arial"/>
                <a:sym typeface="Arial"/>
              </a:rPr>
              <a:t>Approach and Findings</a:t>
            </a:r>
          </a:p>
          <a:p>
            <a:pPr>
              <a:lnSpc>
                <a:spcPct val="90000"/>
              </a:lnSpc>
            </a:pPr>
            <a:r>
              <a:rPr lang="en-US" sz="1000" dirty="0"/>
              <a:t>We apply a statistical approach for quantifying sub-seasonal temporal clustering among extreme events to a 41-year (1979-2019) wintertime AR catalogue across the western US. Observed AR occurrence, compared against a randomly distributed AR timeseries with the same average event density, reveals temporal clustering at a greater-than-random rate across the western US, with a distinct geographical pattern. We found, compared to the Northwest, Southwest clusters are longer-lived, consist of more ARs and account for a larger fraction of total AR occurrence. Based on precipitation data from a high-resolution dynamical downscaling of reanalysis, the fractions of total and extreme hourly precipitation attributable to AR clusters are largest along the northern California coast and in the Sierra Nevada. </a:t>
            </a:r>
            <a:endParaRPr sz="1000" b="0" i="0" u="none" strike="noStrike" cap="none" dirty="0">
              <a:solidFill>
                <a:srgbClr val="1C1D1E"/>
              </a:solidFill>
              <a:latin typeface="Arial"/>
              <a:ea typeface="Arial"/>
              <a:cs typeface="Arial"/>
              <a:sym typeface="Arial"/>
            </a:endParaRPr>
          </a:p>
        </p:txBody>
      </p:sp>
      <p:sp>
        <p:nvSpPr>
          <p:cNvPr id="75" name="Google Shape;75;p17"/>
          <p:cNvSpPr txBox="1"/>
          <p:nvPr/>
        </p:nvSpPr>
        <p:spPr>
          <a:xfrm>
            <a:off x="81275" y="4294018"/>
            <a:ext cx="8878500" cy="346218"/>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Clr>
                <a:schemeClr val="dk1"/>
              </a:buClr>
              <a:buSzPts val="1100"/>
              <a:buFont typeface="Arial"/>
              <a:buNone/>
            </a:pPr>
            <a:r>
              <a:rPr lang="en-US" sz="900" b="0" i="0" dirty="0">
                <a:solidFill>
                  <a:srgbClr val="1C1D1E"/>
                </a:solidFill>
                <a:effectLst/>
                <a:latin typeface="+mj-lt"/>
              </a:rPr>
              <a:t>Slinskey, E. A., Hall, A., </a:t>
            </a:r>
            <a:r>
              <a:rPr lang="en-US" sz="900" b="0" i="0" dirty="0" err="1">
                <a:solidFill>
                  <a:srgbClr val="1C1D1E"/>
                </a:solidFill>
                <a:effectLst/>
                <a:latin typeface="+mj-lt"/>
              </a:rPr>
              <a:t>Goldenson</a:t>
            </a:r>
            <a:r>
              <a:rPr lang="en-US" sz="900" b="0" i="0" dirty="0">
                <a:solidFill>
                  <a:srgbClr val="1C1D1E"/>
                </a:solidFill>
                <a:effectLst/>
                <a:latin typeface="+mj-lt"/>
              </a:rPr>
              <a:t>, N., </a:t>
            </a:r>
            <a:r>
              <a:rPr lang="en-US" sz="900" b="0" i="0" dirty="0" err="1">
                <a:solidFill>
                  <a:srgbClr val="1C1D1E"/>
                </a:solidFill>
                <a:effectLst/>
                <a:latin typeface="+mj-lt"/>
              </a:rPr>
              <a:t>Loikith</a:t>
            </a:r>
            <a:r>
              <a:rPr lang="en-US" sz="900" b="0" i="0" dirty="0">
                <a:solidFill>
                  <a:srgbClr val="1C1D1E"/>
                </a:solidFill>
                <a:effectLst/>
                <a:latin typeface="+mj-lt"/>
              </a:rPr>
              <a:t>, P. C., &amp; Norris, J. (2023). </a:t>
            </a:r>
            <a:r>
              <a:rPr lang="en-US" sz="900" b="0" i="0" dirty="0" err="1">
                <a:solidFill>
                  <a:srgbClr val="1C1D1E"/>
                </a:solidFill>
                <a:effectLst/>
                <a:latin typeface="+mj-lt"/>
              </a:rPr>
              <a:t>Subseasonal</a:t>
            </a:r>
            <a:r>
              <a:rPr lang="en-US" sz="900" b="0" i="0" dirty="0">
                <a:solidFill>
                  <a:srgbClr val="1C1D1E"/>
                </a:solidFill>
                <a:effectLst/>
                <a:latin typeface="+mj-lt"/>
              </a:rPr>
              <a:t> clustering of atmospheric rivers over the western United States. </a:t>
            </a:r>
            <a:r>
              <a:rPr lang="en-US" sz="900" b="0" i="1" dirty="0">
                <a:solidFill>
                  <a:srgbClr val="1C1D1E"/>
                </a:solidFill>
                <a:effectLst/>
                <a:latin typeface="+mj-lt"/>
              </a:rPr>
              <a:t>Journal of Geophysical Research: Atmospheres</a:t>
            </a:r>
            <a:r>
              <a:rPr lang="en-US" sz="900" b="0" i="0" dirty="0">
                <a:solidFill>
                  <a:srgbClr val="1C1D1E"/>
                </a:solidFill>
                <a:effectLst/>
                <a:latin typeface="+mj-lt"/>
              </a:rPr>
              <a:t>, 128, e2023JD038833. </a:t>
            </a:r>
            <a:r>
              <a:rPr lang="en-US" sz="900" i="0" u="none" strike="noStrike" dirty="0">
                <a:solidFill>
                  <a:srgbClr val="005274"/>
                </a:solidFill>
                <a:effectLst/>
                <a:latin typeface="+mj-lt"/>
                <a:hlinkClick r:id="rId3"/>
              </a:rPr>
              <a:t>https://doi.org/10.1029/2023JD038833</a:t>
            </a:r>
            <a:endParaRPr lang="en-US" sz="900" dirty="0">
              <a:solidFill>
                <a:srgbClr val="222222"/>
              </a:solidFill>
              <a:latin typeface="+mj-lt"/>
            </a:endParaRPr>
          </a:p>
        </p:txBody>
      </p:sp>
      <p:sp>
        <p:nvSpPr>
          <p:cNvPr id="76" name="Google Shape;76;p17"/>
          <p:cNvSpPr/>
          <p:nvPr/>
        </p:nvSpPr>
        <p:spPr>
          <a:xfrm>
            <a:off x="3785869" y="4848803"/>
            <a:ext cx="4923235" cy="167878"/>
          </a:xfrm>
          <a:prstGeom prst="rect">
            <a:avLst/>
          </a:prstGeom>
          <a:noFill/>
          <a:ln>
            <a:noFill/>
          </a:ln>
        </p:spPr>
        <p:txBody>
          <a:bodyPr spcFirstLastPara="1" wrap="square" lIns="68575" tIns="34275" rIns="68575" bIns="34275" anchor="t" anchorCtr="0">
            <a:noAutofit/>
          </a:bodyPr>
          <a:lstStyle/>
          <a:p>
            <a:pPr marL="127000" marR="0" lvl="0" indent="-127000" algn="r" rtl="0">
              <a:lnSpc>
                <a:spcPct val="90000"/>
              </a:lnSpc>
              <a:spcBef>
                <a:spcPts val="0"/>
              </a:spcBef>
              <a:spcAft>
                <a:spcPts val="0"/>
              </a:spcAft>
              <a:buNone/>
            </a:pPr>
            <a:r>
              <a:rPr lang="en" sz="900" b="1" i="0" u="none" strike="noStrike" cap="none">
                <a:solidFill>
                  <a:srgbClr val="106433"/>
                </a:solidFill>
                <a:latin typeface="Arial"/>
                <a:ea typeface="Arial"/>
                <a:cs typeface="Arial"/>
                <a:sym typeface="Arial"/>
              </a:rPr>
              <a:t>Department of Energy  •  Office of Science  •  Biological and Environmental Research</a:t>
            </a:r>
            <a:endParaRPr sz="1100"/>
          </a:p>
        </p:txBody>
      </p:sp>
      <p:sp>
        <p:nvSpPr>
          <p:cNvPr id="77" name="Google Shape;77;p17"/>
          <p:cNvSpPr txBox="1"/>
          <p:nvPr/>
        </p:nvSpPr>
        <p:spPr>
          <a:xfrm>
            <a:off x="6679912" y="1935317"/>
            <a:ext cx="863889" cy="276999"/>
          </a:xfrm>
          <a:prstGeom prst="rect">
            <a:avLst/>
          </a:prstGeom>
          <a:noFill/>
          <a:ln>
            <a:noFill/>
          </a:ln>
        </p:spPr>
        <p:txBody>
          <a:bodyPr spcFirstLastPara="1" wrap="square" lIns="68575" tIns="34275" rIns="68575" bIns="34275" anchor="t" anchorCtr="0">
            <a:spAutoFit/>
          </a:bodyPr>
          <a:lstStyle/>
          <a:p>
            <a:pPr marL="0" marR="0" lvl="0" indent="0" algn="l" rtl="0">
              <a:lnSpc>
                <a:spcPct val="90000"/>
              </a:lnSpc>
              <a:spcBef>
                <a:spcPts val="0"/>
              </a:spcBef>
              <a:spcAft>
                <a:spcPts val="0"/>
              </a:spcAft>
              <a:buClr>
                <a:schemeClr val="lt1"/>
              </a:buClr>
              <a:buSzPts val="1500"/>
              <a:buFont typeface="Arial"/>
              <a:buNone/>
            </a:pPr>
            <a:r>
              <a:rPr lang="en" sz="1500" b="0" i="0" u="none" strike="noStrike" cap="none">
                <a:solidFill>
                  <a:schemeClr val="lt1"/>
                </a:solidFill>
                <a:latin typeface="Arial"/>
                <a:ea typeface="Arial"/>
                <a:cs typeface="Arial"/>
                <a:sym typeface="Arial"/>
              </a:rPr>
              <a:t>Figure</a:t>
            </a:r>
            <a:endParaRPr sz="1100"/>
          </a:p>
        </p:txBody>
      </p:sp>
      <p:pic>
        <p:nvPicPr>
          <p:cNvPr id="3" name="Picture 2">
            <a:extLst>
              <a:ext uri="{FF2B5EF4-FFF2-40B4-BE49-F238E27FC236}">
                <a16:creationId xmlns:a16="http://schemas.microsoft.com/office/drawing/2014/main" id="{ADEB9A1D-EAC3-0376-963C-F868B4BC50C4}"/>
              </a:ext>
            </a:extLst>
          </p:cNvPr>
          <p:cNvPicPr>
            <a:picLocks noChangeAspect="1"/>
          </p:cNvPicPr>
          <p:nvPr/>
        </p:nvPicPr>
        <p:blipFill>
          <a:blip r:embed="rId4"/>
          <a:stretch>
            <a:fillRect/>
          </a:stretch>
        </p:blipFill>
        <p:spPr>
          <a:xfrm>
            <a:off x="5149525" y="858025"/>
            <a:ext cx="1108172" cy="2286000"/>
          </a:xfrm>
          <a:prstGeom prst="rect">
            <a:avLst/>
          </a:prstGeom>
        </p:spPr>
      </p:pic>
      <p:pic>
        <p:nvPicPr>
          <p:cNvPr id="4" name="Picture 3">
            <a:extLst>
              <a:ext uri="{FF2B5EF4-FFF2-40B4-BE49-F238E27FC236}">
                <a16:creationId xmlns:a16="http://schemas.microsoft.com/office/drawing/2014/main" id="{4A984E6F-E742-639B-9EE1-6E18E2A0DF5E}"/>
              </a:ext>
            </a:extLst>
          </p:cNvPr>
          <p:cNvPicPr>
            <a:picLocks noChangeAspect="1"/>
          </p:cNvPicPr>
          <p:nvPr/>
        </p:nvPicPr>
        <p:blipFill>
          <a:blip r:embed="rId5"/>
          <a:stretch>
            <a:fillRect/>
          </a:stretch>
        </p:blipFill>
        <p:spPr>
          <a:xfrm>
            <a:off x="6300925" y="853395"/>
            <a:ext cx="1177828" cy="2286000"/>
          </a:xfrm>
          <a:prstGeom prst="rect">
            <a:avLst/>
          </a:prstGeom>
        </p:spPr>
      </p:pic>
      <p:pic>
        <p:nvPicPr>
          <p:cNvPr id="5" name="Picture 4">
            <a:extLst>
              <a:ext uri="{FF2B5EF4-FFF2-40B4-BE49-F238E27FC236}">
                <a16:creationId xmlns:a16="http://schemas.microsoft.com/office/drawing/2014/main" id="{1A5F3DCB-BE68-C157-3B43-7CBE42571CC0}"/>
              </a:ext>
            </a:extLst>
          </p:cNvPr>
          <p:cNvPicPr>
            <a:picLocks noChangeAspect="1"/>
          </p:cNvPicPr>
          <p:nvPr/>
        </p:nvPicPr>
        <p:blipFill rotWithShape="1">
          <a:blip r:embed="rId6"/>
          <a:srcRect b="10972"/>
          <a:stretch/>
        </p:blipFill>
        <p:spPr>
          <a:xfrm>
            <a:off x="7521981" y="853432"/>
            <a:ext cx="1095567" cy="2011680"/>
          </a:xfrm>
          <a:prstGeom prst="rect">
            <a:avLst/>
          </a:prstGeom>
        </p:spPr>
      </p:pic>
      <p:pic>
        <p:nvPicPr>
          <p:cNvPr id="6" name="Picture 5">
            <a:extLst>
              <a:ext uri="{FF2B5EF4-FFF2-40B4-BE49-F238E27FC236}">
                <a16:creationId xmlns:a16="http://schemas.microsoft.com/office/drawing/2014/main" id="{074DBDD5-CDD6-D944-5845-A7D8158C44F4}"/>
              </a:ext>
            </a:extLst>
          </p:cNvPr>
          <p:cNvPicPr>
            <a:picLocks noChangeAspect="1"/>
          </p:cNvPicPr>
          <p:nvPr/>
        </p:nvPicPr>
        <p:blipFill rotWithShape="1">
          <a:blip r:embed="rId7"/>
          <a:srcRect t="89240"/>
          <a:stretch/>
        </p:blipFill>
        <p:spPr>
          <a:xfrm>
            <a:off x="7515582" y="2886483"/>
            <a:ext cx="1108364" cy="245967"/>
          </a:xfrm>
          <a:prstGeom prst="rect">
            <a:avLst/>
          </a:prstGeom>
        </p:spPr>
      </p:pic>
      <p:sp>
        <p:nvSpPr>
          <p:cNvPr id="8" name="Rectangle 7">
            <a:extLst>
              <a:ext uri="{FF2B5EF4-FFF2-40B4-BE49-F238E27FC236}">
                <a16:creationId xmlns:a16="http://schemas.microsoft.com/office/drawing/2014/main" id="{41AC1637-B9B5-8174-63E3-FC4209FA6661}"/>
              </a:ext>
            </a:extLst>
          </p:cNvPr>
          <p:cNvSpPr/>
          <p:nvPr/>
        </p:nvSpPr>
        <p:spPr>
          <a:xfrm>
            <a:off x="6426772" y="2551536"/>
            <a:ext cx="541187" cy="24596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81B182A2-106C-633C-079C-5AC5E3CE0C41}"/>
              </a:ext>
            </a:extLst>
          </p:cNvPr>
          <p:cNvSpPr txBox="1"/>
          <p:nvPr/>
        </p:nvSpPr>
        <p:spPr>
          <a:xfrm>
            <a:off x="8517934" y="2844255"/>
            <a:ext cx="298480" cy="246221"/>
          </a:xfrm>
          <a:prstGeom prst="rect">
            <a:avLst/>
          </a:prstGeom>
          <a:noFill/>
        </p:spPr>
        <p:txBody>
          <a:bodyPr wrap="none" rtlCol="0">
            <a:spAutoFit/>
          </a:bodyPr>
          <a:lstStyle/>
          <a:p>
            <a:r>
              <a:rPr lang="en-US" sz="1000" dirty="0"/>
              <a:t>%</a:t>
            </a:r>
          </a:p>
        </p:txBody>
      </p:sp>
      <p:sp>
        <p:nvSpPr>
          <p:cNvPr id="10" name="TextBox 9">
            <a:extLst>
              <a:ext uri="{FF2B5EF4-FFF2-40B4-BE49-F238E27FC236}">
                <a16:creationId xmlns:a16="http://schemas.microsoft.com/office/drawing/2014/main" id="{1D26E83A-19E0-2455-378F-DB29BC1603B1}"/>
              </a:ext>
            </a:extLst>
          </p:cNvPr>
          <p:cNvSpPr txBox="1"/>
          <p:nvPr/>
        </p:nvSpPr>
        <p:spPr>
          <a:xfrm>
            <a:off x="7132238" y="3086149"/>
            <a:ext cx="442749" cy="215444"/>
          </a:xfrm>
          <a:prstGeom prst="rect">
            <a:avLst/>
          </a:prstGeom>
          <a:noFill/>
        </p:spPr>
        <p:txBody>
          <a:bodyPr wrap="none" rtlCol="0">
            <a:spAutoFit/>
          </a:bodyPr>
          <a:lstStyle/>
          <a:p>
            <a:pPr algn="r"/>
            <a:r>
              <a:rPr lang="en-US" sz="800" dirty="0">
                <a:latin typeface="+mn-lt"/>
              </a:rPr>
              <a:t>hours</a:t>
            </a:r>
          </a:p>
        </p:txBody>
      </p:sp>
      <p:sp>
        <p:nvSpPr>
          <p:cNvPr id="11" name="TextBox 10">
            <a:extLst>
              <a:ext uri="{FF2B5EF4-FFF2-40B4-BE49-F238E27FC236}">
                <a16:creationId xmlns:a16="http://schemas.microsoft.com/office/drawing/2014/main" id="{F1079018-442B-8B23-7E37-EA7418A9D8C4}"/>
              </a:ext>
            </a:extLst>
          </p:cNvPr>
          <p:cNvSpPr txBox="1"/>
          <p:nvPr/>
        </p:nvSpPr>
        <p:spPr>
          <a:xfrm>
            <a:off x="5452723" y="3087688"/>
            <a:ext cx="901208" cy="215444"/>
          </a:xfrm>
          <a:prstGeom prst="rect">
            <a:avLst/>
          </a:prstGeom>
          <a:noFill/>
        </p:spPr>
        <p:txBody>
          <a:bodyPr wrap="none" rtlCol="0">
            <a:spAutoFit/>
          </a:bodyPr>
          <a:lstStyle/>
          <a:p>
            <a:pPr algn="r"/>
            <a:r>
              <a:rPr lang="en-US" sz="800" dirty="0">
                <a:latin typeface="+mj-lt"/>
              </a:rPr>
              <a:t>clusters/season</a:t>
            </a:r>
          </a:p>
        </p:txBody>
      </p:sp>
      <p:sp>
        <p:nvSpPr>
          <p:cNvPr id="12" name="TextBox 11">
            <a:extLst>
              <a:ext uri="{FF2B5EF4-FFF2-40B4-BE49-F238E27FC236}">
                <a16:creationId xmlns:a16="http://schemas.microsoft.com/office/drawing/2014/main" id="{8F4C6CA7-44BD-A6AF-4565-812C1E286F4B}"/>
              </a:ext>
            </a:extLst>
          </p:cNvPr>
          <p:cNvSpPr txBox="1"/>
          <p:nvPr/>
        </p:nvSpPr>
        <p:spPr>
          <a:xfrm>
            <a:off x="5068371" y="812959"/>
            <a:ext cx="287258" cy="230832"/>
          </a:xfrm>
          <a:prstGeom prst="rect">
            <a:avLst/>
          </a:prstGeom>
          <a:noFill/>
        </p:spPr>
        <p:txBody>
          <a:bodyPr wrap="none" rtlCol="0">
            <a:spAutoFit/>
          </a:bodyPr>
          <a:lstStyle/>
          <a:p>
            <a:r>
              <a:rPr lang="en-US" sz="900" dirty="0"/>
              <a:t>a)</a:t>
            </a:r>
          </a:p>
        </p:txBody>
      </p:sp>
      <p:sp>
        <p:nvSpPr>
          <p:cNvPr id="13" name="TextBox 12">
            <a:extLst>
              <a:ext uri="{FF2B5EF4-FFF2-40B4-BE49-F238E27FC236}">
                <a16:creationId xmlns:a16="http://schemas.microsoft.com/office/drawing/2014/main" id="{DA302DA9-84D2-36C8-B3CA-5E14BDFAA5D5}"/>
              </a:ext>
            </a:extLst>
          </p:cNvPr>
          <p:cNvSpPr txBox="1"/>
          <p:nvPr/>
        </p:nvSpPr>
        <p:spPr>
          <a:xfrm>
            <a:off x="6247486" y="808044"/>
            <a:ext cx="287258" cy="230832"/>
          </a:xfrm>
          <a:prstGeom prst="rect">
            <a:avLst/>
          </a:prstGeom>
          <a:noFill/>
        </p:spPr>
        <p:txBody>
          <a:bodyPr wrap="none" rtlCol="0">
            <a:spAutoFit/>
          </a:bodyPr>
          <a:lstStyle/>
          <a:p>
            <a:r>
              <a:rPr lang="en-US" sz="900" dirty="0"/>
              <a:t>b)</a:t>
            </a:r>
          </a:p>
        </p:txBody>
      </p:sp>
      <p:sp>
        <p:nvSpPr>
          <p:cNvPr id="14" name="TextBox 13">
            <a:extLst>
              <a:ext uri="{FF2B5EF4-FFF2-40B4-BE49-F238E27FC236}">
                <a16:creationId xmlns:a16="http://schemas.microsoft.com/office/drawing/2014/main" id="{D366C750-38E1-4399-C68A-9DFBA7CBB32B}"/>
              </a:ext>
            </a:extLst>
          </p:cNvPr>
          <p:cNvSpPr txBox="1"/>
          <p:nvPr/>
        </p:nvSpPr>
        <p:spPr>
          <a:xfrm>
            <a:off x="7426601" y="816187"/>
            <a:ext cx="280846" cy="230832"/>
          </a:xfrm>
          <a:prstGeom prst="rect">
            <a:avLst/>
          </a:prstGeom>
          <a:noFill/>
        </p:spPr>
        <p:txBody>
          <a:bodyPr wrap="none" rtlCol="0">
            <a:spAutoFit/>
          </a:bodyPr>
          <a:lstStyle/>
          <a:p>
            <a:r>
              <a:rPr lang="en-US" sz="900" dirty="0"/>
              <a:t>c)</a:t>
            </a:r>
          </a:p>
        </p:txBody>
      </p:sp>
      <p:sp>
        <p:nvSpPr>
          <p:cNvPr id="15" name="TextBox 14">
            <a:extLst>
              <a:ext uri="{FF2B5EF4-FFF2-40B4-BE49-F238E27FC236}">
                <a16:creationId xmlns:a16="http://schemas.microsoft.com/office/drawing/2014/main" id="{84AA9953-3398-DAA2-FB3F-E4E4063B9930}"/>
              </a:ext>
            </a:extLst>
          </p:cNvPr>
          <p:cNvSpPr txBox="1"/>
          <p:nvPr/>
        </p:nvSpPr>
        <p:spPr>
          <a:xfrm>
            <a:off x="7475404" y="554128"/>
            <a:ext cx="1188720" cy="369332"/>
          </a:xfrm>
          <a:prstGeom prst="rect">
            <a:avLst/>
          </a:prstGeom>
          <a:noFill/>
        </p:spPr>
        <p:txBody>
          <a:bodyPr wrap="square" rtlCol="0">
            <a:spAutoFit/>
          </a:bodyPr>
          <a:lstStyle/>
          <a:p>
            <a:pPr algn="ctr"/>
            <a:r>
              <a:rPr lang="en-US" sz="900" dirty="0">
                <a:latin typeface="+mj-lt"/>
              </a:rPr>
              <a:t>Extreme Precipitation</a:t>
            </a:r>
          </a:p>
        </p:txBody>
      </p:sp>
      <p:sp>
        <p:nvSpPr>
          <p:cNvPr id="16" name="TextBox 15">
            <a:extLst>
              <a:ext uri="{FF2B5EF4-FFF2-40B4-BE49-F238E27FC236}">
                <a16:creationId xmlns:a16="http://schemas.microsoft.com/office/drawing/2014/main" id="{0E70C74B-BD21-0C56-D7FF-A07425FA82A1}"/>
              </a:ext>
            </a:extLst>
          </p:cNvPr>
          <p:cNvSpPr txBox="1"/>
          <p:nvPr/>
        </p:nvSpPr>
        <p:spPr>
          <a:xfrm>
            <a:off x="6566750" y="642581"/>
            <a:ext cx="640080" cy="230832"/>
          </a:xfrm>
          <a:prstGeom prst="rect">
            <a:avLst/>
          </a:prstGeom>
          <a:noFill/>
        </p:spPr>
        <p:txBody>
          <a:bodyPr wrap="square" rtlCol="0">
            <a:spAutoFit/>
          </a:bodyPr>
          <a:lstStyle/>
          <a:p>
            <a:pPr algn="ctr"/>
            <a:r>
              <a:rPr lang="en-US" sz="900" dirty="0">
                <a:latin typeface="+mj-lt"/>
              </a:rPr>
              <a:t>Duration</a:t>
            </a:r>
          </a:p>
        </p:txBody>
      </p:sp>
      <p:sp>
        <p:nvSpPr>
          <p:cNvPr id="17" name="TextBox 16">
            <a:extLst>
              <a:ext uri="{FF2B5EF4-FFF2-40B4-BE49-F238E27FC236}">
                <a16:creationId xmlns:a16="http://schemas.microsoft.com/office/drawing/2014/main" id="{45DA5FEE-5699-FA25-CAD1-DA1F464AAACB}"/>
              </a:ext>
            </a:extLst>
          </p:cNvPr>
          <p:cNvSpPr txBox="1"/>
          <p:nvPr/>
        </p:nvSpPr>
        <p:spPr>
          <a:xfrm>
            <a:off x="5337851" y="640575"/>
            <a:ext cx="731520" cy="230832"/>
          </a:xfrm>
          <a:prstGeom prst="rect">
            <a:avLst/>
          </a:prstGeom>
          <a:noFill/>
        </p:spPr>
        <p:txBody>
          <a:bodyPr wrap="square" rtlCol="0">
            <a:spAutoFit/>
          </a:bodyPr>
          <a:lstStyle/>
          <a:p>
            <a:pPr algn="ctr"/>
            <a:r>
              <a:rPr lang="en-US" sz="900" dirty="0">
                <a:latin typeface="+mj-lt"/>
              </a:rPr>
              <a:t>Frequency</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8605</TotalTime>
  <Words>364</Words>
  <Application>Microsoft Macintosh PowerPoint</Application>
  <PresentationFormat>On-screen Show (16:9)</PresentationFormat>
  <Paragraphs>22</Paragraphs>
  <Slides>1</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Times New Roman</vt:lpstr>
      <vt:lpstr>Simple Light</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Slinskey, Emily</cp:lastModifiedBy>
  <cp:revision>4</cp:revision>
  <dcterms:modified xsi:type="dcterms:W3CDTF">2023-11-27T16:28:55Z</dcterms:modified>
</cp:coreProperties>
</file>