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Rice, Jennie S" initials="RJS" lastIdx="3" clrIdx="1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3" name="Rahman, Aowabin" initials="RA" lastIdx="1" clrIdx="2">
    <p:extLst>
      <p:ext uri="{19B8F6BF-5375-455C-9EA6-DF929625EA0E}">
        <p15:presenceInfo xmlns:p15="http://schemas.microsoft.com/office/powerpoint/2012/main" userId="S::aowabin.rahman@pnnl.gov::6e4070b0-ae6e-4940-a38f-68dbd679de80" providerId="AD"/>
      </p:ext>
    </p:extLst>
  </p:cmAuthor>
  <p:cmAuthor id="4" name="Tackett, Susan M" initials="TSM" lastIdx="3" clrIdx="3">
    <p:extLst>
      <p:ext uri="{19B8F6BF-5375-455C-9EA6-DF929625EA0E}">
        <p15:presenceInfo xmlns:p15="http://schemas.microsoft.com/office/powerpoint/2012/main" userId="S::susan.tackett@pnnl.gov::167ce18c-b39f-4abc-bc03-028e1caa66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6" autoAdjust="0"/>
    <p:restoredTop sz="95046" autoAdjust="0"/>
  </p:normalViewPr>
  <p:slideViewPr>
    <p:cSldViewPr>
      <p:cViewPr varScale="1">
        <p:scale>
          <a:sx n="124" d="100"/>
          <a:sy n="124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0135F86F-827B-4F45-AA97-B81D1CFB3F5A}"/>
    <pc:docChg chg="custSel delSld modSld">
      <pc:chgData name="Mundy, Beth E" userId="09c03546-1d2d-4d82-89e1-bb5e2a2e687b" providerId="ADAL" clId="{0135F86F-827B-4F45-AA97-B81D1CFB3F5A}" dt="2022-01-28T16:15:15.275" v="146" actId="20577"/>
      <pc:docMkLst>
        <pc:docMk/>
      </pc:docMkLst>
      <pc:sldChg chg="delSp modSp mod delCm">
        <pc:chgData name="Mundy, Beth E" userId="09c03546-1d2d-4d82-89e1-bb5e2a2e687b" providerId="ADAL" clId="{0135F86F-827B-4F45-AA97-B81D1CFB3F5A}" dt="2022-01-28T16:15:15.275" v="146" actId="20577"/>
        <pc:sldMkLst>
          <pc:docMk/>
          <pc:sldMk cId="0" sldId="258"/>
        </pc:sldMkLst>
        <pc:spChg chg="del">
          <ac:chgData name="Mundy, Beth E" userId="09c03546-1d2d-4d82-89e1-bb5e2a2e687b" providerId="ADAL" clId="{0135F86F-827B-4F45-AA97-B81D1CFB3F5A}" dt="2022-01-28T16:08:10.044" v="142" actId="478"/>
          <ac:spMkLst>
            <pc:docMk/>
            <pc:sldMk cId="0" sldId="258"/>
            <ac:spMk id="9" creationId="{CBB823B9-C2D0-4490-A439-7E1168D18BF2}"/>
          </ac:spMkLst>
        </pc:spChg>
        <pc:spChg chg="mod">
          <ac:chgData name="Mundy, Beth E" userId="09c03546-1d2d-4d82-89e1-bb5e2a2e687b" providerId="ADAL" clId="{0135F86F-827B-4F45-AA97-B81D1CFB3F5A}" dt="2022-01-28T16:06:44.089" v="104" actId="20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0135F86F-827B-4F45-AA97-B81D1CFB3F5A}" dt="2022-01-28T16:08:52.909" v="145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undy, Beth E" userId="09c03546-1d2d-4d82-89e1-bb5e2a2e687b" providerId="ADAL" clId="{0135F86F-827B-4F45-AA97-B81D1CFB3F5A}" dt="2022-01-28T16:15:15.275" v="146" actId="20577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Mundy, Beth E" userId="09c03546-1d2d-4d82-89e1-bb5e2a2e687b" providerId="ADAL" clId="{0135F86F-827B-4F45-AA97-B81D1CFB3F5A}" dt="2022-01-28T15:32:31.503" v="4" actId="1036"/>
          <ac:picMkLst>
            <pc:docMk/>
            <pc:sldMk cId="0" sldId="258"/>
            <ac:picMk id="8" creationId="{A208822E-7A46-4F53-9A4E-AE239319B784}"/>
          </ac:picMkLst>
        </pc:picChg>
      </pc:sldChg>
      <pc:sldChg chg="del">
        <pc:chgData name="Mundy, Beth E" userId="09c03546-1d2d-4d82-89e1-bb5e2a2e687b" providerId="ADAL" clId="{0135F86F-827B-4F45-AA97-B81D1CFB3F5A}" dt="2022-01-28T16:06:47.003" v="105" actId="47"/>
        <pc:sldMkLst>
          <pc:docMk/>
          <pc:sldMk cId="1092337545" sldId="259"/>
        </pc:sldMkLst>
      </pc:sldChg>
    </pc:docChg>
  </pc:docChgLst>
  <pc:docChgLst>
    <pc:chgData name="Mundy, Beth E" userId="09c03546-1d2d-4d82-89e1-bb5e2a2e687b" providerId="ADAL" clId="{5446C5BD-F9CF-40BF-BC3F-FAE632869F24}"/>
    <pc:docChg chg="custSel modSld">
      <pc:chgData name="Mundy, Beth E" userId="09c03546-1d2d-4d82-89e1-bb5e2a2e687b" providerId="ADAL" clId="{5446C5BD-F9CF-40BF-BC3F-FAE632869F24}" dt="2022-02-15T22:25:54.843" v="5" actId="20577"/>
      <pc:docMkLst>
        <pc:docMk/>
      </pc:docMkLst>
      <pc:sldChg chg="modSp mod delCm modNotesTx">
        <pc:chgData name="Mundy, Beth E" userId="09c03546-1d2d-4d82-89e1-bb5e2a2e687b" providerId="ADAL" clId="{5446C5BD-F9CF-40BF-BC3F-FAE632869F24}" dt="2022-02-15T22:25:54.843" v="5" actId="20577"/>
        <pc:sldMkLst>
          <pc:docMk/>
          <pc:sldMk cId="0" sldId="258"/>
        </pc:sldMkLst>
        <pc:spChg chg="mod">
          <ac:chgData name="Mundy, Beth E" userId="09c03546-1d2d-4d82-89e1-bb5e2a2e687b" providerId="ADAL" clId="{5446C5BD-F9CF-40BF-BC3F-FAE632869F24}" dt="2022-02-15T22:25:54.843" v="5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  <pc:docChgLst>
    <pc:chgData name="Rahman, Aowabin" userId="6e4070b0-ae6e-4940-a38f-68dbd679de80" providerId="ADAL" clId="{DA9A6ED6-B49C-452C-A674-29708B3E1915}"/>
    <pc:docChg chg="custSel modSld">
      <pc:chgData name="Rahman, Aowabin" userId="6e4070b0-ae6e-4940-a38f-68dbd679de80" providerId="ADAL" clId="{DA9A6ED6-B49C-452C-A674-29708B3E1915}" dt="2022-01-28T00:45:04.396" v="531" actId="20577"/>
      <pc:docMkLst>
        <pc:docMk/>
      </pc:docMkLst>
      <pc:sldChg chg="modSp mod">
        <pc:chgData name="Rahman, Aowabin" userId="6e4070b0-ae6e-4940-a38f-68dbd679de80" providerId="ADAL" clId="{DA9A6ED6-B49C-452C-A674-29708B3E1915}" dt="2022-01-28T00:45:04.396" v="531" actId="20577"/>
        <pc:sldMkLst>
          <pc:docMk/>
          <pc:sldMk cId="0" sldId="258"/>
        </pc:sldMkLst>
        <pc:spChg chg="mod">
          <ac:chgData name="Rahman, Aowabin" userId="6e4070b0-ae6e-4940-a38f-68dbd679de80" providerId="ADAL" clId="{DA9A6ED6-B49C-452C-A674-29708B3E1915}" dt="2022-01-28T00:45:04.396" v="531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198" y="1219200"/>
            <a:ext cx="3733802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methodology to generate heating and cooling setpoint schedules to support large-scale building energy modeling.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Quantitatively define setpoint schedules with a limited set of clearly-defined parameters.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 step-by-step workflow to generate plausible setpoint schedules.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 case studies to evaluate the tradeoffs between different outputs, i.e., total electricity consumption, peak electricity consumption, and thermal comfort, due to specific modifications.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Allows building professionals to understand the feasibility and impacts of a specific setpoint modification during a particular time of the year.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Improves large-scale building energy modeling by capturing the diversity in heating and cooling operations in buildings.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6197" y="17128"/>
            <a:ext cx="8959429" cy="97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kern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New Methodology for Generating Building Temperature Setpoint Schedules</a:t>
            </a:r>
            <a:endParaRPr lang="en-US" sz="2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971880" y="6248400"/>
            <a:ext cx="4714920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800" b="0" i="0" dirty="0">
                <a:effectLst/>
                <a:latin typeface="Arial" panose="020B0604020202020204" pitchFamily="34" charset="0"/>
              </a:rPr>
              <a:t>Rahman, A., Smith, A. D., Xie, Y., Thomas, J., &amp; Burleyson, C. D. “Methodology and analytical approach to investigate the impact of building temperature setpoint schedules.” </a:t>
            </a:r>
            <a:r>
              <a:rPr lang="en-US" sz="800" b="0" i="1" dirty="0">
                <a:effectLst/>
                <a:latin typeface="Arial" panose="020B0604020202020204" pitchFamily="34" charset="0"/>
              </a:rPr>
              <a:t>Journal of Building Performance Simulation</a:t>
            </a:r>
            <a:r>
              <a:rPr lang="en-US" sz="8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800" b="1" i="1" dirty="0">
                <a:effectLst/>
                <a:latin typeface="Arial" panose="020B0604020202020204" pitchFamily="34" charset="0"/>
              </a:rPr>
              <a:t>15</a:t>
            </a:r>
            <a:r>
              <a:rPr lang="en-US" sz="800" b="1" i="0" dirty="0">
                <a:effectLst/>
                <a:latin typeface="Arial" panose="020B0604020202020204" pitchFamily="34" charset="0"/>
              </a:rPr>
              <a:t>(1)</a:t>
            </a:r>
            <a:r>
              <a:rPr lang="en-US" sz="800" b="0" i="0" dirty="0">
                <a:effectLst/>
                <a:latin typeface="Arial" panose="020B0604020202020204" pitchFamily="34" charset="0"/>
              </a:rPr>
              <a:t>, 128-147,</a:t>
            </a:r>
            <a:r>
              <a:rPr lang="en-US" sz="800" dirty="0">
                <a:latin typeface="Arial" panose="020B0604020202020204" pitchFamily="34" charset="0"/>
              </a:rPr>
              <a:t> (2022). [DOI: 10.1080/19401493.2021.2009031]</a:t>
            </a:r>
            <a:endParaRPr lang="en-US" altLang="en-US" sz="8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73733" y="4380850"/>
            <a:ext cx="495598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A summary of the analysis workflow was conducted using the proposed methodology to generate temperature setpoints. The methodology generates a distribution of temperature setpoint schedules from a base schedule and a limited set of parameters. Each setpoint schedule is written to an Input Data File (IDF). The IDFs contain the necessary inputs for </a:t>
            </a:r>
            <a:r>
              <a:rPr lang="en-US" altLang="en-US" sz="1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EnergyPlus</a:t>
            </a:r>
            <a:r>
              <a:rPr lang="en-US" alt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, a physics-based energy simulation tool. The </a:t>
            </a:r>
            <a:r>
              <a:rPr lang="en-US" altLang="en-US" sz="1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EnergyPlus</a:t>
            </a:r>
            <a:r>
              <a:rPr lang="en-US" alt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 output results are analyzed to quantify the tradeoffs between total consumption, peak consumption, and thermal comfort due to the setpoint modifications. Employing a setback in the cooling setpoint in August, shown above, results in a decrease of median total consumption but an increase in the median daily maximum consumption (an indicator of peak consumption).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A208822E-7A46-4F53-9A4E-AE239319B78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14425"/>
            <a:ext cx="5334000" cy="3000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6169</TotalTime>
  <Words>309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13</cp:revision>
  <cp:lastPrinted>2011-05-11T17:30:12Z</cp:lastPrinted>
  <dcterms:created xsi:type="dcterms:W3CDTF">2017-11-02T21:19:41Z</dcterms:created>
  <dcterms:modified xsi:type="dcterms:W3CDTF">2022-02-15T22:26:02Z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NewReviewCycle">
    <vt:lpwstr/>
  </property>
</Properties>
</file>