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5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00"/>
    <a:srgbClr val="FFFFFF"/>
    <a:srgbClr val="0066FF"/>
    <a:srgbClr val="000000"/>
    <a:srgbClr val="C8D4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66" autoAdjust="0"/>
    <p:restoredTop sz="96754" autoAdjust="0"/>
  </p:normalViewPr>
  <p:slideViewPr>
    <p:cSldViewPr>
      <p:cViewPr varScale="1">
        <p:scale>
          <a:sx n="100" d="100"/>
          <a:sy n="100" d="100"/>
        </p:scale>
        <p:origin x="176" y="4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87D43-8E96-4AE0-B26F-CD3131AC299B}" type="datetimeFigureOut">
              <a:rPr lang="en-US" smtClean="0"/>
              <a:t>3/27/23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DEFC0-9FC1-404F-922D-E69E0A21E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23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A69E-DCE9-4F79-8CD9-D41B2081C564}" type="datetimeFigureOut">
              <a:rPr lang="en-US" smtClean="0"/>
              <a:t>3/27/23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0152-20F0-4453-B791-F57281A4BF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60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A69E-DCE9-4F79-8CD9-D41B2081C564}" type="datetimeFigureOut">
              <a:rPr lang="en-US" smtClean="0"/>
              <a:t>3/27/23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0152-20F0-4453-B791-F57281A4BF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208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A69E-DCE9-4F79-8CD9-D41B2081C564}" type="datetimeFigureOut">
              <a:rPr lang="en-US" smtClean="0"/>
              <a:t>3/27/23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0152-20F0-4453-B791-F57281A4BF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722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38512"/>
            <a:ext cx="9139472" cy="9044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A69E-DCE9-4F79-8CD9-D41B2081C564}" type="datetimeFigureOut">
              <a:rPr lang="en-US" smtClean="0"/>
              <a:t>3/27/23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0152-20F0-4453-B791-F57281A4BF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20B00E-63A8-F853-E886-AF72214A5989}"/>
              </a:ext>
            </a:extLst>
          </p:cNvPr>
          <p:cNvSpPr/>
          <p:nvPr userDrawn="1"/>
        </p:nvSpPr>
        <p:spPr>
          <a:xfrm>
            <a:off x="9753600" y="60324"/>
            <a:ext cx="2362200" cy="11139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DA87E30C-D2FF-6883-6F42-465A82AE6C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991" y="64335"/>
            <a:ext cx="2301809" cy="115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5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A69E-DCE9-4F79-8CD9-D41B2081C564}" type="datetimeFigureOut">
              <a:rPr lang="en-US" smtClean="0"/>
              <a:t>3/27/23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0152-20F0-4453-B791-F57281A4BF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7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A69E-DCE9-4F79-8CD9-D41B2081C564}" type="datetimeFigureOut">
              <a:rPr lang="en-US" smtClean="0"/>
              <a:t>3/27/23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0152-20F0-4453-B791-F57281A4BF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0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A69E-DCE9-4F79-8CD9-D41B2081C564}" type="datetimeFigureOut">
              <a:rPr lang="en-US" smtClean="0"/>
              <a:t>3/27/23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0152-20F0-4453-B791-F57281A4BF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419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A69E-DCE9-4F79-8CD9-D41B2081C564}" type="datetimeFigureOut">
              <a:rPr lang="en-US" smtClean="0"/>
              <a:t>3/27/23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0152-20F0-4453-B791-F57281A4BF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89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A69E-DCE9-4F79-8CD9-D41B2081C564}" type="datetimeFigureOut">
              <a:rPr lang="en-US" smtClean="0"/>
              <a:t>3/27/23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0152-20F0-4453-B791-F57281A4BF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15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A69E-DCE9-4F79-8CD9-D41B2081C564}" type="datetimeFigureOut">
              <a:rPr lang="en-US" smtClean="0"/>
              <a:t>3/27/23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0152-20F0-4453-B791-F57281A4BF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80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A69E-DCE9-4F79-8CD9-D41B2081C564}" type="datetimeFigureOut">
              <a:rPr lang="en-US" smtClean="0"/>
              <a:t>3/27/23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0152-20F0-4453-B791-F57281A4BF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0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19099F9-0BAB-584F-AE89-8370198D026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EEA572-ECDF-864D-AAB1-430234018E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8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F26846-7673-5545-84AD-B0AE3D533A35}"/>
              </a:ext>
            </a:extLst>
          </p:cNvPr>
          <p:cNvGrpSpPr/>
          <p:nvPr userDrawn="1"/>
        </p:nvGrpSpPr>
        <p:grpSpPr>
          <a:xfrm>
            <a:off x="9448801" y="92076"/>
            <a:ext cx="2889553" cy="1083583"/>
            <a:chOff x="-76200" y="1143000"/>
            <a:chExt cx="9144000" cy="4572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AD46A64-DEBA-B54E-891F-D8D5D07144E8}"/>
                </a:ext>
              </a:extLst>
            </p:cNvPr>
            <p:cNvSpPr/>
            <p:nvPr/>
          </p:nvSpPr>
          <p:spPr>
            <a:xfrm>
              <a:off x="914400" y="1143000"/>
              <a:ext cx="7315200" cy="4572000"/>
            </a:xfrm>
            <a:prstGeom prst="ellipse">
              <a:avLst/>
            </a:prstGeom>
            <a:blipFill>
              <a:blip r:embed="rId1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1EE86D-7F18-8344-89F2-9B8913BAD46A}"/>
                </a:ext>
              </a:extLst>
            </p:cNvPr>
            <p:cNvSpPr/>
            <p:nvPr userDrawn="1"/>
          </p:nvSpPr>
          <p:spPr>
            <a:xfrm>
              <a:off x="914400" y="1143000"/>
              <a:ext cx="7315200" cy="4572000"/>
            </a:xfrm>
            <a:prstGeom prst="ellipse">
              <a:avLst/>
            </a:prstGeom>
            <a:gradFill flip="none" rotWithShape="1">
              <a:gsLst>
                <a:gs pos="9000">
                  <a:schemeClr val="accent1">
                    <a:lumMod val="75000"/>
                    <a:alpha val="6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B00B2B1-C06A-0545-BA31-92B57D9AE757}"/>
                </a:ext>
              </a:extLst>
            </p:cNvPr>
            <p:cNvSpPr/>
            <p:nvPr/>
          </p:nvSpPr>
          <p:spPr>
            <a:xfrm>
              <a:off x="-76200" y="1720268"/>
              <a:ext cx="9144000" cy="363987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>
                  <a:ln w="12700">
                    <a:noFill/>
                    <a:prstDash val="solid"/>
                  </a:ln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16200000" scaled="1"/>
                    <a:tileRect/>
                  </a:gra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ndara" panose="020E0502030303020204" pitchFamily="34" charset="0"/>
                </a:rPr>
                <a:t>HiLAT</a:t>
              </a:r>
              <a:endParaRPr lang="en-US" sz="10300" b="1" cap="none" spc="0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anose="020E0502030303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DB43B28-D020-024C-AAE3-C95A7F361B4E}"/>
                </a:ext>
              </a:extLst>
            </p:cNvPr>
            <p:cNvSpPr/>
            <p:nvPr/>
          </p:nvSpPr>
          <p:spPr>
            <a:xfrm>
              <a:off x="2817421" y="3629286"/>
              <a:ext cx="5410203" cy="194791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12700">
                    <a:noFill/>
                    <a:prstDash val="solid"/>
                  </a:ln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16200000" scaled="1"/>
                    <a:tileRect/>
                  </a:gra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ndara" panose="020E0502030303020204" pitchFamily="34" charset="0"/>
                </a:rPr>
                <a:t>RASM</a:t>
              </a: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400" y="238511"/>
            <a:ext cx="9139472" cy="923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3047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0A69E-DCE9-4F79-8CD9-D41B2081C564}" type="datetimeFigureOut">
              <a:rPr lang="en-US" smtClean="0"/>
              <a:t>3/27/23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50152-20F0-4453-B791-F57281A4BFC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1C455E-E5B2-A047-806E-71428E4BC67D}"/>
              </a:ext>
            </a:extLst>
          </p:cNvPr>
          <p:cNvCxnSpPr>
            <a:cxnSpLocks/>
          </p:cNvCxnSpPr>
          <p:nvPr userDrawn="1"/>
        </p:nvCxnSpPr>
        <p:spPr>
          <a:xfrm>
            <a:off x="406400" y="1219200"/>
            <a:ext cx="9652000" cy="0"/>
          </a:xfrm>
          <a:prstGeom prst="line">
            <a:avLst/>
          </a:prstGeom>
          <a:ln w="25400">
            <a:solidFill>
              <a:srgbClr val="C8D4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95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07BE8-6E2A-F900-2055-A799EEA7D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152400"/>
            <a:ext cx="9423400" cy="916921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 E3SMv1-Arctic Ocean and Sea-Ice Regionally Refined Model</a:t>
            </a:r>
            <a:endParaRPr lang="en-US" sz="36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C8B249-C68F-7F3D-7352-4E48B608354C}"/>
              </a:ext>
            </a:extLst>
          </p:cNvPr>
          <p:cNvSpPr txBox="1"/>
          <p:nvPr/>
        </p:nvSpPr>
        <p:spPr>
          <a:xfrm>
            <a:off x="406400" y="6248400"/>
            <a:ext cx="10896600" cy="52322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/>
              <a:t>Reference</a:t>
            </a:r>
            <a:r>
              <a:rPr lang="en-US" sz="1400" dirty="0"/>
              <a:t>: </a:t>
            </a:r>
            <a:r>
              <a:rPr lang="en-US" sz="1400" b="1" dirty="0"/>
              <a:t>Veneziani, M., Maslowski, W., Lee, J., D’Angelo, G</a:t>
            </a:r>
            <a:r>
              <a:rPr lang="en-US" sz="1400" dirty="0"/>
              <a:t>., Osinski, R., Petersen, M. R., et al. (2022).  An evaluation of the E3SMv1 Arctic ocean and sea-ice regionally refined model”. Geoscientific Model Development 15, 3133-3160. https://doi.org/10.5194/gmd-15-3133-2022.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E075CB4-5BB1-7F82-6FC5-FF8747781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12" y="1346066"/>
            <a:ext cx="6700053" cy="465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marL="231775" indent="-23177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174625" indent="-165100" algn="ctr" eaLnBrk="1" hangingPunct="1">
              <a:spcBef>
                <a:spcPct val="15000"/>
              </a:spcBef>
              <a:buSzPct val="70000"/>
            </a:pPr>
            <a:r>
              <a:rPr lang="en-US" altLang="en-US" sz="2000" b="1" dirty="0"/>
              <a:t>Objective</a:t>
            </a:r>
          </a:p>
          <a:p>
            <a:pPr marL="174625" indent="-155575" eaLnBrk="1" hangingPunct="1">
              <a:spcBef>
                <a:spcPct val="15000"/>
              </a:spcBef>
              <a:buSzPct val="70000"/>
              <a:buFont typeface="Arial" pitchFamily="34" charset="0"/>
              <a:buChar char="●"/>
            </a:pPr>
            <a:r>
              <a:rPr lang="en-US" sz="1800" dirty="0"/>
              <a:t>Develop an Arctic centered global configuration of E3SM with regional horizontal resolution refinement in the Arctic Ocean and subpolar North Atlantic Ocean. </a:t>
            </a:r>
            <a:endParaRPr lang="en-US" altLang="en-US" sz="1100" dirty="0"/>
          </a:p>
          <a:p>
            <a:pPr marL="115888" indent="-106363" algn="ctr" eaLnBrk="1" hangingPunct="1">
              <a:spcBef>
                <a:spcPct val="15000"/>
              </a:spcBef>
              <a:buSzPct val="70000"/>
            </a:pPr>
            <a:r>
              <a:rPr lang="en-US" altLang="en-US" sz="2000" b="1" dirty="0"/>
              <a:t>Approach</a:t>
            </a:r>
          </a:p>
          <a:p>
            <a:pPr marL="174625" indent="-155575" eaLnBrk="1" hangingPunct="1">
              <a:spcBef>
                <a:spcPct val="15000"/>
              </a:spcBef>
              <a:buSzPct val="70000"/>
              <a:buFont typeface="Arial" pitchFamily="34" charset="0"/>
              <a:buChar char="●"/>
            </a:pPr>
            <a:r>
              <a:rPr lang="en-US" sz="1800" dirty="0"/>
              <a:t>Use E3SM version 1 to setup and run an Arctic regional refined configuration (horizontal resolution of up to 10 km) for the ocean and sea-ice model components and using the JRA55-do reanalysis data as atmospheric forcing.</a:t>
            </a:r>
            <a:endParaRPr lang="en-US" altLang="en-US" sz="1100" b="1" dirty="0"/>
          </a:p>
          <a:p>
            <a:pPr marL="115888" indent="-106363" algn="ctr" eaLnBrk="1" hangingPunct="1">
              <a:spcBef>
                <a:spcPct val="15000"/>
              </a:spcBef>
              <a:buSzPct val="70000"/>
            </a:pPr>
            <a:r>
              <a:rPr lang="en-US" altLang="en-US" sz="2000" b="1" dirty="0"/>
              <a:t>Impact</a:t>
            </a:r>
            <a:endParaRPr lang="en-US" altLang="en-US" sz="2000" dirty="0"/>
          </a:p>
          <a:p>
            <a:pPr marL="174625" indent="-155575" eaLnBrk="1" hangingPunct="1">
              <a:spcBef>
                <a:spcPct val="15000"/>
              </a:spcBef>
              <a:buSzPct val="70000"/>
              <a:buFont typeface="Arial" pitchFamily="34" charset="0"/>
              <a:buChar char="●"/>
            </a:pPr>
            <a:r>
              <a:rPr lang="en-US" sz="1800" dirty="0"/>
              <a:t>Compared to standard low-resolution E3SM results, E3SM-Arctic improves the ocean circulation, temperature and salinity through the Arctic gateways (see figure to the right).</a:t>
            </a:r>
          </a:p>
          <a:p>
            <a:pPr marL="174625" indent="-155575" eaLnBrk="1" hangingPunct="1">
              <a:spcBef>
                <a:spcPct val="15000"/>
              </a:spcBef>
              <a:buSzPct val="70000"/>
              <a:buFont typeface="Arial" pitchFamily="34" charset="0"/>
              <a:buChar char="●"/>
            </a:pPr>
            <a:r>
              <a:rPr lang="en-US" sz="1800" dirty="0"/>
              <a:t>The characteristics of Atlantic Water are also improved, as well as the strength of the Atlantic Meridional Overturning Circulation (AMOC).</a:t>
            </a:r>
          </a:p>
          <a:p>
            <a:pPr marL="174625" indent="-155575" eaLnBrk="1" hangingPunct="1">
              <a:spcBef>
                <a:spcPct val="15000"/>
              </a:spcBef>
              <a:buSzPct val="70000"/>
              <a:buFont typeface="Arial" pitchFamily="34" charset="0"/>
              <a:buChar char="●"/>
            </a:pPr>
            <a:r>
              <a:rPr lang="en-US" sz="1800" dirty="0"/>
              <a:t>E3SM-Arctic is about five times less computationally expensive than the E3SM global high-resolution configuration.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338D1623-034E-C8A1-0B30-82AD6D09C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549" y="5651500"/>
            <a:ext cx="51435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rgbClr val="0000FF"/>
                </a:solidFill>
                <a:latin typeface="Arial" panose="020B0604020202020204" pitchFamily="34" charset="0"/>
              </a:rPr>
              <a:t>Annual climatological temperature (a, b), salinity (c, d), and velocity (e, f) across </a:t>
            </a:r>
            <a:r>
              <a:rPr lang="en-US" altLang="en-US" sz="1100" b="1" dirty="0" err="1">
                <a:solidFill>
                  <a:srgbClr val="0000FF"/>
                </a:solidFill>
                <a:latin typeface="Arial" panose="020B0604020202020204" pitchFamily="34" charset="0"/>
              </a:rPr>
              <a:t>Fram</a:t>
            </a:r>
            <a:r>
              <a:rPr lang="en-US" altLang="en-US" sz="1100" b="1" dirty="0">
                <a:solidFill>
                  <a:srgbClr val="0000FF"/>
                </a:solidFill>
                <a:latin typeface="Arial" panose="020B0604020202020204" pitchFamily="34" charset="0"/>
              </a:rPr>
              <a:t> Strait (between Greenland and Svalbard), simulated in E3SM-Arctic (a, c, e) and in a low-resolution E3SM configuration (b, d, f).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B7EDD8-257E-8DB7-FABF-07E9D82FB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549" y="1143000"/>
            <a:ext cx="5143500" cy="4508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BFA095-63E4-76BF-E1A0-CA6D62B3A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800" y="76200"/>
            <a:ext cx="21082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82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18088</TotalTime>
  <Words>255</Words>
  <Application>Microsoft Macintosh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Candara</vt:lpstr>
      <vt:lpstr>Office Theme</vt:lpstr>
      <vt:lpstr>The E3SMv1-Arctic Ocean and Sea-Ice Regionally Refined 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Wilbert Weijer</dc:creator>
  <cp:lastModifiedBy>Veneziani, Milena</cp:lastModifiedBy>
  <cp:revision>571</cp:revision>
  <dcterms:created xsi:type="dcterms:W3CDTF">2015-08-07T04:25:23Z</dcterms:created>
  <dcterms:modified xsi:type="dcterms:W3CDTF">2023-03-27T21:27:29Z</dcterms:modified>
</cp:coreProperties>
</file>