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8" r:id="rId2"/>
  </p:sldMasterIdLst>
  <p:notesMasterIdLst>
    <p:notesMasterId r:id="rId4"/>
  </p:notesMasterIdLst>
  <p:handoutMasterIdLst>
    <p:handoutMasterId r:id="rId5"/>
  </p:handoutMasterIdLst>
  <p:sldIdLst>
    <p:sldId id="262" r:id="rId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D Collins" initials="WDC" lastIdx="1" clrIdx="0"/>
  <p:cmAuthor id="2" name="William D Collins" initials="WDC [2]" lastIdx="1" clrIdx="1"/>
  <p:cmAuthor id="3" name="William D Collins" initials="WDC [3]" lastIdx="1" clrIdx="2"/>
  <p:cmAuthor id="4" name="William D Collins" initials="WDC [4]" lastIdx="1" clrIdx="3"/>
  <p:cmAuthor id="5" name="William D Collins" initials="WDC [5]" lastIdx="1" clrIdx="4"/>
  <p:cmAuthor id="6" name="William D Collins" initials="WDC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E86E25"/>
    <a:srgbClr val="1C75BC"/>
    <a:srgbClr val="88AC2E"/>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54" autoAdjust="0"/>
    <p:restoredTop sz="94600" autoAdjust="0"/>
  </p:normalViewPr>
  <p:slideViewPr>
    <p:cSldViewPr snapToGrid="0" snapToObjects="1">
      <p:cViewPr varScale="1">
        <p:scale>
          <a:sx n="156" d="100"/>
          <a:sy n="156" d="100"/>
        </p:scale>
        <p:origin x="1376" y="176"/>
      </p:cViewPr>
      <p:guideLst>
        <p:guide orient="horz" pos="162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1" d="100"/>
          <a:sy n="81" d="100"/>
        </p:scale>
        <p:origin x="-35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2/2/24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2/2/24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her (EESA)">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0" y="0"/>
            <a:ext cx="9144000" cy="531495"/>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40" name="Content Placeholder 10"/>
          <p:cNvSpPr>
            <a:spLocks noGrp="1"/>
          </p:cNvSpPr>
          <p:nvPr>
            <p:ph sz="quarter" idx="31" hasCustomPrompt="1"/>
          </p:nvPr>
        </p:nvSpPr>
        <p:spPr>
          <a:xfrm>
            <a:off x="13996" y="587217"/>
            <a:ext cx="3350984" cy="3578253"/>
          </a:xfrm>
          <a:prstGeom prst="rect">
            <a:avLst/>
          </a:prstGeom>
        </p:spPr>
        <p:txBody>
          <a:bodyPr/>
          <a:lstStyle>
            <a:lvl1pPr>
              <a:defRPr sz="1350" b="0" baseline="0">
                <a:solidFill>
                  <a:schemeClr val="accent4"/>
                </a:solidFill>
              </a:defRPr>
            </a:lvl1pPr>
            <a:lvl2pPr>
              <a:defRPr sz="1050"/>
            </a:lvl2pPr>
          </a:lstStyle>
          <a:p>
            <a:pPr lvl="0"/>
            <a:r>
              <a:rPr lang="en-US" dirty="0"/>
              <a:t>Image and caption                      - Visually compelling figure(s) to explain the research               - Include legends and descriptive caption</a:t>
            </a:r>
          </a:p>
        </p:txBody>
      </p:sp>
      <p:sp>
        <p:nvSpPr>
          <p:cNvPr id="41" name="Text Placeholder 30"/>
          <p:cNvSpPr>
            <a:spLocks noGrp="1"/>
          </p:cNvSpPr>
          <p:nvPr>
            <p:ph type="body" sz="quarter" idx="26" hasCustomPrompt="1"/>
          </p:nvPr>
        </p:nvSpPr>
        <p:spPr>
          <a:xfrm>
            <a:off x="12700" y="4165470"/>
            <a:ext cx="3352280" cy="516220"/>
          </a:xfrm>
          <a:prstGeom prst="rect">
            <a:avLst/>
          </a:prstGeom>
        </p:spPr>
        <p:txBody>
          <a:bodyPr>
            <a:noAutofit/>
          </a:bodyPr>
          <a:lstStyle>
            <a:lvl1pPr algn="just">
              <a:lnSpc>
                <a:spcPts val="750"/>
              </a:lnSpc>
              <a:spcBef>
                <a:spcPts val="0"/>
              </a:spcBef>
              <a:defRPr sz="75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1" y="809286"/>
            <a:ext cx="5786275" cy="910657"/>
          </a:xfrm>
          <a:prstGeom prst="rect">
            <a:avLst/>
          </a:prstGeom>
        </p:spPr>
        <p:txBody>
          <a:bodyPr/>
          <a:lstStyle>
            <a:lvl1pPr marL="171450">
              <a:defRPr sz="1200" b="0">
                <a:solidFill>
                  <a:srgbClr val="1C75BC"/>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1" y="1980861"/>
            <a:ext cx="5786275" cy="909297"/>
          </a:xfrm>
          <a:prstGeom prst="rect">
            <a:avLst/>
          </a:prstGeom>
        </p:spPr>
        <p:txBody>
          <a:bodyPr/>
          <a:lstStyle>
            <a:lvl1pPr marL="171450">
              <a:defRPr sz="1200" b="0">
                <a:solidFill>
                  <a:srgbClr val="1C75BC"/>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1" y="3160769"/>
            <a:ext cx="5786275" cy="1525531"/>
          </a:xfrm>
          <a:prstGeom prst="rect">
            <a:avLst/>
          </a:prstGeom>
        </p:spPr>
        <p:txBody>
          <a:bodyPr>
            <a:normAutofit/>
          </a:bodyPr>
          <a:lstStyle>
            <a:lvl1pPr marL="214313" indent="-214313">
              <a:buFont typeface="Arial" panose="020B0604020202020204" pitchFamily="34" charset="0"/>
              <a:buChar char="‒"/>
              <a:defRPr sz="1050" b="0">
                <a:solidFill>
                  <a:srgbClr val="1C75BC"/>
                </a:solidFill>
              </a:defRPr>
            </a:lvl1pPr>
          </a:lstStyle>
          <a:p>
            <a:pPr lvl="0"/>
            <a:r>
              <a:rPr lang="en-US" dirty="0"/>
              <a:t>Address the research approach in 2-4 bullet points</a:t>
            </a:r>
          </a:p>
        </p:txBody>
      </p:sp>
      <p:pic>
        <p:nvPicPr>
          <p:cNvPr id="50" name="Picture 49" descr="Berkeley_Lab_Logo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4686300"/>
            <a:ext cx="762000" cy="444985"/>
          </a:xfrm>
          <a:prstGeom prst="rect">
            <a:avLst/>
          </a:prstGeom>
        </p:spPr>
      </p:pic>
      <p:sp>
        <p:nvSpPr>
          <p:cNvPr id="52" name="Picture Placeholder 51"/>
          <p:cNvSpPr>
            <a:spLocks noGrp="1"/>
          </p:cNvSpPr>
          <p:nvPr>
            <p:ph type="pic" sz="quarter" idx="36" hasCustomPrompt="1"/>
          </p:nvPr>
        </p:nvSpPr>
        <p:spPr>
          <a:xfrm>
            <a:off x="3387725" y="4742260"/>
            <a:ext cx="3187700" cy="329803"/>
          </a:xfrm>
          <a:prstGeom prst="rect">
            <a:avLst/>
          </a:prstGeom>
        </p:spPr>
        <p:txBody>
          <a:bodyPr/>
          <a:lstStyle>
            <a:lvl1pPr>
              <a:defRPr sz="825">
                <a:solidFill>
                  <a:schemeClr val="accent4"/>
                </a:solidFill>
              </a:defRPr>
            </a:lvl1pPr>
          </a:lstStyle>
          <a:p>
            <a:pPr lvl="0"/>
            <a:r>
              <a:rPr lang="en-US" dirty="0"/>
              <a:t>Optional - additional logos here (project logo, collaborators, etc.)</a:t>
            </a:r>
          </a:p>
        </p:txBody>
      </p:sp>
      <p:sp>
        <p:nvSpPr>
          <p:cNvPr id="15" name="Picture Placeholder 51"/>
          <p:cNvSpPr>
            <a:spLocks noGrp="1"/>
          </p:cNvSpPr>
          <p:nvPr>
            <p:ph type="pic" sz="quarter" idx="37" hasCustomPrompt="1"/>
          </p:nvPr>
        </p:nvSpPr>
        <p:spPr>
          <a:xfrm>
            <a:off x="347346" y="4747975"/>
            <a:ext cx="2883535" cy="329803"/>
          </a:xfrm>
          <a:prstGeom prst="rect">
            <a:avLst/>
          </a:prstGeom>
        </p:spPr>
        <p:txBody>
          <a:bodyPr/>
          <a:lstStyle>
            <a:lvl1pPr>
              <a:defRPr sz="825" baseline="0">
                <a:solidFill>
                  <a:schemeClr val="accent4"/>
                </a:solidFill>
              </a:defRPr>
            </a:lvl1pPr>
          </a:lstStyle>
          <a:p>
            <a:pPr lvl="0"/>
            <a:r>
              <a:rPr lang="en-US" dirty="0"/>
              <a:t>Sponsor logo here</a:t>
            </a:r>
          </a:p>
        </p:txBody>
      </p:sp>
      <p:cxnSp>
        <p:nvCxnSpPr>
          <p:cNvPr id="3" name="Straight Connector 2"/>
          <p:cNvCxnSpPr/>
          <p:nvPr userDrawn="1"/>
        </p:nvCxnSpPr>
        <p:spPr>
          <a:xfrm>
            <a:off x="0" y="550885"/>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4681690"/>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pic>
        <p:nvPicPr>
          <p:cNvPr id="14" name="Picture 20" descr="CRD_logo_new2.png"/>
          <p:cNvPicPr>
            <a:picLocks noChangeAspect="1"/>
          </p:cNvPicPr>
          <p:nvPr userDrawn="1"/>
        </p:nvPicPr>
        <p:blipFill>
          <a:blip r:embed="rId3"/>
          <a:srcRect/>
          <a:stretch>
            <a:fillRect/>
          </a:stretch>
        </p:blipFill>
        <p:spPr bwMode="auto">
          <a:xfrm>
            <a:off x="6955182" y="4686301"/>
            <a:ext cx="988971" cy="461810"/>
          </a:xfrm>
          <a:prstGeom prst="rect">
            <a:avLst/>
          </a:prstGeom>
          <a:noFill/>
          <a:ln w="9525">
            <a:noFill/>
            <a:miter lim="800000"/>
            <a:headEnd/>
            <a:tailEnd/>
          </a:ln>
        </p:spPr>
      </p:pic>
    </p:spTree>
    <p:extLst>
      <p:ext uri="{BB962C8B-B14F-4D97-AF65-F5344CB8AC3E}">
        <p14:creationId xmlns:p14="http://schemas.microsoft.com/office/powerpoint/2010/main" val="333578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her (EESA 2)">
    <p:spTree>
      <p:nvGrpSpPr>
        <p:cNvPr id="1" name=""/>
        <p:cNvGrpSpPr/>
        <p:nvPr/>
      </p:nvGrpSpPr>
      <p:grpSpPr>
        <a:xfrm>
          <a:off x="0" y="0"/>
          <a:ext cx="0" cy="0"/>
          <a:chOff x="0" y="0"/>
          <a:chExt cx="0" cy="0"/>
        </a:xfrm>
      </p:grpSpPr>
      <p:sp>
        <p:nvSpPr>
          <p:cNvPr id="3" name="Wave 2"/>
          <p:cNvSpPr/>
          <p:nvPr userDrawn="1"/>
        </p:nvSpPr>
        <p:spPr>
          <a:xfrm>
            <a:off x="1" y="247650"/>
            <a:ext cx="9140825" cy="178594"/>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4" name="Wave 3"/>
          <p:cNvSpPr/>
          <p:nvPr userDrawn="1"/>
        </p:nvSpPr>
        <p:spPr>
          <a:xfrm>
            <a:off x="3176" y="233363"/>
            <a:ext cx="9140825" cy="164306"/>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5" name="Wave 4"/>
          <p:cNvSpPr/>
          <p:nvPr userDrawn="1"/>
        </p:nvSpPr>
        <p:spPr>
          <a:xfrm>
            <a:off x="1" y="197644"/>
            <a:ext cx="9140825" cy="175022"/>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6" name="Wave 5"/>
          <p:cNvSpPr/>
          <p:nvPr userDrawn="1"/>
        </p:nvSpPr>
        <p:spPr>
          <a:xfrm>
            <a:off x="0" y="48816"/>
            <a:ext cx="9144000" cy="2714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7" name="Rectangle 6"/>
          <p:cNvSpPr/>
          <p:nvPr userDrawn="1"/>
        </p:nvSpPr>
        <p:spPr>
          <a:xfrm>
            <a:off x="0" y="0"/>
            <a:ext cx="9144000" cy="2286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077666">
              <a:defRPr/>
            </a:pPr>
            <a:endParaRPr lang="en-US" sz="1350" dirty="0">
              <a:solidFill>
                <a:prstClr val="white"/>
              </a:solidFill>
            </a:endParaRPr>
          </a:p>
        </p:txBody>
      </p:sp>
      <p:sp>
        <p:nvSpPr>
          <p:cNvPr id="8" name="Wave 7"/>
          <p:cNvSpPr/>
          <p:nvPr userDrawn="1"/>
        </p:nvSpPr>
        <p:spPr>
          <a:xfrm>
            <a:off x="-3175" y="417910"/>
            <a:ext cx="9147175" cy="175022"/>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9" name="Title Placeholder 1"/>
          <p:cNvSpPr>
            <a:spLocks noGrp="1"/>
          </p:cNvSpPr>
          <p:nvPr>
            <p:ph type="title" hasCustomPrompt="1"/>
          </p:nvPr>
        </p:nvSpPr>
        <p:spPr bwMode="auto">
          <a:xfrm>
            <a:off x="0" y="0"/>
            <a:ext cx="9144000" cy="531495"/>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10" name="Content Placeholder 10"/>
          <p:cNvSpPr>
            <a:spLocks noGrp="1"/>
          </p:cNvSpPr>
          <p:nvPr>
            <p:ph sz="quarter" idx="31" hasCustomPrompt="1"/>
          </p:nvPr>
        </p:nvSpPr>
        <p:spPr>
          <a:xfrm>
            <a:off x="13996" y="587217"/>
            <a:ext cx="3350984" cy="3578253"/>
          </a:xfrm>
          <a:prstGeom prst="rect">
            <a:avLst/>
          </a:prstGeom>
        </p:spPr>
        <p:txBody>
          <a:bodyPr/>
          <a:lstStyle>
            <a:lvl1pPr>
              <a:defRPr sz="1350" b="0" baseline="0">
                <a:solidFill>
                  <a:schemeClr val="accent4"/>
                </a:solidFill>
              </a:defRPr>
            </a:lvl1pPr>
            <a:lvl2pPr>
              <a:defRPr sz="1050"/>
            </a:lvl2pPr>
          </a:lstStyle>
          <a:p>
            <a:pPr lvl="0"/>
            <a:r>
              <a:rPr lang="en-US" dirty="0"/>
              <a:t>Image and caption                      - Visually compelling figure(s) to explain the research               - Include legends and descriptive caption</a:t>
            </a:r>
          </a:p>
        </p:txBody>
      </p:sp>
      <p:sp>
        <p:nvSpPr>
          <p:cNvPr id="11" name="Text Placeholder 30"/>
          <p:cNvSpPr>
            <a:spLocks noGrp="1"/>
          </p:cNvSpPr>
          <p:nvPr>
            <p:ph type="body" sz="quarter" idx="26" hasCustomPrompt="1"/>
          </p:nvPr>
        </p:nvSpPr>
        <p:spPr>
          <a:xfrm>
            <a:off x="12700" y="4165470"/>
            <a:ext cx="3352280" cy="516220"/>
          </a:xfrm>
          <a:prstGeom prst="rect">
            <a:avLst/>
          </a:prstGeom>
        </p:spPr>
        <p:txBody>
          <a:bodyPr>
            <a:noAutofit/>
          </a:bodyPr>
          <a:lstStyle>
            <a:lvl1pPr algn="just">
              <a:lnSpc>
                <a:spcPts val="750"/>
              </a:lnSpc>
              <a:spcBef>
                <a:spcPts val="0"/>
              </a:spcBef>
              <a:defRPr sz="75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4" name="Text Placeholder 23"/>
          <p:cNvSpPr>
            <a:spLocks noGrp="1"/>
          </p:cNvSpPr>
          <p:nvPr>
            <p:ph type="body" sz="quarter" idx="30" hasCustomPrompt="1"/>
          </p:nvPr>
        </p:nvSpPr>
        <p:spPr>
          <a:xfrm>
            <a:off x="3387841" y="809286"/>
            <a:ext cx="5786275" cy="910657"/>
          </a:xfrm>
          <a:prstGeom prst="rect">
            <a:avLst/>
          </a:prstGeom>
        </p:spPr>
        <p:txBody>
          <a:bodyPr/>
          <a:lstStyle>
            <a:lvl1pPr marL="171450">
              <a:defRPr sz="1200" b="0">
                <a:solidFill>
                  <a:srgbClr val="1C75BC"/>
                </a:solidFill>
              </a:defRPr>
            </a:lvl1pPr>
          </a:lstStyle>
          <a:p>
            <a:pPr lvl="0"/>
            <a:r>
              <a:rPr lang="en-US" dirty="0"/>
              <a:t>50 words or less</a:t>
            </a:r>
          </a:p>
        </p:txBody>
      </p:sp>
      <p:sp>
        <p:nvSpPr>
          <p:cNvPr id="16" name="Text Placeholder 23"/>
          <p:cNvSpPr>
            <a:spLocks noGrp="1"/>
          </p:cNvSpPr>
          <p:nvPr>
            <p:ph type="body" sz="quarter" idx="34" hasCustomPrompt="1"/>
          </p:nvPr>
        </p:nvSpPr>
        <p:spPr>
          <a:xfrm>
            <a:off x="3387841" y="1980861"/>
            <a:ext cx="5786275" cy="909297"/>
          </a:xfrm>
          <a:prstGeom prst="rect">
            <a:avLst/>
          </a:prstGeom>
        </p:spPr>
        <p:txBody>
          <a:bodyPr/>
          <a:lstStyle>
            <a:lvl1pPr marL="171450">
              <a:defRPr sz="1200" b="0">
                <a:solidFill>
                  <a:srgbClr val="1C75BC"/>
                </a:solidFill>
              </a:defRPr>
            </a:lvl1pPr>
          </a:lstStyle>
          <a:p>
            <a:pPr lvl="0"/>
            <a:r>
              <a:rPr lang="en-US" dirty="0"/>
              <a:t>50 words or less Importance, relevance, or intriguing component of the finding to the field</a:t>
            </a:r>
          </a:p>
        </p:txBody>
      </p:sp>
      <p:sp>
        <p:nvSpPr>
          <p:cNvPr id="17" name="Text Placeholder 34"/>
          <p:cNvSpPr>
            <a:spLocks noGrp="1"/>
          </p:cNvSpPr>
          <p:nvPr>
            <p:ph type="body" sz="quarter" idx="35" hasCustomPrompt="1"/>
          </p:nvPr>
        </p:nvSpPr>
        <p:spPr>
          <a:xfrm>
            <a:off x="3387841" y="3160769"/>
            <a:ext cx="5786275" cy="1525531"/>
          </a:xfrm>
          <a:prstGeom prst="rect">
            <a:avLst/>
          </a:prstGeom>
        </p:spPr>
        <p:txBody>
          <a:bodyPr>
            <a:normAutofit/>
          </a:bodyPr>
          <a:lstStyle>
            <a:lvl1pPr marL="214313" indent="-214313">
              <a:buFont typeface="Arial" panose="020B0604020202020204" pitchFamily="34" charset="0"/>
              <a:buChar char="‒"/>
              <a:defRPr sz="1050" b="0">
                <a:solidFill>
                  <a:srgbClr val="1C75BC"/>
                </a:solidFill>
              </a:defRPr>
            </a:lvl1pPr>
          </a:lstStyle>
          <a:p>
            <a:pPr lvl="0"/>
            <a:r>
              <a:rPr lang="en-US" dirty="0"/>
              <a:t>Address the research approach in 2-4 bullet points</a:t>
            </a:r>
          </a:p>
        </p:txBody>
      </p:sp>
      <p:pic>
        <p:nvPicPr>
          <p:cNvPr id="19" name="Picture 18" descr="Berkeley_Lab_Logo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4686300"/>
            <a:ext cx="762000" cy="444985"/>
          </a:xfrm>
          <a:prstGeom prst="rect">
            <a:avLst/>
          </a:prstGeom>
        </p:spPr>
      </p:pic>
      <p:sp>
        <p:nvSpPr>
          <p:cNvPr id="20" name="Picture Placeholder 51"/>
          <p:cNvSpPr>
            <a:spLocks noGrp="1"/>
          </p:cNvSpPr>
          <p:nvPr>
            <p:ph type="pic" sz="quarter" idx="36" hasCustomPrompt="1"/>
          </p:nvPr>
        </p:nvSpPr>
        <p:spPr>
          <a:xfrm>
            <a:off x="3387725" y="4742260"/>
            <a:ext cx="3187700" cy="329803"/>
          </a:xfrm>
          <a:prstGeom prst="rect">
            <a:avLst/>
          </a:prstGeom>
        </p:spPr>
        <p:txBody>
          <a:bodyPr/>
          <a:lstStyle>
            <a:lvl1pPr>
              <a:defRPr sz="825">
                <a:solidFill>
                  <a:schemeClr val="accent4"/>
                </a:solidFill>
              </a:defRPr>
            </a:lvl1pPr>
          </a:lstStyle>
          <a:p>
            <a:pPr lvl="0"/>
            <a:r>
              <a:rPr lang="en-US" dirty="0"/>
              <a:t>Optional - additional logos here (project logo, collaborators, etc.)</a:t>
            </a:r>
          </a:p>
        </p:txBody>
      </p:sp>
      <p:sp>
        <p:nvSpPr>
          <p:cNvPr id="21" name="Picture Placeholder 51"/>
          <p:cNvSpPr>
            <a:spLocks noGrp="1"/>
          </p:cNvSpPr>
          <p:nvPr>
            <p:ph type="pic" sz="quarter" idx="37" hasCustomPrompt="1"/>
          </p:nvPr>
        </p:nvSpPr>
        <p:spPr>
          <a:xfrm>
            <a:off x="347346" y="4747975"/>
            <a:ext cx="2883535" cy="329803"/>
          </a:xfrm>
          <a:prstGeom prst="rect">
            <a:avLst/>
          </a:prstGeom>
        </p:spPr>
        <p:txBody>
          <a:bodyPr/>
          <a:lstStyle>
            <a:lvl1pPr>
              <a:defRPr sz="825" baseline="0">
                <a:solidFill>
                  <a:schemeClr val="accent4"/>
                </a:solidFill>
              </a:defRPr>
            </a:lvl1pPr>
          </a:lstStyle>
          <a:p>
            <a:pPr lvl="0"/>
            <a:r>
              <a:rPr lang="en-US" dirty="0"/>
              <a:t>Sponsor logo here</a:t>
            </a:r>
          </a:p>
        </p:txBody>
      </p:sp>
      <p:cxnSp>
        <p:nvCxnSpPr>
          <p:cNvPr id="22" name="Straight Connector 21"/>
          <p:cNvCxnSpPr/>
          <p:nvPr userDrawn="1"/>
        </p:nvCxnSpPr>
        <p:spPr>
          <a:xfrm>
            <a:off x="0" y="550885"/>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0" y="4681690"/>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pic>
        <p:nvPicPr>
          <p:cNvPr id="24" name="Picture 20" descr="CRD_logo_new2.png"/>
          <p:cNvPicPr>
            <a:picLocks noChangeAspect="1"/>
          </p:cNvPicPr>
          <p:nvPr userDrawn="1"/>
        </p:nvPicPr>
        <p:blipFill>
          <a:blip r:embed="rId3"/>
          <a:srcRect/>
          <a:stretch>
            <a:fillRect/>
          </a:stretch>
        </p:blipFill>
        <p:spPr bwMode="auto">
          <a:xfrm>
            <a:off x="6955182" y="4686301"/>
            <a:ext cx="988971" cy="461810"/>
          </a:xfrm>
          <a:prstGeom prst="rect">
            <a:avLst/>
          </a:prstGeom>
          <a:noFill/>
          <a:ln w="9525">
            <a:noFill/>
            <a:miter lim="800000"/>
            <a:headEnd/>
            <a:tailEnd/>
          </a:ln>
        </p:spPr>
      </p:pic>
    </p:spTree>
    <p:extLst>
      <p:ext uri="{BB962C8B-B14F-4D97-AF65-F5344CB8AC3E}">
        <p14:creationId xmlns:p14="http://schemas.microsoft.com/office/powerpoint/2010/main" val="203433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3470"/>
            <a:ext cx="8392886" cy="531495"/>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1" name="Text Placeholder 30"/>
          <p:cNvSpPr>
            <a:spLocks noGrp="1"/>
          </p:cNvSpPr>
          <p:nvPr>
            <p:ph type="body" sz="quarter" idx="26"/>
          </p:nvPr>
        </p:nvSpPr>
        <p:spPr>
          <a:xfrm>
            <a:off x="12700" y="4165470"/>
            <a:ext cx="3352280" cy="516220"/>
          </a:xfrm>
          <a:prstGeom prst="rect">
            <a:avLst/>
          </a:prstGeom>
        </p:spPr>
        <p:txBody>
          <a:bodyPr>
            <a:noAutofit/>
          </a:bodyPr>
          <a:lstStyle>
            <a:lvl1pPr algn="just">
              <a:lnSpc>
                <a:spcPts val="750"/>
              </a:lnSpc>
              <a:spcBef>
                <a:spcPts val="0"/>
              </a:spcBef>
              <a:defRPr sz="750" b="0"/>
            </a:lvl1pPr>
          </a:lstStyle>
          <a:p>
            <a:pPr lvl="0"/>
            <a:endParaRPr lang="en-US" dirty="0"/>
          </a:p>
        </p:txBody>
      </p:sp>
      <p:sp>
        <p:nvSpPr>
          <p:cNvPr id="44" name="Text Placeholder 23"/>
          <p:cNvSpPr>
            <a:spLocks noGrp="1"/>
          </p:cNvSpPr>
          <p:nvPr>
            <p:ph type="body" sz="quarter" idx="30"/>
          </p:nvPr>
        </p:nvSpPr>
        <p:spPr>
          <a:xfrm>
            <a:off x="3387841" y="952418"/>
            <a:ext cx="5786275" cy="767525"/>
          </a:xfrm>
          <a:prstGeom prst="rect">
            <a:avLst/>
          </a:prstGeom>
        </p:spPr>
        <p:txBody>
          <a:bodyPr/>
          <a:lstStyle>
            <a:lvl1pPr marL="171450">
              <a:defRPr sz="1200" b="0">
                <a:solidFill>
                  <a:schemeClr val="tx1"/>
                </a:solidFill>
              </a:defRPr>
            </a:lvl1pPr>
          </a:lstStyle>
          <a:p>
            <a:pPr lvl="0"/>
            <a:endParaRPr lang="en-US" dirty="0"/>
          </a:p>
        </p:txBody>
      </p:sp>
      <p:sp>
        <p:nvSpPr>
          <p:cNvPr id="46" name="Text Placeholder 23"/>
          <p:cNvSpPr>
            <a:spLocks noGrp="1"/>
          </p:cNvSpPr>
          <p:nvPr>
            <p:ph type="body" sz="quarter" idx="34"/>
          </p:nvPr>
        </p:nvSpPr>
        <p:spPr>
          <a:xfrm>
            <a:off x="3395590" y="2343631"/>
            <a:ext cx="5786275" cy="562025"/>
          </a:xfrm>
          <a:prstGeom prst="rect">
            <a:avLst/>
          </a:prstGeom>
        </p:spPr>
        <p:txBody>
          <a:bodyPr/>
          <a:lstStyle>
            <a:lvl1pPr marL="171450">
              <a:defRPr sz="1200" b="0">
                <a:solidFill>
                  <a:schemeClr val="tx1"/>
                </a:solidFill>
              </a:defRPr>
            </a:lvl1pPr>
          </a:lstStyle>
          <a:p>
            <a:pPr lvl="0"/>
            <a:endParaRPr lang="en-US" dirty="0"/>
          </a:p>
        </p:txBody>
      </p:sp>
      <p:sp>
        <p:nvSpPr>
          <p:cNvPr id="47" name="Text Placeholder 34"/>
          <p:cNvSpPr>
            <a:spLocks noGrp="1"/>
          </p:cNvSpPr>
          <p:nvPr>
            <p:ph type="body" sz="quarter" idx="35"/>
          </p:nvPr>
        </p:nvSpPr>
        <p:spPr>
          <a:xfrm>
            <a:off x="3387841" y="3359176"/>
            <a:ext cx="5786275" cy="710236"/>
          </a:xfrm>
          <a:prstGeom prst="rect">
            <a:avLst/>
          </a:prstGeom>
        </p:spPr>
        <p:txBody>
          <a:bodyPr>
            <a:normAutofit/>
          </a:bodyPr>
          <a:lstStyle>
            <a:lvl1pPr marL="214313" indent="-214313">
              <a:buFont typeface="Arial" panose="020B0604020202020204" pitchFamily="34" charset="0"/>
              <a:buChar char="‒"/>
              <a:defRPr sz="1050" b="0">
                <a:solidFill>
                  <a:schemeClr val="tx1"/>
                </a:solidFill>
              </a:defRPr>
            </a:lvl1pPr>
          </a:lstStyle>
          <a:p>
            <a:pPr lvl="0"/>
            <a:endParaRPr lang="en-US" dirty="0"/>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4766083"/>
            <a:ext cx="2438400" cy="305990"/>
          </a:xfrm>
          <a:prstGeom prst="rect">
            <a:avLst/>
          </a:prstGeom>
          <a:noFill/>
          <a:ln w="9525">
            <a:noFill/>
            <a:miter lim="800000"/>
            <a:headEnd/>
            <a:tailEnd/>
          </a:ln>
        </p:spPr>
      </p:pic>
      <p:pic>
        <p:nvPicPr>
          <p:cNvPr id="50" name="Picture 49" descr="Berkeley_Lab_Logo_Smal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77200" y="4686300"/>
            <a:ext cx="762000" cy="444985"/>
          </a:xfrm>
          <a:prstGeom prst="rect">
            <a:avLst/>
          </a:prstGeom>
        </p:spPr>
      </p:pic>
      <p:sp>
        <p:nvSpPr>
          <p:cNvPr id="52" name="Picture Placeholder 51"/>
          <p:cNvSpPr>
            <a:spLocks noGrp="1"/>
          </p:cNvSpPr>
          <p:nvPr>
            <p:ph type="pic" sz="quarter" idx="36" hasCustomPrompt="1"/>
          </p:nvPr>
        </p:nvSpPr>
        <p:spPr>
          <a:xfrm>
            <a:off x="3387725" y="4742260"/>
            <a:ext cx="3187700" cy="329803"/>
          </a:xfrm>
          <a:prstGeom prst="rect">
            <a:avLst/>
          </a:prstGeom>
        </p:spPr>
        <p:txBody>
          <a:bodyPr/>
          <a:lstStyle>
            <a:lvl1pPr>
              <a:defRPr sz="825">
                <a:solidFill>
                  <a:srgbClr val="E86E25"/>
                </a:solidFill>
              </a:defRPr>
            </a:lvl1pPr>
          </a:lstStyle>
          <a:p>
            <a:pPr lvl="0"/>
            <a:r>
              <a:rPr lang="en-US" dirty="0"/>
              <a:t>Optional - additional logos here (project logo, collaborators, etc.)</a:t>
            </a:r>
          </a:p>
        </p:txBody>
      </p:sp>
      <p:sp>
        <p:nvSpPr>
          <p:cNvPr id="2" name="TextBox 1">
            <a:extLst>
              <a:ext uri="{FF2B5EF4-FFF2-40B4-BE49-F238E27FC236}">
                <a16:creationId xmlns:a16="http://schemas.microsoft.com/office/drawing/2014/main" id="{D5CE3D77-9788-BEB8-5989-67B3B786E57D}"/>
              </a:ext>
            </a:extLst>
          </p:cNvPr>
          <p:cNvSpPr txBox="1"/>
          <p:nvPr userDrawn="1"/>
        </p:nvSpPr>
        <p:spPr>
          <a:xfrm>
            <a:off x="4839419" y="67286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037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3470"/>
            <a:ext cx="8392886" cy="531495"/>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p:nvPr>
        </p:nvSpPr>
        <p:spPr>
          <a:xfrm>
            <a:off x="69742" y="620167"/>
            <a:ext cx="2896668" cy="3572175"/>
          </a:xfrm>
          <a:prstGeom prst="rect">
            <a:avLst/>
          </a:prstGeom>
        </p:spPr>
        <p:txBody>
          <a:bodyPr/>
          <a:lstStyle>
            <a:lvl1pPr>
              <a:defRPr sz="1350" b="0" baseline="0">
                <a:solidFill>
                  <a:srgbClr val="008000"/>
                </a:solidFill>
              </a:defRPr>
            </a:lvl1pPr>
            <a:lvl2pPr>
              <a:defRPr sz="1050"/>
            </a:lvl2pPr>
          </a:lstStyle>
          <a:p>
            <a:pPr lvl="1"/>
            <a:endParaRPr lang="en-US" dirty="0"/>
          </a:p>
        </p:txBody>
      </p:sp>
      <p:sp>
        <p:nvSpPr>
          <p:cNvPr id="41" name="Text Placeholder 30"/>
          <p:cNvSpPr>
            <a:spLocks noGrp="1"/>
          </p:cNvSpPr>
          <p:nvPr>
            <p:ph type="body" sz="quarter" idx="26" hasCustomPrompt="1"/>
          </p:nvPr>
        </p:nvSpPr>
        <p:spPr>
          <a:xfrm>
            <a:off x="12700" y="4165470"/>
            <a:ext cx="3352280" cy="516220"/>
          </a:xfrm>
          <a:prstGeom prst="rect">
            <a:avLst/>
          </a:prstGeom>
        </p:spPr>
        <p:txBody>
          <a:bodyPr>
            <a:noAutofit/>
          </a:bodyPr>
          <a:lstStyle>
            <a:lvl1pPr algn="just">
              <a:lnSpc>
                <a:spcPts val="750"/>
              </a:lnSpc>
              <a:spcBef>
                <a:spcPts val="0"/>
              </a:spcBef>
              <a:defRPr sz="75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1" y="809286"/>
            <a:ext cx="5786275" cy="910657"/>
          </a:xfrm>
          <a:prstGeom prst="rect">
            <a:avLst/>
          </a:prstGeom>
        </p:spPr>
        <p:txBody>
          <a:bodyPr/>
          <a:lstStyle>
            <a:lvl1pPr marL="171450">
              <a:defRPr sz="12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1" y="2571750"/>
            <a:ext cx="5786275" cy="318408"/>
          </a:xfrm>
          <a:prstGeom prst="rect">
            <a:avLst/>
          </a:prstGeom>
        </p:spPr>
        <p:txBody>
          <a:bodyPr/>
          <a:lstStyle>
            <a:lvl1pPr marL="171450">
              <a:defRPr sz="12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1" y="3797085"/>
            <a:ext cx="5786275" cy="889215"/>
          </a:xfrm>
          <a:prstGeom prst="rect">
            <a:avLst/>
          </a:prstGeom>
        </p:spPr>
        <p:txBody>
          <a:bodyPr>
            <a:normAutofit/>
          </a:bodyPr>
          <a:lstStyle>
            <a:lvl1pPr marL="214313" indent="-214313">
              <a:buFont typeface="Arial" panose="020B0604020202020204" pitchFamily="34" charset="0"/>
              <a:buChar char="‒"/>
              <a:defRPr sz="105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4766083"/>
            <a:ext cx="2438400" cy="305990"/>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4742461"/>
            <a:ext cx="1351650" cy="27432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77200" y="4686300"/>
            <a:ext cx="762000" cy="444985"/>
          </a:xfrm>
          <a:prstGeom prst="rect">
            <a:avLst/>
          </a:prstGeom>
        </p:spPr>
      </p:pic>
      <p:pic>
        <p:nvPicPr>
          <p:cNvPr id="15" name="Picture 14" descr="ERSP_2010(SBR)-log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13679" y="4720590"/>
            <a:ext cx="548640" cy="402355"/>
          </a:xfrm>
          <a:prstGeom prst="rect">
            <a:avLst/>
          </a:prstGeom>
        </p:spPr>
      </p:pic>
      <p:pic>
        <p:nvPicPr>
          <p:cNvPr id="16" name="Picture 2"/>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5960576" y="4720229"/>
            <a:ext cx="548640" cy="39304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Placeholder 2"/>
          <p:cNvSpPr>
            <a:spLocks noGrp="1"/>
          </p:cNvSpPr>
          <p:nvPr>
            <p:ph type="body" sz="quarter" idx="36" hasCustomPrompt="1"/>
          </p:nvPr>
        </p:nvSpPr>
        <p:spPr>
          <a:xfrm>
            <a:off x="14289" y="3981450"/>
            <a:ext cx="3373437" cy="184547"/>
          </a:xfrm>
          <a:prstGeom prst="rect">
            <a:avLst/>
          </a:prstGeom>
        </p:spPr>
        <p:txBody>
          <a:bodyPr/>
          <a:lstStyle>
            <a:lvl1pPr>
              <a:defRPr sz="750" baseline="0"/>
            </a:lvl1pPr>
          </a:lstStyle>
          <a:p>
            <a:pPr lvl="0"/>
            <a:r>
              <a:rPr lang="en-US" dirty="0"/>
              <a:t>Data available at (DOI):</a:t>
            </a:r>
          </a:p>
        </p:txBody>
      </p:sp>
    </p:spTree>
    <p:extLst>
      <p:ext uri="{BB962C8B-B14F-4D97-AF65-F5344CB8AC3E}">
        <p14:creationId xmlns:p14="http://schemas.microsoft.com/office/powerpoint/2010/main" val="48872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21"/>
          <p:cNvSpPr txBox="1">
            <a:spLocks/>
          </p:cNvSpPr>
          <p:nvPr userDrawn="1"/>
        </p:nvSpPr>
        <p:spPr>
          <a:xfrm>
            <a:off x="3387841" y="2930129"/>
            <a:ext cx="5786275" cy="20859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Research Details</a:t>
            </a:r>
          </a:p>
        </p:txBody>
      </p:sp>
      <p:sp>
        <p:nvSpPr>
          <p:cNvPr id="6" name="Text Placeholder 21"/>
          <p:cNvSpPr txBox="1">
            <a:spLocks/>
          </p:cNvSpPr>
          <p:nvPr userDrawn="1"/>
        </p:nvSpPr>
        <p:spPr>
          <a:xfrm>
            <a:off x="3387841" y="2257584"/>
            <a:ext cx="5786275" cy="476209"/>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Significance and Impact</a:t>
            </a:r>
          </a:p>
        </p:txBody>
      </p:sp>
      <p:sp>
        <p:nvSpPr>
          <p:cNvPr id="7" name="Text Placeholder 21"/>
          <p:cNvSpPr txBox="1">
            <a:spLocks/>
          </p:cNvSpPr>
          <p:nvPr userDrawn="1"/>
        </p:nvSpPr>
        <p:spPr>
          <a:xfrm>
            <a:off x="3387841" y="586979"/>
            <a:ext cx="5786275" cy="205979"/>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Scientific Achievement</a:t>
            </a:r>
          </a:p>
        </p:txBody>
      </p:sp>
    </p:spTree>
    <p:extLst>
      <p:ext uri="{BB962C8B-B14F-4D97-AF65-F5344CB8AC3E}">
        <p14:creationId xmlns:p14="http://schemas.microsoft.com/office/powerpoint/2010/main" val="184063434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dt="0"/>
  <p:txStyles>
    <p:titleStyle>
      <a:lvl1pPr algn="ctr" rtl="0" eaLnBrk="1" fontAlgn="base" hangingPunct="1">
        <a:spcBef>
          <a:spcPct val="0"/>
        </a:spcBef>
        <a:spcAft>
          <a:spcPct val="0"/>
        </a:spcAft>
        <a:defRPr sz="18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1800">
          <a:solidFill>
            <a:srgbClr val="106636"/>
          </a:solidFill>
          <a:latin typeface="Arial" charset="0"/>
          <a:cs typeface="Arial" charset="0"/>
        </a:defRPr>
      </a:lvl2pPr>
      <a:lvl3pPr algn="ctr" rtl="0" eaLnBrk="1" fontAlgn="base" hangingPunct="1">
        <a:spcBef>
          <a:spcPct val="0"/>
        </a:spcBef>
        <a:spcAft>
          <a:spcPct val="0"/>
        </a:spcAft>
        <a:defRPr sz="1800">
          <a:solidFill>
            <a:srgbClr val="106636"/>
          </a:solidFill>
          <a:latin typeface="Arial" charset="0"/>
          <a:cs typeface="Arial" charset="0"/>
        </a:defRPr>
      </a:lvl3pPr>
      <a:lvl4pPr algn="ctr" rtl="0" eaLnBrk="1" fontAlgn="base" hangingPunct="1">
        <a:spcBef>
          <a:spcPct val="0"/>
        </a:spcBef>
        <a:spcAft>
          <a:spcPct val="0"/>
        </a:spcAft>
        <a:defRPr sz="1800">
          <a:solidFill>
            <a:srgbClr val="106636"/>
          </a:solidFill>
          <a:latin typeface="Arial" charset="0"/>
          <a:cs typeface="Arial" charset="0"/>
        </a:defRPr>
      </a:lvl4pPr>
      <a:lvl5pPr algn="ctr" rtl="0" eaLnBrk="1" fontAlgn="base" hangingPunct="1">
        <a:spcBef>
          <a:spcPct val="0"/>
        </a:spcBef>
        <a:spcAft>
          <a:spcPct val="0"/>
        </a:spcAft>
        <a:defRPr sz="1800">
          <a:solidFill>
            <a:srgbClr val="106636"/>
          </a:solidFill>
          <a:latin typeface="Arial" charset="0"/>
          <a:cs typeface="Arial" charset="0"/>
        </a:defRPr>
      </a:lvl5pPr>
      <a:lvl6pPr marL="341891" algn="ctr" rtl="0" eaLnBrk="1" fontAlgn="base" hangingPunct="1">
        <a:spcBef>
          <a:spcPct val="0"/>
        </a:spcBef>
        <a:spcAft>
          <a:spcPct val="0"/>
        </a:spcAft>
        <a:defRPr sz="1800">
          <a:solidFill>
            <a:srgbClr val="106636"/>
          </a:solidFill>
          <a:latin typeface="Arial" charset="0"/>
          <a:cs typeface="Arial" charset="0"/>
        </a:defRPr>
      </a:lvl6pPr>
      <a:lvl7pPr marL="683783" algn="ctr" rtl="0" eaLnBrk="1" fontAlgn="base" hangingPunct="1">
        <a:spcBef>
          <a:spcPct val="0"/>
        </a:spcBef>
        <a:spcAft>
          <a:spcPct val="0"/>
        </a:spcAft>
        <a:defRPr sz="1800">
          <a:solidFill>
            <a:srgbClr val="106636"/>
          </a:solidFill>
          <a:latin typeface="Arial" charset="0"/>
          <a:cs typeface="Arial" charset="0"/>
        </a:defRPr>
      </a:lvl7pPr>
      <a:lvl8pPr marL="1025670" algn="ctr" rtl="0" eaLnBrk="1" fontAlgn="base" hangingPunct="1">
        <a:spcBef>
          <a:spcPct val="0"/>
        </a:spcBef>
        <a:spcAft>
          <a:spcPct val="0"/>
        </a:spcAft>
        <a:defRPr sz="1800">
          <a:solidFill>
            <a:srgbClr val="106636"/>
          </a:solidFill>
          <a:latin typeface="Arial" charset="0"/>
          <a:cs typeface="Arial" charset="0"/>
        </a:defRPr>
      </a:lvl8pPr>
      <a:lvl9pPr marL="1367565" algn="ctr" rtl="0" eaLnBrk="1" fontAlgn="base" hangingPunct="1">
        <a:spcBef>
          <a:spcPct val="0"/>
        </a:spcBef>
        <a:spcAft>
          <a:spcPct val="0"/>
        </a:spcAft>
        <a:defRPr sz="18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350" b="1" kern="1200">
          <a:solidFill>
            <a:srgbClr val="008000"/>
          </a:solidFill>
          <a:latin typeface="Arial" pitchFamily="34" charset="0"/>
          <a:ea typeface="+mn-ea"/>
          <a:cs typeface="Arial" pitchFamily="34" charset="0"/>
        </a:defRPr>
      </a:lvl1pPr>
      <a:lvl2pPr marL="342377" indent="0" algn="l" rtl="0" eaLnBrk="1" fontAlgn="base" hangingPunct="1">
        <a:spcBef>
          <a:spcPct val="20000"/>
        </a:spcBef>
        <a:spcAft>
          <a:spcPct val="0"/>
        </a:spcAft>
        <a:buFont typeface="Arial" charset="0"/>
        <a:buNone/>
        <a:defRPr sz="1350" kern="1200">
          <a:solidFill>
            <a:srgbClr val="404040"/>
          </a:solidFill>
          <a:latin typeface="Arial" pitchFamily="34" charset="0"/>
          <a:ea typeface="+mn-ea"/>
          <a:cs typeface="Arial" pitchFamily="34" charset="0"/>
        </a:defRPr>
      </a:lvl2pPr>
      <a:lvl3pPr marL="853571"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3pPr>
      <a:lvl4pPr marL="1195949"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4pPr>
      <a:lvl5pPr marL="1538328"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5pPr>
      <a:lvl6pPr marL="1880404"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2295"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4186"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06077"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3783" rtl="0" eaLnBrk="1" latinLnBrk="0" hangingPunct="1">
        <a:defRPr sz="1350" kern="1200">
          <a:solidFill>
            <a:schemeClr val="tx1"/>
          </a:solidFill>
          <a:latin typeface="+mn-lt"/>
          <a:ea typeface="+mn-ea"/>
          <a:cs typeface="+mn-cs"/>
        </a:defRPr>
      </a:lvl1pPr>
      <a:lvl2pPr marL="341891" algn="l" defTabSz="683783" rtl="0" eaLnBrk="1" latinLnBrk="0" hangingPunct="1">
        <a:defRPr sz="1350" kern="1200">
          <a:solidFill>
            <a:schemeClr val="tx1"/>
          </a:solidFill>
          <a:latin typeface="+mn-lt"/>
          <a:ea typeface="+mn-ea"/>
          <a:cs typeface="+mn-cs"/>
        </a:defRPr>
      </a:lvl2pPr>
      <a:lvl3pPr marL="683783" algn="l" defTabSz="683783" rtl="0" eaLnBrk="1" latinLnBrk="0" hangingPunct="1">
        <a:defRPr sz="1350" kern="1200">
          <a:solidFill>
            <a:schemeClr val="tx1"/>
          </a:solidFill>
          <a:latin typeface="+mn-lt"/>
          <a:ea typeface="+mn-ea"/>
          <a:cs typeface="+mn-cs"/>
        </a:defRPr>
      </a:lvl3pPr>
      <a:lvl4pPr marL="1025670" algn="l" defTabSz="683783" rtl="0" eaLnBrk="1" latinLnBrk="0" hangingPunct="1">
        <a:defRPr sz="1350" kern="1200">
          <a:solidFill>
            <a:schemeClr val="tx1"/>
          </a:solidFill>
          <a:latin typeface="+mn-lt"/>
          <a:ea typeface="+mn-ea"/>
          <a:cs typeface="+mn-cs"/>
        </a:defRPr>
      </a:lvl4pPr>
      <a:lvl5pPr marL="1367565" algn="l" defTabSz="683783" rtl="0" eaLnBrk="1" latinLnBrk="0" hangingPunct="1">
        <a:defRPr sz="1350" kern="1200">
          <a:solidFill>
            <a:schemeClr val="tx1"/>
          </a:solidFill>
          <a:latin typeface="+mn-lt"/>
          <a:ea typeface="+mn-ea"/>
          <a:cs typeface="+mn-cs"/>
        </a:defRPr>
      </a:lvl5pPr>
      <a:lvl6pPr marL="1709455" algn="l" defTabSz="683783" rtl="0" eaLnBrk="1" latinLnBrk="0" hangingPunct="1">
        <a:defRPr sz="1350" kern="1200">
          <a:solidFill>
            <a:schemeClr val="tx1"/>
          </a:solidFill>
          <a:latin typeface="+mn-lt"/>
          <a:ea typeface="+mn-ea"/>
          <a:cs typeface="+mn-cs"/>
        </a:defRPr>
      </a:lvl6pPr>
      <a:lvl7pPr marL="2051347" algn="l" defTabSz="683783" rtl="0" eaLnBrk="1" latinLnBrk="0" hangingPunct="1">
        <a:defRPr sz="1350" kern="1200">
          <a:solidFill>
            <a:schemeClr val="tx1"/>
          </a:solidFill>
          <a:latin typeface="+mn-lt"/>
          <a:ea typeface="+mn-ea"/>
          <a:cs typeface="+mn-cs"/>
        </a:defRPr>
      </a:lvl7pPr>
      <a:lvl8pPr marL="2393240" algn="l" defTabSz="683783" rtl="0" eaLnBrk="1" latinLnBrk="0" hangingPunct="1">
        <a:defRPr sz="1350" kern="1200">
          <a:solidFill>
            <a:schemeClr val="tx1"/>
          </a:solidFill>
          <a:latin typeface="+mn-lt"/>
          <a:ea typeface="+mn-ea"/>
          <a:cs typeface="+mn-cs"/>
        </a:defRPr>
      </a:lvl8pPr>
      <a:lvl9pPr marL="2735132" algn="l" defTabSz="683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21"/>
          <p:cNvSpPr txBox="1">
            <a:spLocks/>
          </p:cNvSpPr>
          <p:nvPr userDrawn="1"/>
        </p:nvSpPr>
        <p:spPr>
          <a:xfrm>
            <a:off x="4238786" y="2843940"/>
            <a:ext cx="5485646" cy="149342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endParaRPr lang="en-US" sz="1350" dirty="0"/>
          </a:p>
          <a:p>
            <a:pPr defTabSz="685800"/>
            <a:r>
              <a:rPr lang="en-US" sz="1000" baseline="0" dirty="0"/>
              <a:t>  </a:t>
            </a:r>
          </a:p>
          <a:p>
            <a:pPr defTabSz="685800"/>
            <a:r>
              <a:rPr lang="en-US" sz="1350" dirty="0"/>
              <a:t>Research Details</a:t>
            </a:r>
          </a:p>
        </p:txBody>
      </p:sp>
      <p:sp>
        <p:nvSpPr>
          <p:cNvPr id="3" name="Text Placeholder 21"/>
          <p:cNvSpPr txBox="1">
            <a:spLocks/>
          </p:cNvSpPr>
          <p:nvPr userDrawn="1"/>
        </p:nvSpPr>
        <p:spPr>
          <a:xfrm>
            <a:off x="4238787" y="1528743"/>
            <a:ext cx="5485646" cy="1493427"/>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800" dirty="0"/>
              <a:t>  </a:t>
            </a:r>
          </a:p>
          <a:p>
            <a:pPr defTabSz="685800"/>
            <a:endParaRPr lang="en-US" sz="1350" dirty="0"/>
          </a:p>
          <a:p>
            <a:pPr defTabSz="685800"/>
            <a:r>
              <a:rPr lang="en-US" sz="1600" dirty="0"/>
              <a:t>  </a:t>
            </a:r>
          </a:p>
          <a:p>
            <a:pPr defTabSz="685800"/>
            <a:r>
              <a:rPr lang="en-US" sz="1350" dirty="0"/>
              <a:t>Significance and Impact</a:t>
            </a:r>
          </a:p>
        </p:txBody>
      </p:sp>
      <p:sp>
        <p:nvSpPr>
          <p:cNvPr id="4" name="Text Placeholder 21"/>
          <p:cNvSpPr txBox="1">
            <a:spLocks/>
          </p:cNvSpPr>
          <p:nvPr userDrawn="1"/>
        </p:nvSpPr>
        <p:spPr>
          <a:xfrm>
            <a:off x="4238786" y="555983"/>
            <a:ext cx="4935329" cy="205979"/>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Scientific Achievement</a:t>
            </a:r>
          </a:p>
        </p:txBody>
      </p:sp>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ctr" rtl="0" eaLnBrk="1" fontAlgn="base" hangingPunct="1">
        <a:spcBef>
          <a:spcPct val="0"/>
        </a:spcBef>
        <a:spcAft>
          <a:spcPct val="0"/>
        </a:spcAft>
        <a:defRPr sz="18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1800">
          <a:solidFill>
            <a:srgbClr val="106636"/>
          </a:solidFill>
          <a:latin typeface="Arial" charset="0"/>
          <a:cs typeface="Arial" charset="0"/>
        </a:defRPr>
      </a:lvl2pPr>
      <a:lvl3pPr algn="ctr" rtl="0" eaLnBrk="1" fontAlgn="base" hangingPunct="1">
        <a:spcBef>
          <a:spcPct val="0"/>
        </a:spcBef>
        <a:spcAft>
          <a:spcPct val="0"/>
        </a:spcAft>
        <a:defRPr sz="1800">
          <a:solidFill>
            <a:srgbClr val="106636"/>
          </a:solidFill>
          <a:latin typeface="Arial" charset="0"/>
          <a:cs typeface="Arial" charset="0"/>
        </a:defRPr>
      </a:lvl3pPr>
      <a:lvl4pPr algn="ctr" rtl="0" eaLnBrk="1" fontAlgn="base" hangingPunct="1">
        <a:spcBef>
          <a:spcPct val="0"/>
        </a:spcBef>
        <a:spcAft>
          <a:spcPct val="0"/>
        </a:spcAft>
        <a:defRPr sz="1800">
          <a:solidFill>
            <a:srgbClr val="106636"/>
          </a:solidFill>
          <a:latin typeface="Arial" charset="0"/>
          <a:cs typeface="Arial" charset="0"/>
        </a:defRPr>
      </a:lvl4pPr>
      <a:lvl5pPr algn="ctr" rtl="0" eaLnBrk="1" fontAlgn="base" hangingPunct="1">
        <a:spcBef>
          <a:spcPct val="0"/>
        </a:spcBef>
        <a:spcAft>
          <a:spcPct val="0"/>
        </a:spcAft>
        <a:defRPr sz="1800">
          <a:solidFill>
            <a:srgbClr val="106636"/>
          </a:solidFill>
          <a:latin typeface="Arial" charset="0"/>
          <a:cs typeface="Arial" charset="0"/>
        </a:defRPr>
      </a:lvl5pPr>
      <a:lvl6pPr marL="341891" algn="ctr" rtl="0" eaLnBrk="1" fontAlgn="base" hangingPunct="1">
        <a:spcBef>
          <a:spcPct val="0"/>
        </a:spcBef>
        <a:spcAft>
          <a:spcPct val="0"/>
        </a:spcAft>
        <a:defRPr sz="1800">
          <a:solidFill>
            <a:srgbClr val="106636"/>
          </a:solidFill>
          <a:latin typeface="Arial" charset="0"/>
          <a:cs typeface="Arial" charset="0"/>
        </a:defRPr>
      </a:lvl6pPr>
      <a:lvl7pPr marL="683783" algn="ctr" rtl="0" eaLnBrk="1" fontAlgn="base" hangingPunct="1">
        <a:spcBef>
          <a:spcPct val="0"/>
        </a:spcBef>
        <a:spcAft>
          <a:spcPct val="0"/>
        </a:spcAft>
        <a:defRPr sz="1800">
          <a:solidFill>
            <a:srgbClr val="106636"/>
          </a:solidFill>
          <a:latin typeface="Arial" charset="0"/>
          <a:cs typeface="Arial" charset="0"/>
        </a:defRPr>
      </a:lvl7pPr>
      <a:lvl8pPr marL="1025670" algn="ctr" rtl="0" eaLnBrk="1" fontAlgn="base" hangingPunct="1">
        <a:spcBef>
          <a:spcPct val="0"/>
        </a:spcBef>
        <a:spcAft>
          <a:spcPct val="0"/>
        </a:spcAft>
        <a:defRPr sz="1800">
          <a:solidFill>
            <a:srgbClr val="106636"/>
          </a:solidFill>
          <a:latin typeface="Arial" charset="0"/>
          <a:cs typeface="Arial" charset="0"/>
        </a:defRPr>
      </a:lvl8pPr>
      <a:lvl9pPr marL="1367565" algn="ctr" rtl="0" eaLnBrk="1" fontAlgn="base" hangingPunct="1">
        <a:spcBef>
          <a:spcPct val="0"/>
        </a:spcBef>
        <a:spcAft>
          <a:spcPct val="0"/>
        </a:spcAft>
        <a:defRPr sz="18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350" b="1" kern="1200">
          <a:solidFill>
            <a:srgbClr val="008000"/>
          </a:solidFill>
          <a:latin typeface="Arial" pitchFamily="34" charset="0"/>
          <a:ea typeface="+mn-ea"/>
          <a:cs typeface="Arial" pitchFamily="34" charset="0"/>
        </a:defRPr>
      </a:lvl1pPr>
      <a:lvl2pPr marL="342377" indent="0" algn="l" rtl="0" eaLnBrk="1" fontAlgn="base" hangingPunct="1">
        <a:spcBef>
          <a:spcPct val="20000"/>
        </a:spcBef>
        <a:spcAft>
          <a:spcPct val="0"/>
        </a:spcAft>
        <a:buFont typeface="Arial" charset="0"/>
        <a:buNone/>
        <a:defRPr sz="1350" kern="1200">
          <a:solidFill>
            <a:srgbClr val="404040"/>
          </a:solidFill>
          <a:latin typeface="Arial" pitchFamily="34" charset="0"/>
          <a:ea typeface="+mn-ea"/>
          <a:cs typeface="Arial" pitchFamily="34" charset="0"/>
        </a:defRPr>
      </a:lvl2pPr>
      <a:lvl3pPr marL="853571"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3pPr>
      <a:lvl4pPr marL="1195949"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4pPr>
      <a:lvl5pPr marL="1538328"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5pPr>
      <a:lvl6pPr marL="1880404"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2295"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4186"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06077"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3783" rtl="0" eaLnBrk="1" latinLnBrk="0" hangingPunct="1">
        <a:defRPr sz="1350" kern="1200">
          <a:solidFill>
            <a:schemeClr val="tx1"/>
          </a:solidFill>
          <a:latin typeface="+mn-lt"/>
          <a:ea typeface="+mn-ea"/>
          <a:cs typeface="+mn-cs"/>
        </a:defRPr>
      </a:lvl1pPr>
      <a:lvl2pPr marL="341891" algn="l" defTabSz="683783" rtl="0" eaLnBrk="1" latinLnBrk="0" hangingPunct="1">
        <a:defRPr sz="1350" kern="1200">
          <a:solidFill>
            <a:schemeClr val="tx1"/>
          </a:solidFill>
          <a:latin typeface="+mn-lt"/>
          <a:ea typeface="+mn-ea"/>
          <a:cs typeface="+mn-cs"/>
        </a:defRPr>
      </a:lvl2pPr>
      <a:lvl3pPr marL="683783" algn="l" defTabSz="683783" rtl="0" eaLnBrk="1" latinLnBrk="0" hangingPunct="1">
        <a:defRPr sz="1350" kern="1200">
          <a:solidFill>
            <a:schemeClr val="tx1"/>
          </a:solidFill>
          <a:latin typeface="+mn-lt"/>
          <a:ea typeface="+mn-ea"/>
          <a:cs typeface="+mn-cs"/>
        </a:defRPr>
      </a:lvl3pPr>
      <a:lvl4pPr marL="1025670" algn="l" defTabSz="683783" rtl="0" eaLnBrk="1" latinLnBrk="0" hangingPunct="1">
        <a:defRPr sz="1350" kern="1200">
          <a:solidFill>
            <a:schemeClr val="tx1"/>
          </a:solidFill>
          <a:latin typeface="+mn-lt"/>
          <a:ea typeface="+mn-ea"/>
          <a:cs typeface="+mn-cs"/>
        </a:defRPr>
      </a:lvl4pPr>
      <a:lvl5pPr marL="1367565" algn="l" defTabSz="683783" rtl="0" eaLnBrk="1" latinLnBrk="0" hangingPunct="1">
        <a:defRPr sz="1350" kern="1200">
          <a:solidFill>
            <a:schemeClr val="tx1"/>
          </a:solidFill>
          <a:latin typeface="+mn-lt"/>
          <a:ea typeface="+mn-ea"/>
          <a:cs typeface="+mn-cs"/>
        </a:defRPr>
      </a:lvl5pPr>
      <a:lvl6pPr marL="1709455" algn="l" defTabSz="683783" rtl="0" eaLnBrk="1" latinLnBrk="0" hangingPunct="1">
        <a:defRPr sz="1350" kern="1200">
          <a:solidFill>
            <a:schemeClr val="tx1"/>
          </a:solidFill>
          <a:latin typeface="+mn-lt"/>
          <a:ea typeface="+mn-ea"/>
          <a:cs typeface="+mn-cs"/>
        </a:defRPr>
      </a:lvl6pPr>
      <a:lvl7pPr marL="2051347" algn="l" defTabSz="683783" rtl="0" eaLnBrk="1" latinLnBrk="0" hangingPunct="1">
        <a:defRPr sz="1350" kern="1200">
          <a:solidFill>
            <a:schemeClr val="tx1"/>
          </a:solidFill>
          <a:latin typeface="+mn-lt"/>
          <a:ea typeface="+mn-ea"/>
          <a:cs typeface="+mn-cs"/>
        </a:defRPr>
      </a:lvl7pPr>
      <a:lvl8pPr marL="2393240" algn="l" defTabSz="683783" rtl="0" eaLnBrk="1" latinLnBrk="0" hangingPunct="1">
        <a:defRPr sz="1350" kern="1200">
          <a:solidFill>
            <a:schemeClr val="tx1"/>
          </a:solidFill>
          <a:latin typeface="+mn-lt"/>
          <a:ea typeface="+mn-ea"/>
          <a:cs typeface="+mn-cs"/>
        </a:defRPr>
      </a:lvl8pPr>
      <a:lvl9pPr marL="2735132" algn="l" defTabSz="683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631767" y="12038"/>
            <a:ext cx="7946967" cy="531495"/>
          </a:xfrm>
        </p:spPr>
        <p:txBody>
          <a:bodyPr/>
          <a:lstStyle/>
          <a:p>
            <a:r>
              <a:rPr lang="en-US" dirty="0"/>
              <a:t>The Growing Inadequacy of an open-ended Saffir-Simpson Hurricane-Wind Scale in a Warming World</a:t>
            </a:r>
          </a:p>
        </p:txBody>
      </p:sp>
      <p:sp>
        <p:nvSpPr>
          <p:cNvPr id="32" name="Text Placeholder 31"/>
          <p:cNvSpPr>
            <a:spLocks noGrp="1"/>
          </p:cNvSpPr>
          <p:nvPr>
            <p:ph type="body" sz="quarter" idx="30"/>
          </p:nvPr>
        </p:nvSpPr>
        <p:spPr>
          <a:xfrm>
            <a:off x="4227025" y="751260"/>
            <a:ext cx="4916977" cy="2003530"/>
          </a:xfrm>
        </p:spPr>
        <p:txBody>
          <a:bodyPr/>
          <a:lstStyle/>
          <a:p>
            <a:r>
              <a:rPr lang="en-US" dirty="0"/>
              <a:t>Global warming increases available sensible and latent heat energy, increasing the thermodynamic potential wind-intensity of tropical cyclones (TCs). Supported by theory, observations and modeling, this causes a shift in mean TC intensity, which tends to manifest most clearly at the greatest intensities. A simple extrapolation of the Saffir-Simpson scale is used to define a hypothetical category 6, and we describe the frequency of TCs, both past and projected under global warming, that would fall under this category.</a:t>
            </a:r>
          </a:p>
        </p:txBody>
      </p:sp>
      <p:sp>
        <p:nvSpPr>
          <p:cNvPr id="34" name="Text Placeholder 33"/>
          <p:cNvSpPr>
            <a:spLocks noGrp="1"/>
          </p:cNvSpPr>
          <p:nvPr>
            <p:ph type="body" sz="quarter" idx="34"/>
          </p:nvPr>
        </p:nvSpPr>
        <p:spPr>
          <a:xfrm>
            <a:off x="191195" y="2556586"/>
            <a:ext cx="8803922" cy="1877828"/>
          </a:xfrm>
        </p:spPr>
        <p:txBody>
          <a:bodyPr/>
          <a:lstStyle/>
          <a:p>
            <a:r>
              <a:rPr lang="en-US" dirty="0"/>
              <a:t>The sociological aspects of the messaging embodied in public TC warning are complicated, and despite its deficiencies in communicating the full range of tropical cyclone risks, it seems unlikely that usage of the Saffir-Simpson scale will end anytime soon Our results are not meant to propose changes to this scale, but rather to raise awareness that the wind-hazard risk from storms presently designated as category 5 has increased and will continue to increase under climate change.</a:t>
            </a:r>
          </a:p>
        </p:txBody>
      </p:sp>
      <p:sp>
        <p:nvSpPr>
          <p:cNvPr id="35" name="Text Placeholder 34"/>
          <p:cNvSpPr>
            <a:spLocks noGrp="1"/>
          </p:cNvSpPr>
          <p:nvPr>
            <p:ph type="body" sz="quarter" idx="35"/>
          </p:nvPr>
        </p:nvSpPr>
        <p:spPr>
          <a:xfrm>
            <a:off x="191194" y="3482001"/>
            <a:ext cx="8844742" cy="1022467"/>
          </a:xfrm>
        </p:spPr>
        <p:txBody>
          <a:bodyPr>
            <a:noAutofit/>
          </a:bodyPr>
          <a:lstStyle/>
          <a:p>
            <a:r>
              <a:rPr lang="en-US" sz="1200" dirty="0"/>
              <a:t>Global warming leads to more intense tropical cyclones. Three separate lines of evidence from both observations and models suggest that the open-endedness of the 5</a:t>
            </a:r>
            <a:r>
              <a:rPr lang="en-US" sz="1200" baseline="30000" dirty="0"/>
              <a:t>th</a:t>
            </a:r>
            <a:r>
              <a:rPr lang="en-US" sz="1200" dirty="0"/>
              <a:t> category of the Saffir-Simpson hurricane wind scale becomes increasingly problematic for conveying wind risk in a warming world. We investigate considering the extension to a 6</a:t>
            </a:r>
            <a:r>
              <a:rPr lang="en-US" sz="1200" baseline="30000" dirty="0"/>
              <a:t>th</a:t>
            </a:r>
            <a:r>
              <a:rPr lang="en-US" sz="1200" dirty="0"/>
              <a:t> category of the Saffir-Simpson hurricane wind scale to communicate that climate change has caused the winds of the most intense tropical cyclones to become significantly higher.</a:t>
            </a:r>
          </a:p>
          <a:p>
            <a:pPr marL="0" indent="0">
              <a:buNone/>
            </a:pPr>
            <a:endParaRPr lang="en-US" sz="1200" dirty="0"/>
          </a:p>
        </p:txBody>
      </p:sp>
      <p:sp>
        <p:nvSpPr>
          <p:cNvPr id="3" name="TextBox 2"/>
          <p:cNvSpPr txBox="1"/>
          <p:nvPr/>
        </p:nvSpPr>
        <p:spPr>
          <a:xfrm>
            <a:off x="121072" y="2061666"/>
            <a:ext cx="3914757" cy="461665"/>
          </a:xfrm>
          <a:prstGeom prst="rect">
            <a:avLst/>
          </a:prstGeom>
          <a:noFill/>
          <a:ln>
            <a:solidFill>
              <a:schemeClr val="tx1"/>
            </a:solidFill>
          </a:ln>
        </p:spPr>
        <p:txBody>
          <a:bodyPr wrap="square" rtlCol="0">
            <a:spAutoFit/>
          </a:bodyPr>
          <a:lstStyle/>
          <a:p>
            <a:r>
              <a:rPr lang="en-US" sz="1200" dirty="0"/>
              <a:t>ERA5 1979-2019 average annual exceedance of category 6 wind speed threshold. Units: days.</a:t>
            </a:r>
          </a:p>
        </p:txBody>
      </p:sp>
      <p:sp>
        <p:nvSpPr>
          <p:cNvPr id="12" name="Rectangle 7">
            <a:extLst>
              <a:ext uri="{FF2B5EF4-FFF2-40B4-BE49-F238E27FC236}">
                <a16:creationId xmlns:a16="http://schemas.microsoft.com/office/drawing/2014/main" id="{2F5B612A-0810-B64F-AA3B-2AFE7E169A9B}"/>
              </a:ext>
            </a:extLst>
          </p:cNvPr>
          <p:cNvSpPr>
            <a:spLocks noGrp="1" noChangeArrowheads="1"/>
          </p:cNvSpPr>
          <p:nvPr>
            <p:ph type="body" sz="quarter" idx="26"/>
          </p:nvPr>
        </p:nvSpPr>
        <p:spPr bwMode="auto">
          <a:xfrm>
            <a:off x="108064" y="4392434"/>
            <a:ext cx="892787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900" dirty="0"/>
              <a:t>Michael F. </a:t>
            </a:r>
            <a:r>
              <a:rPr lang="en-US" sz="900" dirty="0" err="1"/>
              <a:t>Wehner</a:t>
            </a:r>
            <a:r>
              <a:rPr lang="en-US" sz="900" dirty="0"/>
              <a:t>, James P. </a:t>
            </a:r>
            <a:r>
              <a:rPr lang="en-US" sz="900" dirty="0" err="1"/>
              <a:t>Kossin</a:t>
            </a:r>
            <a:r>
              <a:rPr lang="en-US" sz="900" dirty="0"/>
              <a:t> (2024) The Growing Inadequacy of an open-ended Saffir-Simpson Hurricane-Wind Scale in a Warming World.  </a:t>
            </a:r>
            <a:r>
              <a:rPr lang="en-US" sz="900" i="1" dirty="0"/>
              <a:t>The Proceedings of the National Academies</a:t>
            </a:r>
            <a:r>
              <a:rPr lang="en-US" sz="900" dirty="0"/>
              <a:t>. 121 (6) e2308901121 https://</a:t>
            </a:r>
            <a:r>
              <a:rPr lang="en-US" sz="900" dirty="0" err="1"/>
              <a:t>doi.org</a:t>
            </a:r>
            <a:r>
              <a:rPr lang="en-US" sz="900" dirty="0"/>
              <a:t>/10.1073/pnas.2308901121</a:t>
            </a:r>
          </a:p>
        </p:txBody>
      </p:sp>
      <p:sp>
        <p:nvSpPr>
          <p:cNvPr id="2" name="Rectangle 2">
            <a:extLst>
              <a:ext uri="{FF2B5EF4-FFF2-40B4-BE49-F238E27FC236}">
                <a16:creationId xmlns:a16="http://schemas.microsoft.com/office/drawing/2014/main" id="{9DA3091C-2778-B04F-A1C1-F2B2577F27C5}"/>
              </a:ext>
            </a:extLst>
          </p:cNvPr>
          <p:cNvSpPr>
            <a:spLocks noChangeArrowheads="1"/>
          </p:cNvSpPr>
          <p:nvPr/>
        </p:nvSpPr>
        <p:spPr bwMode="auto">
          <a:xfrm>
            <a:off x="149629" y="648392"/>
            <a:ext cx="71174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789AF69C-7101-B683-FBBD-45E0AC0A98E7}"/>
              </a:ext>
            </a:extLst>
          </p:cNvPr>
          <p:cNvSpPr>
            <a:spLocks noChangeArrowheads="1"/>
          </p:cNvSpPr>
          <p:nvPr/>
        </p:nvSpPr>
        <p:spPr bwMode="auto">
          <a:xfrm flipV="1">
            <a:off x="161006" y="-399014"/>
            <a:ext cx="348770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CC24C4A5-10E0-124E-B18C-324D086C5BFF}"/>
              </a:ext>
            </a:extLst>
          </p:cNvPr>
          <p:cNvPicPr>
            <a:picLocks noChangeAspect="1"/>
          </p:cNvPicPr>
          <p:nvPr/>
        </p:nvPicPr>
        <p:blipFill>
          <a:blip r:embed="rId2"/>
          <a:stretch>
            <a:fillRect/>
          </a:stretch>
        </p:blipFill>
        <p:spPr>
          <a:xfrm>
            <a:off x="62167" y="612665"/>
            <a:ext cx="4230172" cy="1450181"/>
          </a:xfrm>
          <a:prstGeom prst="rect">
            <a:avLst/>
          </a:prstGeom>
        </p:spPr>
      </p:pic>
    </p:spTree>
    <p:extLst>
      <p:ext uri="{BB962C8B-B14F-4D97-AF65-F5344CB8AC3E}">
        <p14:creationId xmlns:p14="http://schemas.microsoft.com/office/powerpoint/2010/main" val="2093965413"/>
      </p:ext>
    </p:extLst>
  </p:cSld>
  <p:clrMapOvr>
    <a:masterClrMapping/>
  </p:clrMapOvr>
</p:sld>
</file>

<file path=ppt/theme/theme1.xml><?xml version="1.0" encoding="utf-8"?>
<a:theme xmlns:a="http://schemas.openxmlformats.org/drawingml/2006/main" name="Other EESA Highlights (not DO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17649</TotalTime>
  <Words>326</Words>
  <Application>Microsoft Macintosh PowerPoint</Application>
  <PresentationFormat>On-screen Show (16:9)</PresentationFormat>
  <Paragraphs>6</Paragraphs>
  <Slides>1</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vt:i4>
      </vt:variant>
    </vt:vector>
  </HeadingPairs>
  <TitlesOfParts>
    <vt:vector size="5" baseType="lpstr">
      <vt:lpstr>Arial</vt:lpstr>
      <vt:lpstr>Calibri</vt:lpstr>
      <vt:lpstr>Other EESA Highlights (not DOE-SC)</vt:lpstr>
      <vt:lpstr>DOE-SC EESA Highlights</vt:lpstr>
      <vt:lpstr>The Growing Inadequacy of an open-ended Saffir-Simpson Hurricane-Wind Scale in a Warming World</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Michael Wehner</cp:lastModifiedBy>
  <cp:revision>181</cp:revision>
  <dcterms:created xsi:type="dcterms:W3CDTF">2016-02-10T19:06:12Z</dcterms:created>
  <dcterms:modified xsi:type="dcterms:W3CDTF">2024-02-02T21:15:03Z</dcterms:modified>
</cp:coreProperties>
</file>