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p:restoredTop sz="93713"/>
  </p:normalViewPr>
  <p:slideViewPr>
    <p:cSldViewPr snapToGrid="0" snapToObjects="1">
      <p:cViewPr varScale="1">
        <p:scale>
          <a:sx n="80" d="100"/>
          <a:sy n="80" d="100"/>
        </p:scale>
        <p:origin x="10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2/11/2024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2/11/2024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75/JCLI-D-23-0175.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271239" y="-52866"/>
            <a:ext cx="9344722" cy="830997"/>
          </a:xfrm>
          <a:prstGeom prst="rect">
            <a:avLst/>
          </a:prstGeom>
          <a:noFill/>
        </p:spPr>
        <p:txBody>
          <a:bodyPr wrap="square" rtlCol="0">
            <a:spAutoFit/>
          </a:bodyPr>
          <a:lstStyle/>
          <a:p>
            <a:pPr algn="ctr"/>
            <a:r>
              <a:rPr lang="en-US" sz="2400" dirty="0"/>
              <a:t>The extraordinary March 2022 East Antarctica “heat” wave, Part I: observations and meteorological drivers</a:t>
            </a:r>
          </a:p>
        </p:txBody>
      </p:sp>
      <p:sp>
        <p:nvSpPr>
          <p:cNvPr id="5" name="TextBox 4">
            <a:extLst>
              <a:ext uri="{FF2B5EF4-FFF2-40B4-BE49-F238E27FC236}">
                <a16:creationId xmlns:a16="http://schemas.microsoft.com/office/drawing/2014/main" id="{6AF21CA0-BFB2-FD49-B87B-691F5EF29D9D}"/>
              </a:ext>
            </a:extLst>
          </p:cNvPr>
          <p:cNvSpPr txBox="1"/>
          <p:nvPr/>
        </p:nvSpPr>
        <p:spPr>
          <a:xfrm>
            <a:off x="201420" y="782187"/>
            <a:ext cx="11789159" cy="461665"/>
          </a:xfrm>
          <a:prstGeom prst="rect">
            <a:avLst/>
          </a:prstGeom>
          <a:noFill/>
          <a:ln>
            <a:solidFill>
              <a:schemeClr val="accent1"/>
            </a:solidFill>
          </a:ln>
        </p:spPr>
        <p:txBody>
          <a:bodyPr wrap="square" rtlCol="0">
            <a:spAutoFit/>
          </a:bodyPr>
          <a:lstStyle/>
          <a:p>
            <a:pPr algn="ctr"/>
            <a:r>
              <a:rPr lang="en-US" sz="1200" dirty="0">
                <a:effectLst/>
              </a:rPr>
              <a:t>Wille, J. D., and Coauthors, including Shields, C.A, 2023: The extraordinary March 2022 East Antarctica “heat” wave. Part I: observations and meteorological drivers. J. Climate, </a:t>
            </a:r>
            <a:r>
              <a:rPr lang="en-US" sz="1200" dirty="0">
                <a:effectLst/>
                <a:hlinkClick r:id="rId3"/>
              </a:rPr>
              <a:t>https://doi.org/10.1175/JCLI-D-23-0175.1</a:t>
            </a:r>
            <a:r>
              <a:rPr lang="en-US" sz="1200" dirty="0">
                <a:effectLst/>
              </a:rPr>
              <a:t>, in press. </a:t>
            </a:r>
          </a:p>
        </p:txBody>
      </p:sp>
      <p:sp>
        <p:nvSpPr>
          <p:cNvPr id="11" name="TextBox 10">
            <a:extLst>
              <a:ext uri="{FF2B5EF4-FFF2-40B4-BE49-F238E27FC236}">
                <a16:creationId xmlns:a16="http://schemas.microsoft.com/office/drawing/2014/main" id="{C1487AF8-B774-BC41-BABF-E7279BA534C8}"/>
              </a:ext>
            </a:extLst>
          </p:cNvPr>
          <p:cNvSpPr txBox="1"/>
          <p:nvPr/>
        </p:nvSpPr>
        <p:spPr>
          <a:xfrm>
            <a:off x="169970" y="1379188"/>
            <a:ext cx="6177308" cy="1415772"/>
          </a:xfrm>
          <a:prstGeom prst="rect">
            <a:avLst/>
          </a:prstGeom>
          <a:noFill/>
        </p:spPr>
        <p:txBody>
          <a:bodyPr wrap="square" rtlCol="0">
            <a:spAutoFit/>
          </a:bodyPr>
          <a:lstStyle/>
          <a:p>
            <a:r>
              <a:rPr lang="en-US" sz="1600" b="1" i="1" dirty="0">
                <a:latin typeface="Arial"/>
                <a:cs typeface="Arial"/>
              </a:rPr>
              <a:t>OBJECTIVE</a:t>
            </a:r>
            <a:endParaRPr lang="en-US" sz="800" b="1" i="1" dirty="0">
              <a:latin typeface="Arial"/>
              <a:cs typeface="Arial"/>
            </a:endParaRPr>
          </a:p>
          <a:p>
            <a:r>
              <a:rPr lang="en-US" sz="1400" dirty="0">
                <a:cs typeface="Arial"/>
              </a:rPr>
              <a:t>Analyze the exceptional heatwave (30-40</a:t>
            </a:r>
            <a:r>
              <a:rPr lang="en-US" sz="1400" baseline="30000" dirty="0">
                <a:cs typeface="Arial"/>
              </a:rPr>
              <a:t>o</a:t>
            </a:r>
            <a:r>
              <a:rPr lang="en-US" sz="1400" dirty="0">
                <a:cs typeface="Arial"/>
              </a:rPr>
              <a:t>C temperature anomalies across the ice sheet) that occurred between March 15-19, 2022 over East Antarctica. In Part I, meteorological drivers that generated an intense atmospheric river (AR) which caused these record-shattering temperature anomalies are assessed.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48196" y="2941595"/>
            <a:ext cx="6199081" cy="1200329"/>
          </a:xfrm>
          <a:prstGeom prst="rect">
            <a:avLst/>
          </a:prstGeom>
          <a:noFill/>
        </p:spPr>
        <p:txBody>
          <a:bodyPr wrap="square" rtlCol="0">
            <a:spAutoFit/>
          </a:bodyPr>
          <a:lstStyle/>
          <a:p>
            <a:r>
              <a:rPr lang="en-US" sz="1600" b="1" i="1" dirty="0">
                <a:latin typeface="Arial"/>
                <a:cs typeface="Arial"/>
              </a:rPr>
              <a:t>APPROACH</a:t>
            </a:r>
          </a:p>
          <a:p>
            <a:r>
              <a:rPr lang="en-US" sz="1400" dirty="0">
                <a:cs typeface="Arial"/>
              </a:rPr>
              <a:t>Publishing this study was only possible due to massive international collaboration (54 scientists in 14 countries) that facilitated rapid access to various datasets including reanalysis, models, and station instrumentation.</a:t>
            </a:r>
          </a:p>
        </p:txBody>
      </p:sp>
      <p:sp>
        <p:nvSpPr>
          <p:cNvPr id="13" name="TextBox 12">
            <a:extLst>
              <a:ext uri="{FF2B5EF4-FFF2-40B4-BE49-F238E27FC236}">
                <a16:creationId xmlns:a16="http://schemas.microsoft.com/office/drawing/2014/main" id="{684BB747-39C5-DC46-AAAB-B70EAA51B2E0}"/>
              </a:ext>
            </a:extLst>
          </p:cNvPr>
          <p:cNvSpPr txBox="1"/>
          <p:nvPr/>
        </p:nvSpPr>
        <p:spPr>
          <a:xfrm>
            <a:off x="133540" y="4288559"/>
            <a:ext cx="6177307" cy="1631216"/>
          </a:xfrm>
          <a:prstGeom prst="rect">
            <a:avLst/>
          </a:prstGeom>
          <a:noFill/>
        </p:spPr>
        <p:txBody>
          <a:bodyPr wrap="square" rtlCol="0">
            <a:spAutoFit/>
          </a:bodyPr>
          <a:lstStyle/>
          <a:p>
            <a:r>
              <a:rPr lang="en-US" sz="1600" b="1" i="1" dirty="0">
                <a:latin typeface="Arial"/>
                <a:cs typeface="Arial"/>
              </a:rPr>
              <a:t>IMPACT</a:t>
            </a:r>
            <a:br>
              <a:rPr lang="en-US" sz="1400" dirty="0"/>
            </a:br>
            <a:r>
              <a:rPr lang="en-US" sz="1400" b="0" i="0" dirty="0">
                <a:effectLst/>
              </a:rPr>
              <a:t>Antarctic climate extremes are highly sensitive to perturbations in the mid-latitudes and sub-tropics. This heatwave redefined our expectations of the Antarctic climate. Despite the rare chance of occurrence based on past climate, a future temperature extreme event of similar magnitude is possible, especially given anthropogenic climate change.</a:t>
            </a:r>
            <a:endParaRPr lang="en-US" sz="1400" b="1" i="1" dirty="0">
              <a:cs typeface="Arial"/>
            </a:endParaRPr>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3D38D3-450E-5D2F-4BB5-C8EE9D84BB78}"/>
              </a:ext>
            </a:extLst>
          </p:cNvPr>
          <p:cNvPicPr>
            <a:picLocks noChangeAspect="1"/>
          </p:cNvPicPr>
          <p:nvPr/>
        </p:nvPicPr>
        <p:blipFill>
          <a:blip r:embed="rId4"/>
          <a:stretch>
            <a:fillRect/>
          </a:stretch>
        </p:blipFill>
        <p:spPr>
          <a:xfrm>
            <a:off x="8575287" y="1220569"/>
            <a:ext cx="3342433" cy="2228288"/>
          </a:xfrm>
          <a:prstGeom prst="rect">
            <a:avLst/>
          </a:prstGeom>
        </p:spPr>
      </p:pic>
      <p:pic>
        <p:nvPicPr>
          <p:cNvPr id="6" name="Picture 5">
            <a:extLst>
              <a:ext uri="{FF2B5EF4-FFF2-40B4-BE49-F238E27FC236}">
                <a16:creationId xmlns:a16="http://schemas.microsoft.com/office/drawing/2014/main" id="{C808A9E7-1433-0A54-34E3-5A3670A249CB}"/>
              </a:ext>
            </a:extLst>
          </p:cNvPr>
          <p:cNvPicPr>
            <a:picLocks noChangeAspect="1"/>
          </p:cNvPicPr>
          <p:nvPr/>
        </p:nvPicPr>
        <p:blipFill rotWithShape="1">
          <a:blip r:embed="rId5"/>
          <a:srcRect t="5167" b="6506"/>
          <a:stretch/>
        </p:blipFill>
        <p:spPr>
          <a:xfrm>
            <a:off x="9023122" y="3429000"/>
            <a:ext cx="2321283" cy="2653411"/>
          </a:xfrm>
          <a:prstGeom prst="rect">
            <a:avLst/>
          </a:prstGeom>
        </p:spPr>
      </p:pic>
      <p:sp>
        <p:nvSpPr>
          <p:cNvPr id="10" name="TextBox 9">
            <a:extLst>
              <a:ext uri="{FF2B5EF4-FFF2-40B4-BE49-F238E27FC236}">
                <a16:creationId xmlns:a16="http://schemas.microsoft.com/office/drawing/2014/main" id="{3CF23794-586C-3F42-48BE-A61567FA7D7B}"/>
              </a:ext>
            </a:extLst>
          </p:cNvPr>
          <p:cNvSpPr txBox="1"/>
          <p:nvPr/>
        </p:nvSpPr>
        <p:spPr>
          <a:xfrm>
            <a:off x="6383708" y="1528417"/>
            <a:ext cx="2350097" cy="1785104"/>
          </a:xfrm>
          <a:prstGeom prst="rect">
            <a:avLst/>
          </a:prstGeom>
          <a:noFill/>
        </p:spPr>
        <p:txBody>
          <a:bodyPr wrap="square" rtlCol="0">
            <a:spAutoFit/>
          </a:bodyPr>
          <a:lstStyle/>
          <a:p>
            <a:pPr>
              <a:spcBef>
                <a:spcPts val="600"/>
              </a:spcBef>
            </a:pPr>
            <a:r>
              <a:rPr lang="en-US" sz="1100" b="1" dirty="0">
                <a:solidFill>
                  <a:srgbClr val="459BC5"/>
                </a:solidFill>
              </a:rPr>
              <a:t>Upper panel: </a:t>
            </a:r>
            <a:r>
              <a:rPr lang="en-US" sz="1100" dirty="0">
                <a:solidFill>
                  <a:srgbClr val="000000"/>
                </a:solidFill>
              </a:rPr>
              <a:t>For e</a:t>
            </a:r>
            <a:r>
              <a:rPr lang="en-US" sz="1100" b="0" i="0" u="none" strike="noStrike" dirty="0">
                <a:solidFill>
                  <a:srgbClr val="000000"/>
                </a:solidFill>
                <a:effectLst/>
              </a:rPr>
              <a:t>very AR landfall across East Antarctica from January 1980 - March 2022, lifetime cumulative IVT (peak value) and duration (hours) across East Antarctica is plotted. The March 2022 AR event is highlighted in red. The black dashed line is the linear trend. </a:t>
            </a:r>
            <a:endParaRPr lang="en-US" sz="1100" b="0" dirty="0">
              <a:effectLst/>
            </a:endParaRPr>
          </a:p>
        </p:txBody>
      </p:sp>
      <p:sp>
        <p:nvSpPr>
          <p:cNvPr id="15" name="TextBox 14">
            <a:extLst>
              <a:ext uri="{FF2B5EF4-FFF2-40B4-BE49-F238E27FC236}">
                <a16:creationId xmlns:a16="http://schemas.microsoft.com/office/drawing/2014/main" id="{889A96CD-FAD0-F8D0-9DD4-22FFE5A50FF6}"/>
              </a:ext>
            </a:extLst>
          </p:cNvPr>
          <p:cNvSpPr txBox="1"/>
          <p:nvPr/>
        </p:nvSpPr>
        <p:spPr>
          <a:xfrm>
            <a:off x="6383708" y="3791906"/>
            <a:ext cx="2350097" cy="1954381"/>
          </a:xfrm>
          <a:prstGeom prst="rect">
            <a:avLst/>
          </a:prstGeom>
          <a:noFill/>
        </p:spPr>
        <p:txBody>
          <a:bodyPr wrap="square" rtlCol="0">
            <a:spAutoFit/>
          </a:bodyPr>
          <a:lstStyle/>
          <a:p>
            <a:pPr>
              <a:spcBef>
                <a:spcPts val="600"/>
              </a:spcBef>
            </a:pPr>
            <a:r>
              <a:rPr lang="en-US" sz="1100" b="1" dirty="0">
                <a:solidFill>
                  <a:srgbClr val="459BC5"/>
                </a:solidFill>
              </a:rPr>
              <a:t>Lower panel:</a:t>
            </a:r>
            <a:r>
              <a:rPr lang="en-US" sz="1100" dirty="0">
                <a:solidFill>
                  <a:srgbClr val="000000"/>
                </a:solidFill>
              </a:rPr>
              <a:t> Averaged anomalies of Z500 (m, contours), near surface air temperature (°C, shaded) and 10-m wind vectors (m s</a:t>
            </a:r>
            <a:r>
              <a:rPr lang="en-US" sz="1100" baseline="30000" dirty="0">
                <a:solidFill>
                  <a:srgbClr val="000000"/>
                </a:solidFill>
              </a:rPr>
              <a:t>-1</a:t>
            </a:r>
            <a:r>
              <a:rPr lang="en-US" sz="1100" dirty="0">
                <a:solidFill>
                  <a:srgbClr val="000000"/>
                </a:solidFill>
              </a:rPr>
              <a:t>) for the March 14-20, 2022 period with respect to 1979-2021 March climatology. Hatching indicates the grid points where Z500 anomalies are larger than 2 std. dev. Data source: ERA5.</a:t>
            </a:r>
            <a:r>
              <a:rPr lang="en-US" sz="1100" b="0" i="0" u="none" strike="noStrike" dirty="0">
                <a:solidFill>
                  <a:srgbClr val="000000"/>
                </a:solidFill>
                <a:effectLst/>
              </a:rPr>
              <a:t> </a:t>
            </a:r>
            <a:endParaRPr lang="en-US" sz="1100" b="0" dirty="0">
              <a:effectLst/>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16473</TotalTime>
  <Words>329</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131</cp:revision>
  <dcterms:created xsi:type="dcterms:W3CDTF">2017-08-29T22:43:04Z</dcterms:created>
  <dcterms:modified xsi:type="dcterms:W3CDTF">2024-02-11T16:46:20Z</dcterms:modified>
</cp:coreProperties>
</file>