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
    <p:restoredTop sz="93763"/>
  </p:normalViewPr>
  <p:slideViewPr>
    <p:cSldViewPr snapToGrid="0" snapToObjects="1">
      <p:cViewPr varScale="1">
        <p:scale>
          <a:sx n="80" d="100"/>
          <a:sy n="80" d="100"/>
        </p:scale>
        <p:origin x="108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2/11/2024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ille,%20J.%20D.,%20and%20Coauthors,%20including%20Shields,%20C.A.%202023:%20The%20extraordinary%20March%202022%20East%20Antarctica%20&#8220;heat&#8221;%20wave.%20Part%20II:%20impacts%20on%20the%20Antarctic%20ice%20sheet.%20J.%20Climate,%20https:/doi.org/10.1175/JCLI-D-23-0176.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271239" y="-52866"/>
            <a:ext cx="9344722" cy="830997"/>
          </a:xfrm>
          <a:prstGeom prst="rect">
            <a:avLst/>
          </a:prstGeom>
          <a:noFill/>
        </p:spPr>
        <p:txBody>
          <a:bodyPr wrap="square" rtlCol="0">
            <a:spAutoFit/>
          </a:bodyPr>
          <a:lstStyle/>
          <a:p>
            <a:pPr algn="ctr"/>
            <a:r>
              <a:rPr lang="en-US" sz="2400" dirty="0"/>
              <a:t>The extraordinary March 2022 East Antarctica “heat” wave, Part II: impacts on the Antarctic ice sheet </a:t>
            </a:r>
          </a:p>
        </p:txBody>
      </p:sp>
      <p:sp>
        <p:nvSpPr>
          <p:cNvPr id="5" name="TextBox 4">
            <a:extLst>
              <a:ext uri="{FF2B5EF4-FFF2-40B4-BE49-F238E27FC236}">
                <a16:creationId xmlns:a16="http://schemas.microsoft.com/office/drawing/2014/main" id="{6AF21CA0-BFB2-FD49-B87B-691F5EF29D9D}"/>
              </a:ext>
            </a:extLst>
          </p:cNvPr>
          <p:cNvSpPr txBox="1"/>
          <p:nvPr/>
        </p:nvSpPr>
        <p:spPr>
          <a:xfrm>
            <a:off x="128562" y="910752"/>
            <a:ext cx="11789159" cy="461665"/>
          </a:xfrm>
          <a:prstGeom prst="rect">
            <a:avLst/>
          </a:prstGeom>
          <a:noFill/>
          <a:ln>
            <a:solidFill>
              <a:schemeClr val="accent1"/>
            </a:solidFill>
          </a:ln>
        </p:spPr>
        <p:txBody>
          <a:bodyPr wrap="square" rtlCol="0">
            <a:spAutoFit/>
          </a:bodyPr>
          <a:lstStyle/>
          <a:p>
            <a:pPr algn="ctr"/>
            <a:r>
              <a:rPr lang="en-US" sz="1200" dirty="0">
                <a:effectLst/>
              </a:rPr>
              <a:t>Wille, J. D., and Coauthors, including </a:t>
            </a:r>
            <a:r>
              <a:rPr lang="en-US" sz="1200" b="1" dirty="0">
                <a:effectLst/>
              </a:rPr>
              <a:t>Shields, C.A. 2023: </a:t>
            </a:r>
            <a:r>
              <a:rPr lang="en-US" sz="1200" dirty="0">
                <a:effectLst/>
              </a:rPr>
              <a:t>The extraordinary March 2022 East Antarctica “heat” wave. Part II: impacts on the Antarctic ice sheet. J. Climate, </a:t>
            </a:r>
            <a:r>
              <a:rPr lang="en-US" sz="1200" dirty="0">
                <a:effectLst/>
                <a:hlinkClick r:id="rId3"/>
              </a:rPr>
              <a:t>https://</a:t>
            </a:r>
            <a:r>
              <a:rPr lang="en-US" sz="1200" dirty="0" err="1">
                <a:effectLst/>
                <a:hlinkClick r:id="rId3"/>
              </a:rPr>
              <a:t>doi.org</a:t>
            </a:r>
            <a:r>
              <a:rPr lang="en-US" sz="1200" dirty="0">
                <a:effectLst/>
                <a:hlinkClick r:id="rId3"/>
              </a:rPr>
              <a:t>/10.1175/JCLI-D-23-0176.1,</a:t>
            </a:r>
            <a:r>
              <a:rPr lang="en-US" sz="1200" dirty="0">
                <a:effectLst/>
              </a:rPr>
              <a:t> in press.</a:t>
            </a:r>
          </a:p>
        </p:txBody>
      </p:sp>
      <p:sp>
        <p:nvSpPr>
          <p:cNvPr id="11" name="TextBox 10">
            <a:extLst>
              <a:ext uri="{FF2B5EF4-FFF2-40B4-BE49-F238E27FC236}">
                <a16:creationId xmlns:a16="http://schemas.microsoft.com/office/drawing/2014/main" id="{C1487AF8-B774-BC41-BABF-E7279BA534C8}"/>
              </a:ext>
            </a:extLst>
          </p:cNvPr>
          <p:cNvSpPr txBox="1"/>
          <p:nvPr/>
        </p:nvSpPr>
        <p:spPr>
          <a:xfrm>
            <a:off x="117932" y="1452151"/>
            <a:ext cx="5120796" cy="1077218"/>
          </a:xfrm>
          <a:prstGeom prst="rect">
            <a:avLst/>
          </a:prstGeom>
          <a:noFill/>
        </p:spPr>
        <p:txBody>
          <a:bodyPr wrap="square" rtlCol="0">
            <a:spAutoFit/>
          </a:bodyPr>
          <a:lstStyle/>
          <a:p>
            <a:r>
              <a:rPr lang="en-US" sz="1600" b="1" i="1" dirty="0">
                <a:latin typeface="Arial"/>
                <a:cs typeface="Arial"/>
              </a:rPr>
              <a:t>OBJECTIVE</a:t>
            </a:r>
          </a:p>
          <a:p>
            <a:r>
              <a:rPr lang="en-US" sz="1200" dirty="0">
                <a:cs typeface="Arial"/>
              </a:rPr>
              <a:t>Analyze the exceptional heatwave (30-40</a:t>
            </a:r>
            <a:r>
              <a:rPr lang="en-US" sz="1200" baseline="30000" dirty="0">
                <a:cs typeface="Arial"/>
              </a:rPr>
              <a:t>o</a:t>
            </a:r>
            <a:r>
              <a:rPr lang="en-US" sz="1200" dirty="0">
                <a:cs typeface="Arial"/>
              </a:rPr>
              <a:t>C temperature anomalies across the ice sheet) that occurred between March 15-19, 2022 over East Antarctica. In Part II,  the widespread and diverse impacts driven by the AR landfall are explored.</a:t>
            </a:r>
          </a:p>
        </p:txBody>
      </p:sp>
      <p:sp>
        <p:nvSpPr>
          <p:cNvPr id="12" name="TextBox 11">
            <a:extLst>
              <a:ext uri="{FF2B5EF4-FFF2-40B4-BE49-F238E27FC236}">
                <a16:creationId xmlns:a16="http://schemas.microsoft.com/office/drawing/2014/main" id="{ADD8E89C-8017-E545-8990-66150241C46E}"/>
              </a:ext>
            </a:extLst>
          </p:cNvPr>
          <p:cNvSpPr txBox="1"/>
          <p:nvPr/>
        </p:nvSpPr>
        <p:spPr>
          <a:xfrm>
            <a:off x="128562" y="2578603"/>
            <a:ext cx="5016339" cy="1292662"/>
          </a:xfrm>
          <a:prstGeom prst="rect">
            <a:avLst/>
          </a:prstGeom>
          <a:noFill/>
        </p:spPr>
        <p:txBody>
          <a:bodyPr wrap="square" rtlCol="0">
            <a:spAutoFit/>
          </a:bodyPr>
          <a:lstStyle/>
          <a:p>
            <a:r>
              <a:rPr lang="en-US" sz="1600" b="1" i="1" dirty="0">
                <a:latin typeface="Arial"/>
                <a:cs typeface="Arial"/>
              </a:rPr>
              <a:t>APPROACH</a:t>
            </a:r>
          </a:p>
          <a:p>
            <a:r>
              <a:rPr lang="en-US" sz="1200" dirty="0">
                <a:cs typeface="Arial"/>
              </a:rPr>
              <a:t>Publishing this study was only possible due to massive international collaboration (54 scientists in 14 countries) that facilitated rapid access to various datasets including reanalysis, models, and station instrumentation.</a:t>
            </a:r>
          </a:p>
          <a:p>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7570" y="3704472"/>
            <a:ext cx="5016338" cy="2369880"/>
          </a:xfrm>
          <a:prstGeom prst="rect">
            <a:avLst/>
          </a:prstGeom>
          <a:noFill/>
        </p:spPr>
        <p:txBody>
          <a:bodyPr wrap="square" rtlCol="0">
            <a:spAutoFit/>
          </a:bodyPr>
          <a:lstStyle/>
          <a:p>
            <a:r>
              <a:rPr lang="en-US" sz="1600" b="1" i="1" dirty="0">
                <a:latin typeface="Arial"/>
                <a:cs typeface="Arial"/>
              </a:rPr>
              <a:t>IMPACT</a:t>
            </a:r>
          </a:p>
          <a:p>
            <a:r>
              <a:rPr lang="en-US" sz="1200" dirty="0">
                <a:cs typeface="Arial"/>
              </a:rPr>
              <a:t>Antarctic cryosphere is highly sensitive to meteorological extremes originating from the mid- latitudes and sub-tropics. Despite the large positive temperature anomalies driven from strong downward longwave radiation, this event led to huge amounts of snowfall across the Antarctic interior desert. The isotopes in this snow of warm airmass origin will likely be detectable in future ice cores and potentially distort past climate reconstructions. Even measurements of space activity were affected. Also the swells generated from this storm helped trigger the final collapse of an already critically unstable Conger Ice Shelf while further degrading sea-ice coverage.</a:t>
            </a:r>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B1B8A6B5-4905-CC3B-D0C5-67BA9A725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891" y="1735302"/>
            <a:ext cx="5120796" cy="3955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9660CD-5860-74A9-7CAB-D58218E68E4A}"/>
              </a:ext>
            </a:extLst>
          </p:cNvPr>
          <p:cNvSpPr txBox="1"/>
          <p:nvPr/>
        </p:nvSpPr>
        <p:spPr>
          <a:xfrm>
            <a:off x="10446286" y="1586024"/>
            <a:ext cx="1596356" cy="4570482"/>
          </a:xfrm>
          <a:prstGeom prst="rect">
            <a:avLst/>
          </a:prstGeom>
          <a:noFill/>
        </p:spPr>
        <p:txBody>
          <a:bodyPr wrap="square" rtlCol="0">
            <a:spAutoFit/>
          </a:bodyPr>
          <a:lstStyle/>
          <a:p>
            <a:pPr>
              <a:spcBef>
                <a:spcPts val="600"/>
              </a:spcBef>
            </a:pPr>
            <a:r>
              <a:rPr lang="en-US" sz="1100" b="1" dirty="0">
                <a:solidFill>
                  <a:srgbClr val="459BC5"/>
                </a:solidFill>
                <a:effectLst/>
              </a:rPr>
              <a:t>Figure</a:t>
            </a:r>
            <a:r>
              <a:rPr lang="en-US" sz="1100" b="0" dirty="0">
                <a:effectLst/>
              </a:rPr>
              <a:t>: Twenty years of progressive Conger Ice Shelf retreat followed by its abrupt and near-total collapse in March 2022 as seen in Sentinel 1 radar imagery. Western ice shelf margins over 2002-2022 determined via Landsat imagery. Blue line indicates full ice shelf extent on February 22, 2022. Panels correspond to image dates with (a) March 5, (b) March 7, (c) March 12, and (d) March 19. Brown lines show coastlines and ice sheet grounding lines. </a:t>
            </a:r>
          </a:p>
          <a:p>
            <a:pPr>
              <a:spcBef>
                <a:spcPts val="600"/>
              </a:spcBef>
            </a:pPr>
            <a:endParaRPr lang="en-US" sz="1100" b="0" dirty="0">
              <a:effectLst/>
            </a:endParaRP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16211</TotalTime>
  <Words>349</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127</cp:revision>
  <dcterms:created xsi:type="dcterms:W3CDTF">2017-08-29T22:43:04Z</dcterms:created>
  <dcterms:modified xsi:type="dcterms:W3CDTF">2024-02-11T17:01:58Z</dcterms:modified>
</cp:coreProperties>
</file>