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284"/>
    <a:srgbClr val="5D8BBC"/>
    <a:srgbClr val="2D4059"/>
    <a:srgbClr val="555657"/>
    <a:srgbClr val="BCE0F7"/>
    <a:srgbClr val="549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8"/>
    <p:restoredTop sz="96327"/>
  </p:normalViewPr>
  <p:slideViewPr>
    <p:cSldViewPr snapToGrid="0">
      <p:cViewPr varScale="1">
        <p:scale>
          <a:sx n="168" d="100"/>
          <a:sy n="168" d="100"/>
        </p:scale>
        <p:origin x="22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MDI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FEE4A0-DA22-B9C3-B8B4-9B26AD47A817}"/>
              </a:ext>
            </a:extLst>
          </p:cNvPr>
          <p:cNvSpPr/>
          <p:nvPr userDrawn="1"/>
        </p:nvSpPr>
        <p:spPr>
          <a:xfrm>
            <a:off x="1" y="6213473"/>
            <a:ext cx="10654747" cy="644527"/>
          </a:xfrm>
          <a:prstGeom prst="rect">
            <a:avLst/>
          </a:prstGeom>
          <a:solidFill>
            <a:srgbClr val="2D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86069-F076-2D37-9828-5FDDE69766B0}"/>
              </a:ext>
            </a:extLst>
          </p:cNvPr>
          <p:cNvSpPr/>
          <p:nvPr userDrawn="1"/>
        </p:nvSpPr>
        <p:spPr>
          <a:xfrm>
            <a:off x="0" y="14736"/>
            <a:ext cx="12192000" cy="955291"/>
          </a:xfrm>
          <a:prstGeom prst="rect">
            <a:avLst/>
          </a:prstGeom>
          <a:solidFill>
            <a:srgbClr val="2D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CC64AF-240B-8092-859C-ECAF7C7A5B0A}"/>
              </a:ext>
            </a:extLst>
          </p:cNvPr>
          <p:cNvSpPr/>
          <p:nvPr userDrawn="1"/>
        </p:nvSpPr>
        <p:spPr>
          <a:xfrm>
            <a:off x="10353874" y="6181572"/>
            <a:ext cx="709955" cy="7099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C Logos | U.S. DOE Office of Science (SC)">
            <a:extLst>
              <a:ext uri="{FF2B5EF4-FFF2-40B4-BE49-F238E27FC236}">
                <a16:creationId xmlns:a16="http://schemas.microsoft.com/office/drawing/2014/main" id="{4DE1D5AB-E320-1E35-9E2F-6A9B36AF89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956"/>
            <a:ext cx="2969250" cy="4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4C7779-5143-21CE-FA35-ACD1CDF425B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0" y="12739"/>
            <a:ext cx="12192000" cy="957289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055F77E-E214-34DD-BC3A-A80EB39818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1377" y="6316901"/>
            <a:ext cx="2357532" cy="4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71597FA-8566-9AF9-690D-67DE107126BC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228600" y="1173164"/>
            <a:ext cx="7046843" cy="418402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5D447D5-7B3B-8FF1-8321-75D254327083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7345018" y="1173162"/>
            <a:ext cx="4642196" cy="49952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Figure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6169E90-7E91-3B26-3F25-4158CE35125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756" y="5517094"/>
            <a:ext cx="7235687" cy="655637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866935B-5243-53C5-4A66-C8100B5DDA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1826" y="6197597"/>
            <a:ext cx="1856766" cy="6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1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93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D6C4F-31F1-BD78-32FE-7304AA80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A31DF-B457-FC01-4847-402DDABE3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878B-27F9-975A-04C4-F2976FB7F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4E65F-3932-8741-91B4-E7F3FA2AE57B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C4DBD-A917-9197-F0E0-A48D1B452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1A4A-DAFB-80AC-757D-84513CCAB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2244-F714-3B47-A3E2-A1980DE0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i.org/10.1029/2023JD039697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F59A55-77B6-F553-B636-0345EE8DF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Storm Tracking to Evaluate E3SM Short-range Hindcasts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D4CC3C-6069-1668-7FFD-790859CF46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0981" y="1053096"/>
            <a:ext cx="6652259" cy="4544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Question</a:t>
            </a: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How much global annual mean precipitation is associated with four major heavy-precipitating storm systems (tropical cyclones, extratropical cyclones, atmospheric rivers, and mesoscale convective systems)? </a:t>
            </a: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What are spatiotemporal characteristics of the storm-associated precipitation? </a:t>
            </a: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How well does the E3SM simulate the storm-associated precipitation?</a:t>
            </a:r>
            <a:endParaRPr lang="en-US" sz="1300" b="0" dirty="0">
              <a:solidFill>
                <a:schemeClr val="tx1"/>
              </a:solidFill>
              <a:latin typeface="+mn-lt"/>
            </a:endParaRP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Accomplishments</a:t>
            </a: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</a:rPr>
              <a:t>We constructed a high-resolution global observational database for these four major heavy-rain storm systems. The database can be used for model diagnostics and climate resilience assessment.</a:t>
            </a: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</a:rPr>
              <a:t>These four storm systems contribute to over 67% of global annual mean precipitation and over 80% of top 1% precipitation extremes.</a:t>
            </a: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</a:rPr>
              <a:t>Our evaluation shows E3SMv2 short-range hindcasts underestimate the storm-associated precipitation, especially for heavy precipitation extremes.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600" b="0" dirty="0">
              <a:solidFill>
                <a:schemeClr val="tx1"/>
              </a:solidFill>
              <a:latin typeface="+mn-lt"/>
            </a:endParaRPr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chemeClr val="tx1"/>
                </a:solidFill>
                <a:latin typeface="+mn-lt"/>
              </a:rPr>
              <a:t>This phenomenon-based approach provides a better understanding of precipitation characteristics and can lead to enhanced model evaluation by revealing underlying problems in model physics related to precipitation processes associated with the heavy-precipitating storms.</a:t>
            </a:r>
            <a:endParaRPr lang="en-US" sz="1300" b="1" dirty="0">
              <a:solidFill>
                <a:srgbClr val="55565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3955A-96F7-AEA0-D308-041FEEBA1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664140"/>
            <a:ext cx="7235687" cy="531542"/>
          </a:xfrm>
        </p:spPr>
        <p:txBody>
          <a:bodyPr/>
          <a:lstStyle/>
          <a:p>
            <a:r>
              <a:rPr lang="en-US" sz="1000" dirty="0"/>
              <a:t>Wu, W.-Y., Ma, H.-Y., Lafferty, D. C., Feng, Z., Ullrich, P., Tang, Q., et al. (2024). Assessment of storm-associated precipitation and its extremes using observational data sets and climate model short-range hindcasts. Journal of Geophysical Research: Atmospheres, 129, e2023JD039697. </a:t>
            </a:r>
            <a:r>
              <a:rPr lang="en-US" sz="1000" dirty="0">
                <a:hlinkClick r:id="rId2"/>
              </a:rPr>
              <a:t>https://</a:t>
            </a:r>
            <a:r>
              <a:rPr lang="en-US" sz="1000" dirty="0" err="1">
                <a:hlinkClick r:id="rId2"/>
              </a:rPr>
              <a:t>doi.org</a:t>
            </a:r>
            <a:r>
              <a:rPr lang="en-US" sz="1000" dirty="0">
                <a:hlinkClick r:id="rId2"/>
              </a:rPr>
              <a:t>/10.1029/2023JD039697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30AB67-8573-684E-3A7C-4A9CFE3406FD}"/>
              </a:ext>
            </a:extLst>
          </p:cNvPr>
          <p:cNvSpPr txBox="1"/>
          <p:nvPr/>
        </p:nvSpPr>
        <p:spPr>
          <a:xfrm>
            <a:off x="7773997" y="5664140"/>
            <a:ext cx="4121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16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E3SM hindcasts underestimate the extreme precipitation and the contributions from the four heavy precipitating storms.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7AC0C32-D8F0-1D12-A719-746D3280FBE3}"/>
              </a:ext>
            </a:extLst>
          </p:cNvPr>
          <p:cNvSpPr/>
          <p:nvPr/>
        </p:nvSpPr>
        <p:spPr>
          <a:xfrm>
            <a:off x="7373250" y="1053096"/>
            <a:ext cx="4743637" cy="51017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5F10D-4548-FD7C-F030-CE386F9F77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524"/>
          <a:stretch/>
        </p:blipFill>
        <p:spPr bwMode="auto">
          <a:xfrm>
            <a:off x="7608501" y="1127590"/>
            <a:ext cx="4233932" cy="4536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98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252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Ullrich, Paul Aaron</dc:creator>
  <cp:lastModifiedBy>Ma, Hsi-Yen</cp:lastModifiedBy>
  <cp:revision>30</cp:revision>
  <dcterms:created xsi:type="dcterms:W3CDTF">2023-03-22T21:09:49Z</dcterms:created>
  <dcterms:modified xsi:type="dcterms:W3CDTF">2024-06-27T21:59:51Z</dcterms:modified>
</cp:coreProperties>
</file>