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12192000" cy="6858000"/>
  <p:notesSz cx="6858000" cy="9144000"/>
  <p:embeddedFontLst>
    <p:embeddedFont>
      <p:font typeface="Calibri" panose="020F0502020204030204" pitchFamily="34" charset="0"/>
      <p:regular r:id="rId4"/>
      <p:bold r:id="rId5"/>
      <p:italic r:id="rId6"/>
      <p:boldItalic r:id="rId7"/>
    </p:embeddedFont>
    <p:embeddedFont>
      <p:font typeface="Century Gothic" panose="020B0502020202020204"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 roundtripDataSignature="AMtx7mjbqpPnQDKN2KyN1c3druhPKy6R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81" d="100"/>
          <a:sy n="81" d="100"/>
        </p:scale>
        <p:origin x="72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3"/>
          <p:cNvPicPr preferRelativeResize="0"/>
          <p:nvPr/>
        </p:nvPicPr>
        <p:blipFill rotWithShape="1">
          <a:blip r:embed="rId2">
            <a:alphaModFix/>
          </a:blip>
          <a:srcRect/>
          <a:stretch/>
        </p:blipFill>
        <p:spPr>
          <a:xfrm>
            <a:off x="10527083" y="6237962"/>
            <a:ext cx="1653434" cy="62003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2"/>
          <p:cNvSpPr txBox="1">
            <a:spLocks noGrp="1"/>
          </p:cNvSpPr>
          <p:nvPr>
            <p:ph type="body" idx="1"/>
          </p:nvPr>
        </p:nvSpPr>
        <p:spPr>
          <a:xfrm rot="5400000">
            <a:off x="4077354" y="-1413529"/>
            <a:ext cx="4037293"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3" name="Google Shape;93;p12"/>
          <p:cNvPicPr preferRelativeResize="0"/>
          <p:nvPr/>
        </p:nvPicPr>
        <p:blipFill rotWithShape="1">
          <a:blip r:embed="rId2">
            <a:alphaModFix/>
          </a:blip>
          <a:srcRect/>
          <a:stretch/>
        </p:blipFill>
        <p:spPr>
          <a:xfrm>
            <a:off x="10527083" y="6237962"/>
            <a:ext cx="1653434" cy="62003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4"/>
        <p:cNvGrpSpPr/>
        <p:nvPr/>
      </p:nvGrpSpPr>
      <p:grpSpPr>
        <a:xfrm>
          <a:off x="0" y="0"/>
          <a:ext cx="0" cy="0"/>
          <a:chOff x="0" y="0"/>
          <a:chExt cx="0" cy="0"/>
        </a:xfrm>
      </p:grpSpPr>
      <p:sp>
        <p:nvSpPr>
          <p:cNvPr id="95" name="Google Shape;95;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00" name="Google Shape;100;p13"/>
          <p:cNvPicPr preferRelativeResize="0"/>
          <p:nvPr/>
        </p:nvPicPr>
        <p:blipFill rotWithShape="1">
          <a:blip r:embed="rId2">
            <a:alphaModFix/>
          </a:blip>
          <a:srcRect/>
          <a:stretch/>
        </p:blipFill>
        <p:spPr>
          <a:xfrm>
            <a:off x="10527083" y="6237962"/>
            <a:ext cx="1653434" cy="62003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8"/>
        <p:cNvGrpSpPr/>
        <p:nvPr/>
      </p:nvGrpSpPr>
      <p:grpSpPr>
        <a:xfrm>
          <a:off x="0" y="0"/>
          <a:ext cx="0" cy="0"/>
          <a:chOff x="0" y="0"/>
          <a:chExt cx="0" cy="0"/>
        </a:xfrm>
      </p:grpSpPr>
      <p:sp>
        <p:nvSpPr>
          <p:cNvPr id="29" name="Google Shape;29;p4"/>
          <p:cNvSpPr/>
          <p:nvPr/>
        </p:nvSpPr>
        <p:spPr>
          <a:xfrm>
            <a:off x="0" y="393699"/>
            <a:ext cx="12192000" cy="2387599"/>
          </a:xfrm>
          <a:prstGeom prst="rect">
            <a:avLst/>
          </a:prstGeom>
          <a:gradFill>
            <a:gsLst>
              <a:gs pos="0">
                <a:srgbClr val="F5F7FC"/>
              </a:gs>
              <a:gs pos="74000">
                <a:srgbClr val="A9BEE4"/>
              </a:gs>
              <a:gs pos="83000">
                <a:srgbClr val="A9BEE4"/>
              </a:gs>
              <a:gs pos="100000">
                <a:srgbClr val="C5D3ED"/>
              </a:gs>
            </a:gsLst>
            <a:lin ang="0" scaled="0"/>
          </a:gradFill>
          <a:ln>
            <a:noFill/>
          </a:ln>
        </p:spPr>
      </p:sp>
      <p:sp>
        <p:nvSpPr>
          <p:cNvPr id="30" name="Google Shape;30;p4"/>
          <p:cNvSpPr txBox="1">
            <a:spLocks noGrp="1"/>
          </p:cNvSpPr>
          <p:nvPr>
            <p:ph type="ctrTitle"/>
          </p:nvPr>
        </p:nvSpPr>
        <p:spPr>
          <a:xfrm>
            <a:off x="187419" y="393699"/>
            <a:ext cx="8630178" cy="23875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6000"/>
              <a:buFont typeface="Century Gothic"/>
              <a:buNone/>
              <a:defRPr sz="6000" b="1">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subTitle" idx="1"/>
          </p:nvPr>
        </p:nvSpPr>
        <p:spPr>
          <a:xfrm>
            <a:off x="187419" y="3026833"/>
            <a:ext cx="8630178"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6A6A6A"/>
              </a:buClr>
              <a:buSzPts val="2400"/>
              <a:buNone/>
              <a:defRPr sz="2400">
                <a:solidFill>
                  <a:srgbClr val="6A6A6A"/>
                </a:solidFill>
                <a:latin typeface="Century Gothic"/>
                <a:ea typeface="Century Gothic"/>
                <a:cs typeface="Century Gothic"/>
                <a:sym typeface="Century Gothic"/>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2" name="Google Shape;32;p4"/>
          <p:cNvPicPr preferRelativeResize="0"/>
          <p:nvPr/>
        </p:nvPicPr>
        <p:blipFill rotWithShape="1">
          <a:blip r:embed="rId2">
            <a:alphaModFix/>
          </a:blip>
          <a:srcRect/>
          <a:stretch/>
        </p:blipFill>
        <p:spPr>
          <a:xfrm>
            <a:off x="7053994" y="4570300"/>
            <a:ext cx="5138006" cy="192675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10515600" cy="403729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9" name="Google Shape;39;p5"/>
          <p:cNvPicPr preferRelativeResize="0"/>
          <p:nvPr/>
        </p:nvPicPr>
        <p:blipFill rotWithShape="1">
          <a:blip r:embed="rId2">
            <a:alphaModFix/>
          </a:blip>
          <a:srcRect/>
          <a:stretch/>
        </p:blipFill>
        <p:spPr>
          <a:xfrm>
            <a:off x="10527083" y="6237962"/>
            <a:ext cx="1653434" cy="62003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6" name="Google Shape;46;p6"/>
          <p:cNvPicPr preferRelativeResize="0"/>
          <p:nvPr/>
        </p:nvPicPr>
        <p:blipFill rotWithShape="1">
          <a:blip r:embed="rId2">
            <a:alphaModFix/>
          </a:blip>
          <a:srcRect/>
          <a:stretch/>
        </p:blipFill>
        <p:spPr>
          <a:xfrm>
            <a:off x="10527083" y="6237962"/>
            <a:ext cx="1653434" cy="62003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4" name="Google Shape;54;p7"/>
          <p:cNvPicPr preferRelativeResize="0"/>
          <p:nvPr/>
        </p:nvPicPr>
        <p:blipFill rotWithShape="1">
          <a:blip r:embed="rId2">
            <a:alphaModFix/>
          </a:blip>
          <a:srcRect/>
          <a:stretch/>
        </p:blipFill>
        <p:spPr>
          <a:xfrm>
            <a:off x="10527083" y="6237962"/>
            <a:ext cx="1653434" cy="62003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4" name="Google Shape;64;p8"/>
          <p:cNvPicPr preferRelativeResize="0"/>
          <p:nvPr/>
        </p:nvPicPr>
        <p:blipFill rotWithShape="1">
          <a:blip r:embed="rId2">
            <a:alphaModFix/>
          </a:blip>
          <a:srcRect/>
          <a:stretch/>
        </p:blipFill>
        <p:spPr>
          <a:xfrm>
            <a:off x="10527083" y="6237962"/>
            <a:ext cx="1653434" cy="62003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0" name="Google Shape;70;p9"/>
          <p:cNvPicPr preferRelativeResize="0"/>
          <p:nvPr/>
        </p:nvPicPr>
        <p:blipFill rotWithShape="1">
          <a:blip r:embed="rId2">
            <a:alphaModFix/>
          </a:blip>
          <a:srcRect/>
          <a:stretch/>
        </p:blipFill>
        <p:spPr>
          <a:xfrm>
            <a:off x="10527083" y="6237962"/>
            <a:ext cx="1653434" cy="62003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1"/>
        <p:cNvGrpSpPr/>
        <p:nvPr/>
      </p:nvGrpSpPr>
      <p:grpSpPr>
        <a:xfrm>
          <a:off x="0" y="0"/>
          <a:ext cx="0" cy="0"/>
          <a:chOff x="0" y="0"/>
          <a:chExt cx="0" cy="0"/>
        </a:xfrm>
      </p:grpSpPr>
      <p:sp>
        <p:nvSpPr>
          <p:cNvPr id="72" name="Google Shape;7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4" name="Google Shape;74;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8" name="Google Shape;78;p10"/>
          <p:cNvPicPr preferRelativeResize="0"/>
          <p:nvPr/>
        </p:nvPicPr>
        <p:blipFill rotWithShape="1">
          <a:blip r:embed="rId2">
            <a:alphaModFix/>
          </a:blip>
          <a:srcRect/>
          <a:stretch/>
        </p:blipFill>
        <p:spPr>
          <a:xfrm>
            <a:off x="10527083" y="6237962"/>
            <a:ext cx="1653434" cy="62003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1"/>
          <p:cNvSpPr>
            <a:spLocks noGrp="1"/>
          </p:cNvSpPr>
          <p:nvPr>
            <p:ph type="pic" idx="2"/>
          </p:nvPr>
        </p:nvSpPr>
        <p:spPr>
          <a:xfrm>
            <a:off x="5183188" y="987425"/>
            <a:ext cx="6172200" cy="4873625"/>
          </a:xfrm>
          <a:prstGeom prst="rect">
            <a:avLst/>
          </a:prstGeom>
          <a:noFill/>
          <a:ln>
            <a:noFill/>
          </a:ln>
        </p:spPr>
      </p:sp>
      <p:sp>
        <p:nvSpPr>
          <p:cNvPr id="82" name="Google Shape;82;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3" name="Google Shape;8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6" name="Google Shape;86;p11"/>
          <p:cNvPicPr preferRelativeResize="0"/>
          <p:nvPr/>
        </p:nvPicPr>
        <p:blipFill rotWithShape="1">
          <a:blip r:embed="rId2">
            <a:alphaModFix/>
          </a:blip>
          <a:srcRect/>
          <a:stretch/>
        </p:blipFill>
        <p:spPr>
          <a:xfrm>
            <a:off x="10527083" y="6237962"/>
            <a:ext cx="1653434" cy="62003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838200" y="1825625"/>
            <a:ext cx="10515600" cy="403729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grpSp>
        <p:nvGrpSpPr>
          <p:cNvPr id="12" name="Google Shape;12;p2"/>
          <p:cNvGrpSpPr/>
          <p:nvPr/>
        </p:nvGrpSpPr>
        <p:grpSpPr>
          <a:xfrm>
            <a:off x="3982" y="5957980"/>
            <a:ext cx="12188018" cy="900020"/>
            <a:chOff x="-546280" y="7333362"/>
            <a:chExt cx="13024207" cy="1059271"/>
          </a:xfrm>
        </p:grpSpPr>
        <p:pic>
          <p:nvPicPr>
            <p:cNvPr id="13" name="Google Shape;13;p2"/>
            <p:cNvPicPr preferRelativeResize="0"/>
            <p:nvPr/>
          </p:nvPicPr>
          <p:blipFill rotWithShape="1">
            <a:blip r:embed="rId13">
              <a:alphaModFix/>
            </a:blip>
            <a:srcRect/>
            <a:stretch/>
          </p:blipFill>
          <p:spPr>
            <a:xfrm>
              <a:off x="-546280" y="7451706"/>
              <a:ext cx="13024207" cy="380939"/>
            </a:xfrm>
            <a:prstGeom prst="rect">
              <a:avLst/>
            </a:prstGeom>
            <a:noFill/>
            <a:ln>
              <a:noFill/>
            </a:ln>
          </p:spPr>
        </p:pic>
        <p:pic>
          <p:nvPicPr>
            <p:cNvPr id="14" name="Google Shape;14;p2"/>
            <p:cNvPicPr preferRelativeResize="0"/>
            <p:nvPr/>
          </p:nvPicPr>
          <p:blipFill rotWithShape="1">
            <a:blip r:embed="rId14">
              <a:alphaModFix/>
            </a:blip>
            <a:srcRect b="45499"/>
            <a:stretch/>
          </p:blipFill>
          <p:spPr>
            <a:xfrm>
              <a:off x="-546280" y="7361504"/>
              <a:ext cx="13014050" cy="500805"/>
            </a:xfrm>
            <a:prstGeom prst="rect">
              <a:avLst/>
            </a:prstGeom>
            <a:noFill/>
            <a:ln>
              <a:noFill/>
            </a:ln>
          </p:spPr>
        </p:pic>
        <p:pic>
          <p:nvPicPr>
            <p:cNvPr id="15" name="Google Shape;15;p2"/>
            <p:cNvPicPr preferRelativeResize="0"/>
            <p:nvPr/>
          </p:nvPicPr>
          <p:blipFill rotWithShape="1">
            <a:blip r:embed="rId15">
              <a:alphaModFix/>
            </a:blip>
            <a:srcRect t="1" b="-1144"/>
            <a:stretch/>
          </p:blipFill>
          <p:spPr>
            <a:xfrm>
              <a:off x="-546279" y="7333362"/>
              <a:ext cx="13004799" cy="920812"/>
            </a:xfrm>
            <a:prstGeom prst="rect">
              <a:avLst/>
            </a:prstGeom>
            <a:noFill/>
            <a:ln>
              <a:noFill/>
            </a:ln>
          </p:spPr>
        </p:pic>
        <p:sp>
          <p:nvSpPr>
            <p:cNvPr id="16" name="Google Shape;16;p2"/>
            <p:cNvSpPr/>
            <p:nvPr/>
          </p:nvSpPr>
          <p:spPr>
            <a:xfrm>
              <a:off x="-546279" y="7845233"/>
              <a:ext cx="13004799" cy="547400"/>
            </a:xfrm>
            <a:prstGeom prst="rect">
              <a:avLst/>
            </a:prstGeom>
            <a:solidFill>
              <a:schemeClr val="dk1"/>
            </a:solidFill>
            <a:ln>
              <a:noFill/>
            </a:ln>
            <a:effectLst>
              <a:outerShdw blurRad="38100" dist="25400" dir="5400000" rotWithShape="0">
                <a:srgbClr val="000000">
                  <a:alpha val="34901"/>
                </a:srgbClr>
              </a:outerShdw>
            </a:effectLst>
          </p:spPr>
          <p:txBody>
            <a:bodyPr spcFirstLastPara="1" wrap="square" lIns="57350" tIns="57350" rIns="57350" bIns="57350" anchor="ctr" anchorCtr="0">
              <a:noAutofit/>
            </a:bodyPr>
            <a:lstStyle/>
            <a:p>
              <a:pPr marL="0" marR="0" lvl="0" indent="0" algn="l" rtl="0">
                <a:lnSpc>
                  <a:spcPct val="100000"/>
                </a:lnSpc>
                <a:spcBef>
                  <a:spcPts val="0"/>
                </a:spcBef>
                <a:spcAft>
                  <a:spcPts val="0"/>
                </a:spcAft>
                <a:buClr>
                  <a:schemeClr val="dk1"/>
                </a:buClr>
                <a:buSzPts val="2400"/>
                <a:buFont typeface="Century Gothic"/>
                <a:buNone/>
              </a:pPr>
              <a:endParaRPr sz="2400" b="0" i="0" u="none" strike="noStrike" cap="none">
                <a:solidFill>
                  <a:srgbClr val="000000"/>
                </a:solidFill>
                <a:latin typeface="Century Gothic"/>
                <a:ea typeface="Century Gothic"/>
                <a:cs typeface="Century Gothic"/>
                <a:sym typeface="Century Gothic"/>
              </a:endParaRPr>
            </a:p>
          </p:txBody>
        </p:sp>
        <p:pic>
          <p:nvPicPr>
            <p:cNvPr id="17" name="Google Shape;17;p2"/>
            <p:cNvPicPr preferRelativeResize="0"/>
            <p:nvPr/>
          </p:nvPicPr>
          <p:blipFill rotWithShape="1">
            <a:blip r:embed="rId16">
              <a:alphaModFix/>
            </a:blip>
            <a:srcRect/>
            <a:stretch/>
          </p:blipFill>
          <p:spPr>
            <a:xfrm>
              <a:off x="1231615" y="7863226"/>
              <a:ext cx="2266946" cy="427256"/>
            </a:xfrm>
            <a:prstGeom prst="rect">
              <a:avLst/>
            </a:prstGeom>
            <a:noFill/>
            <a:ln>
              <a:noFill/>
            </a:ln>
          </p:spPr>
        </p:pic>
        <p:pic>
          <p:nvPicPr>
            <p:cNvPr id="18" name="Google Shape;18;p2"/>
            <p:cNvPicPr preferRelativeResize="0"/>
            <p:nvPr/>
          </p:nvPicPr>
          <p:blipFill rotWithShape="1">
            <a:blip r:embed="rId17">
              <a:alphaModFix/>
            </a:blip>
            <a:srcRect l="42591" t="15878" b="10431"/>
            <a:stretch/>
          </p:blipFill>
          <p:spPr>
            <a:xfrm>
              <a:off x="-468544" y="7779383"/>
              <a:ext cx="1642680" cy="497713"/>
            </a:xfrm>
            <a:prstGeom prst="rect">
              <a:avLst/>
            </a:prstGeom>
            <a:noFill/>
            <a:ln>
              <a:noFill/>
            </a:ln>
          </p:spPr>
        </p:pic>
        <p:pic>
          <p:nvPicPr>
            <p:cNvPr id="19" name="Google Shape;19;p2"/>
            <p:cNvPicPr preferRelativeResize="0"/>
            <p:nvPr/>
          </p:nvPicPr>
          <p:blipFill rotWithShape="1">
            <a:blip r:embed="rId18">
              <a:alphaModFix/>
            </a:blip>
            <a:srcRect/>
            <a:stretch/>
          </p:blipFill>
          <p:spPr>
            <a:xfrm>
              <a:off x="3848154" y="7805871"/>
              <a:ext cx="501772" cy="502704"/>
            </a:xfrm>
            <a:prstGeom prst="rect">
              <a:avLst/>
            </a:prstGeom>
            <a:noFill/>
            <a:ln>
              <a:noFill/>
            </a:ln>
          </p:spPr>
        </p:pic>
      </p:grpSp>
      <p:sp>
        <p:nvSpPr>
          <p:cNvPr id="20" name="Google Shape;20;p2"/>
          <p:cNvSpPr txBox="1">
            <a:spLocks noGrp="1"/>
          </p:cNvSpPr>
          <p:nvPr>
            <p:ph type="dt" idx="10"/>
          </p:nvPr>
        </p:nvSpPr>
        <p:spPr>
          <a:xfrm>
            <a:off x="4912988" y="6371208"/>
            <a:ext cx="888036"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1" name="Google Shape;21;p2"/>
          <p:cNvSpPr txBox="1">
            <a:spLocks noGrp="1"/>
          </p:cNvSpPr>
          <p:nvPr>
            <p:ph type="ftr" idx="11"/>
          </p:nvPr>
        </p:nvSpPr>
        <p:spPr>
          <a:xfrm>
            <a:off x="5908601" y="6371208"/>
            <a:ext cx="3635188"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2" name="Google Shape;22;p2"/>
          <p:cNvSpPr txBox="1">
            <a:spLocks noGrp="1"/>
          </p:cNvSpPr>
          <p:nvPr>
            <p:ph type="sldNum" idx="12"/>
          </p:nvPr>
        </p:nvSpPr>
        <p:spPr>
          <a:xfrm>
            <a:off x="9651366" y="6357133"/>
            <a:ext cx="87401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126/sciadv.add9364"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
          <p:cNvSpPr txBox="1"/>
          <p:nvPr/>
        </p:nvSpPr>
        <p:spPr>
          <a:xfrm>
            <a:off x="267525" y="141144"/>
            <a:ext cx="11343300" cy="400069"/>
          </a:xfrm>
          <a:prstGeom prst="rect">
            <a:avLst/>
          </a:prstGeom>
          <a:noFill/>
          <a:ln>
            <a:noFill/>
          </a:ln>
        </p:spPr>
        <p:txBody>
          <a:bodyPr spcFirstLastPara="1" wrap="square" lIns="91425" tIns="45700" rIns="91425" bIns="45700" anchor="t" anchorCtr="0">
            <a:spAutoFit/>
          </a:bodyPr>
          <a:lstStyle/>
          <a:p>
            <a:pPr algn="ctr"/>
            <a:r>
              <a:rPr lang="en-US" sz="2000" b="1" i="0" u="none" strike="noStrike" cap="none" dirty="0">
                <a:solidFill>
                  <a:schemeClr val="dk1"/>
                </a:solidFill>
                <a:latin typeface="+mj-lt"/>
                <a:ea typeface="Century Gothic"/>
                <a:cs typeface="Century Gothic"/>
                <a:sym typeface="Century Gothic"/>
              </a:rPr>
              <a:t>Volcanic forcing degrades multiyear-to-decadal prediction skill in the tropical Pacific </a:t>
            </a:r>
            <a:endParaRPr sz="2000" b="1" i="0" u="none" strike="noStrike" cap="none" dirty="0">
              <a:solidFill>
                <a:schemeClr val="dk1"/>
              </a:solidFill>
              <a:latin typeface="+mj-lt"/>
              <a:ea typeface="Century Gothic"/>
              <a:cs typeface="Century Gothic"/>
              <a:sym typeface="Century Gothic"/>
            </a:endParaRPr>
          </a:p>
        </p:txBody>
      </p:sp>
      <p:sp>
        <p:nvSpPr>
          <p:cNvPr id="107" name="Google Shape;107;p1"/>
          <p:cNvSpPr txBox="1"/>
          <p:nvPr/>
        </p:nvSpPr>
        <p:spPr>
          <a:xfrm>
            <a:off x="1262546" y="613828"/>
            <a:ext cx="9764173" cy="658601"/>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a:lnSpc>
                <a:spcPct val="115000"/>
              </a:lnSpc>
              <a:spcBef>
                <a:spcPts val="0"/>
              </a:spcBef>
              <a:spcAft>
                <a:spcPts val="0"/>
              </a:spcAft>
            </a:pPr>
            <a:r>
              <a:rPr lang="en-US" sz="1600" dirty="0">
                <a:solidFill>
                  <a:srgbClr val="000000"/>
                </a:solidFill>
                <a:effectLst/>
                <a:highlight>
                  <a:srgbClr val="FFFFFF"/>
                </a:highlight>
                <a:latin typeface="+mn-lt"/>
                <a:ea typeface="Times New Roman" panose="02020603050405020304" pitchFamily="18" charset="0"/>
              </a:rPr>
              <a:t>Wu, X.,</a:t>
            </a:r>
            <a:r>
              <a:rPr lang="en-US" sz="1600" b="1" dirty="0">
                <a:solidFill>
                  <a:srgbClr val="000000"/>
                </a:solidFill>
                <a:effectLst/>
                <a:highlight>
                  <a:srgbClr val="FFFFFF"/>
                </a:highlight>
                <a:latin typeface="+mn-lt"/>
                <a:ea typeface="Times New Roman" panose="02020603050405020304" pitchFamily="18" charset="0"/>
              </a:rPr>
              <a:t> Yeager, S. G., </a:t>
            </a:r>
            <a:r>
              <a:rPr lang="en-US" sz="1600" dirty="0" err="1">
                <a:solidFill>
                  <a:srgbClr val="000000"/>
                </a:solidFill>
                <a:effectLst/>
                <a:highlight>
                  <a:srgbClr val="FFFFFF"/>
                </a:highlight>
                <a:latin typeface="+mn-lt"/>
                <a:ea typeface="Times New Roman" panose="02020603050405020304" pitchFamily="18" charset="0"/>
              </a:rPr>
              <a:t>Deser</a:t>
            </a:r>
            <a:r>
              <a:rPr lang="en-US" sz="1600" dirty="0">
                <a:solidFill>
                  <a:srgbClr val="000000"/>
                </a:solidFill>
                <a:effectLst/>
                <a:highlight>
                  <a:srgbClr val="FFFFFF"/>
                </a:highlight>
                <a:latin typeface="+mn-lt"/>
                <a:ea typeface="Times New Roman" panose="02020603050405020304" pitchFamily="18" charset="0"/>
              </a:rPr>
              <a:t>, C.</a:t>
            </a:r>
            <a:r>
              <a:rPr lang="en-US" sz="1600" b="1" dirty="0">
                <a:solidFill>
                  <a:srgbClr val="000000"/>
                </a:solidFill>
                <a:effectLst/>
                <a:highlight>
                  <a:srgbClr val="FFFFFF"/>
                </a:highlight>
                <a:latin typeface="+mn-lt"/>
                <a:ea typeface="Times New Roman" panose="02020603050405020304" pitchFamily="18" charset="0"/>
              </a:rPr>
              <a:t>, Rosenbloom, N., and </a:t>
            </a:r>
            <a:r>
              <a:rPr lang="en-US" sz="1600" b="1" dirty="0" err="1">
                <a:solidFill>
                  <a:srgbClr val="000000"/>
                </a:solidFill>
                <a:effectLst/>
                <a:highlight>
                  <a:srgbClr val="FFFFFF"/>
                </a:highlight>
                <a:latin typeface="+mn-lt"/>
                <a:ea typeface="Times New Roman" panose="02020603050405020304" pitchFamily="18" charset="0"/>
              </a:rPr>
              <a:t>Meehl</a:t>
            </a:r>
            <a:r>
              <a:rPr lang="en-US" sz="1600" b="1" dirty="0">
                <a:solidFill>
                  <a:srgbClr val="000000"/>
                </a:solidFill>
                <a:effectLst/>
                <a:highlight>
                  <a:srgbClr val="FFFFFF"/>
                </a:highlight>
                <a:latin typeface="+mn-lt"/>
                <a:ea typeface="Times New Roman" panose="02020603050405020304" pitchFamily="18" charset="0"/>
              </a:rPr>
              <a:t>, G.</a:t>
            </a:r>
            <a:r>
              <a:rPr lang="en-US" sz="1600" dirty="0">
                <a:solidFill>
                  <a:srgbClr val="000000"/>
                </a:solidFill>
                <a:effectLst/>
                <a:highlight>
                  <a:srgbClr val="FFFFFF"/>
                </a:highlight>
                <a:latin typeface="+mn-lt"/>
                <a:ea typeface="Times New Roman" panose="02020603050405020304" pitchFamily="18" charset="0"/>
              </a:rPr>
              <a:t>, </a:t>
            </a:r>
            <a:r>
              <a:rPr lang="en-US" sz="1600" i="1" dirty="0">
                <a:solidFill>
                  <a:srgbClr val="000000"/>
                </a:solidFill>
                <a:effectLst/>
                <a:highlight>
                  <a:srgbClr val="FFFFFF"/>
                </a:highlight>
                <a:latin typeface="+mn-lt"/>
                <a:ea typeface="Times New Roman" panose="02020603050405020304" pitchFamily="18" charset="0"/>
              </a:rPr>
              <a:t>Science Advances</a:t>
            </a:r>
            <a:r>
              <a:rPr lang="en-US" sz="1600" dirty="0">
                <a:solidFill>
                  <a:srgbClr val="000000"/>
                </a:solidFill>
                <a:effectLst/>
                <a:highlight>
                  <a:srgbClr val="FFFFFF"/>
                </a:highlight>
                <a:latin typeface="+mn-lt"/>
                <a:ea typeface="Times New Roman" panose="02020603050405020304" pitchFamily="18" charset="0"/>
              </a:rPr>
              <a:t>, 9,</a:t>
            </a:r>
            <a:r>
              <a:rPr lang="en-US" sz="1600" dirty="0">
                <a:solidFill>
                  <a:srgbClr val="000000"/>
                </a:solidFill>
                <a:effectLst/>
                <a:latin typeface="+mn-lt"/>
                <a:ea typeface="Times New Roman" panose="02020603050405020304" pitchFamily="18" charset="0"/>
              </a:rPr>
              <a:t> eadd9364, </a:t>
            </a:r>
            <a:r>
              <a:rPr lang="en-US" sz="1600" u="sng" dirty="0">
                <a:solidFill>
                  <a:srgbClr val="000000"/>
                </a:solidFill>
                <a:effectLst/>
                <a:latin typeface="+mn-lt"/>
                <a:ea typeface="Times New Roman" panose="02020603050405020304" pitchFamily="18" charset="0"/>
                <a:hlinkClick r:id="rId3"/>
              </a:rPr>
              <a:t>https://doi.org/10.1126/sciadv.add9364</a:t>
            </a:r>
            <a:r>
              <a:rPr lang="en-US" sz="1600" dirty="0">
                <a:solidFill>
                  <a:srgbClr val="000000"/>
                </a:solidFill>
                <a:effectLst/>
                <a:latin typeface="+mn-lt"/>
                <a:ea typeface="Times New Roman" panose="02020603050405020304" pitchFamily="18" charset="0"/>
              </a:rPr>
              <a:t> (2023)</a:t>
            </a:r>
            <a:endParaRPr lang="en-US" sz="1600" dirty="0">
              <a:solidFill>
                <a:srgbClr val="000000"/>
              </a:solidFill>
              <a:effectLst/>
              <a:latin typeface="+mn-lt"/>
              <a:ea typeface="Calibri" panose="020F0502020204030204" pitchFamily="34" charset="0"/>
            </a:endParaRPr>
          </a:p>
        </p:txBody>
      </p:sp>
      <p:sp>
        <p:nvSpPr>
          <p:cNvPr id="108" name="Google Shape;108;p1"/>
          <p:cNvSpPr txBox="1"/>
          <p:nvPr/>
        </p:nvSpPr>
        <p:spPr>
          <a:xfrm>
            <a:off x="98433" y="1876010"/>
            <a:ext cx="606210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i="1" u="none" strike="noStrike" cap="none" dirty="0">
                <a:solidFill>
                  <a:schemeClr val="dk1"/>
                </a:solidFill>
                <a:latin typeface="Arial"/>
                <a:ea typeface="Arial"/>
                <a:cs typeface="Arial"/>
                <a:sym typeface="Arial"/>
              </a:rPr>
              <a:t>OBJECTIVE</a:t>
            </a:r>
            <a:endParaRPr dirty="0"/>
          </a:p>
          <a:p>
            <a:pPr marL="0" marR="0" lvl="0" indent="0" algn="l" rtl="0">
              <a:spcBef>
                <a:spcPts val="0"/>
              </a:spcBef>
              <a:spcAft>
                <a:spcPts val="0"/>
              </a:spcAft>
              <a:buNone/>
            </a:pPr>
            <a:r>
              <a:rPr lang="en-US" sz="1400" dirty="0">
                <a:solidFill>
                  <a:schemeClr val="dk1"/>
                </a:solidFill>
                <a:latin typeface="Arial"/>
                <a:ea typeface="Arial"/>
                <a:cs typeface="Arial"/>
                <a:sym typeface="Arial"/>
              </a:rPr>
              <a:t>To comprehensively </a:t>
            </a:r>
            <a:r>
              <a:rPr lang="en-US" dirty="0">
                <a:solidFill>
                  <a:schemeClr val="dk1"/>
                </a:solidFill>
              </a:rPr>
              <a:t>explore the sensitivity of decadal prediction skill to volcanic aerosol forcing.</a:t>
            </a:r>
            <a:endParaRPr dirty="0"/>
          </a:p>
        </p:txBody>
      </p:sp>
      <p:sp>
        <p:nvSpPr>
          <p:cNvPr id="109" name="Google Shape;109;p1"/>
          <p:cNvSpPr txBox="1"/>
          <p:nvPr/>
        </p:nvSpPr>
        <p:spPr>
          <a:xfrm>
            <a:off x="106399" y="2729387"/>
            <a:ext cx="6046200" cy="9848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i="1" dirty="0">
                <a:solidFill>
                  <a:schemeClr val="dk1"/>
                </a:solidFill>
                <a:latin typeface="Arial"/>
                <a:ea typeface="Arial"/>
                <a:cs typeface="Arial"/>
                <a:sym typeface="Arial"/>
              </a:rPr>
              <a:t>APPROACH</a:t>
            </a:r>
            <a:endParaRPr dirty="0"/>
          </a:p>
          <a:p>
            <a:pPr marL="0" marR="0" lvl="0" indent="0" algn="l" rtl="0">
              <a:spcBef>
                <a:spcPts val="0"/>
              </a:spcBef>
              <a:spcAft>
                <a:spcPts val="0"/>
              </a:spcAft>
              <a:buNone/>
            </a:pPr>
            <a:r>
              <a:rPr lang="en-US" dirty="0">
                <a:solidFill>
                  <a:schemeClr val="dk1"/>
                </a:solidFill>
              </a:rPr>
              <a:t>The 40-member CESM-DPLE hindcast set (1954-2015) is compared to an equivalent 10-member set that excludes volcanic forcing. Ensemble size differences are taken into account by subsampling members of DPLE.</a:t>
            </a:r>
            <a:endParaRPr sz="1600" b="1" i="1" dirty="0">
              <a:solidFill>
                <a:schemeClr val="dk1"/>
              </a:solidFill>
              <a:latin typeface="Arial"/>
              <a:ea typeface="Arial"/>
              <a:cs typeface="Arial"/>
              <a:sym typeface="Arial"/>
            </a:endParaRPr>
          </a:p>
        </p:txBody>
      </p:sp>
      <p:sp>
        <p:nvSpPr>
          <p:cNvPr id="110" name="Google Shape;110;p1"/>
          <p:cNvSpPr txBox="1"/>
          <p:nvPr/>
        </p:nvSpPr>
        <p:spPr>
          <a:xfrm>
            <a:off x="98433" y="3829959"/>
            <a:ext cx="6339065"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i="1" dirty="0">
                <a:solidFill>
                  <a:schemeClr val="dk1"/>
                </a:solidFill>
                <a:latin typeface="Arial"/>
                <a:ea typeface="Arial"/>
                <a:cs typeface="Arial"/>
                <a:sym typeface="Arial"/>
              </a:rPr>
              <a:t>IMPACT</a:t>
            </a:r>
            <a:endParaRPr dirty="0"/>
          </a:p>
          <a:p>
            <a:pPr marL="0" marR="0" lvl="0" indent="0" algn="l" rtl="0">
              <a:spcBef>
                <a:spcPts val="0"/>
              </a:spcBef>
              <a:spcAft>
                <a:spcPts val="0"/>
              </a:spcAft>
              <a:buNone/>
            </a:pPr>
            <a:br>
              <a:rPr lang="en-US" sz="1400" dirty="0">
                <a:solidFill>
                  <a:schemeClr val="dk1"/>
                </a:solidFill>
                <a:latin typeface="Arial"/>
                <a:ea typeface="Arial"/>
                <a:cs typeface="Arial"/>
                <a:sym typeface="Arial"/>
              </a:rPr>
            </a:br>
            <a:endParaRPr sz="1400" dirty="0">
              <a:solidFill>
                <a:schemeClr val="dk1"/>
              </a:solidFill>
              <a:latin typeface="Arial"/>
              <a:ea typeface="Arial"/>
              <a:cs typeface="Arial"/>
              <a:sym typeface="Arial"/>
            </a:endParaRPr>
          </a:p>
        </p:txBody>
      </p:sp>
      <p:sp>
        <p:nvSpPr>
          <p:cNvPr id="112" name="Google Shape;112;p1"/>
          <p:cNvSpPr txBox="1"/>
          <p:nvPr/>
        </p:nvSpPr>
        <p:spPr>
          <a:xfrm>
            <a:off x="106399" y="4110654"/>
            <a:ext cx="6046200" cy="18158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dirty="0">
                <a:solidFill>
                  <a:schemeClr val="dk1"/>
                </a:solidFill>
              </a:rPr>
              <a:t>The </a:t>
            </a:r>
            <a:r>
              <a:rPr lang="en-US" dirty="0" err="1">
                <a:solidFill>
                  <a:schemeClr val="dk1"/>
                </a:solidFill>
              </a:rPr>
              <a:t>NoVolc</a:t>
            </a:r>
            <a:r>
              <a:rPr lang="en-US" dirty="0">
                <a:solidFill>
                  <a:schemeClr val="dk1"/>
                </a:solidFill>
              </a:rPr>
              <a:t> hindcast set shows high skill in the central tropical Pacific where the control hindcast set shows little (or negative) skill. The skill difference increases with lead time and is maximum for multiyear averages. The implications are two-fold: 1) the CESM response to volcanic forcing is flawed, due to either forcing or model bias, and 2) there is potential to improve decadal prediction (and </a:t>
            </a:r>
            <a:r>
              <a:rPr lang="en-US">
                <a:solidFill>
                  <a:schemeClr val="dk1"/>
                </a:solidFill>
              </a:rPr>
              <a:t>historical simulation) </a:t>
            </a:r>
            <a:r>
              <a:rPr lang="en-US" dirty="0">
                <a:solidFill>
                  <a:schemeClr val="dk1"/>
                </a:solidFill>
              </a:rPr>
              <a:t>of Pacific variability by correcting this flaw. The work highlights the benefits of the initialized prediction framework for identifying model fidelity issues.</a:t>
            </a:r>
            <a:endParaRPr dirty="0"/>
          </a:p>
        </p:txBody>
      </p:sp>
      <p:pic>
        <p:nvPicPr>
          <p:cNvPr id="3" name="Picture 2">
            <a:extLst>
              <a:ext uri="{FF2B5EF4-FFF2-40B4-BE49-F238E27FC236}">
                <a16:creationId xmlns:a16="http://schemas.microsoft.com/office/drawing/2014/main" id="{63251C2B-BDA9-618A-13CE-6C1327F29DD6}"/>
              </a:ext>
            </a:extLst>
          </p:cNvPr>
          <p:cNvPicPr>
            <a:picLocks noChangeAspect="1"/>
          </p:cNvPicPr>
          <p:nvPr/>
        </p:nvPicPr>
        <p:blipFill>
          <a:blip r:embed="rId4"/>
          <a:stretch>
            <a:fillRect/>
          </a:stretch>
        </p:blipFill>
        <p:spPr>
          <a:xfrm>
            <a:off x="6981729" y="1381578"/>
            <a:ext cx="4926021" cy="458288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208</Words>
  <Application>Microsoft Office PowerPoint</Application>
  <PresentationFormat>Widescreen</PresentationFormat>
  <Paragraphs>10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2</cp:revision>
  <dcterms:created xsi:type="dcterms:W3CDTF">2017-08-29T22:43:04Z</dcterms:created>
  <dcterms:modified xsi:type="dcterms:W3CDTF">2023-04-27T20:49:41Z</dcterms:modified>
</cp:coreProperties>
</file>