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5BC"/>
    <a:srgbClr val="E86E25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35" autoAdjust="0"/>
    <p:restoredTop sz="94878" autoAdjust="0"/>
  </p:normalViewPr>
  <p:slideViewPr>
    <p:cSldViewPr snapToGrid="0" snapToObjects="1">
      <p:cViewPr varScale="1">
        <p:scale>
          <a:sx n="70" d="100"/>
          <a:sy n="70" d="100"/>
        </p:scale>
        <p:origin x="66" y="3510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17121" y="4219356"/>
            <a:ext cx="7715033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517121" y="233711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517121" y="78263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4777"/>
            <a:ext cx="32512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145023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A 2.0 (Genomes to Watershed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17121" y="3906839"/>
            <a:ext cx="7715033" cy="278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517121" y="233711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517121" y="78263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354777"/>
            <a:ext cx="32512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572" y="6294121"/>
            <a:ext cx="731520" cy="536473"/>
          </a:xfrm>
          <a:prstGeom prst="rect">
            <a:avLst/>
          </a:prstGeom>
        </p:spPr>
      </p:pic>
      <p:pic>
        <p:nvPicPr>
          <p:cNvPr id="16" name="Picture 2" descr="C:\Users\lmkelly\Downloads\SFA20_GenomesWatershed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435" y="6293638"/>
            <a:ext cx="731520" cy="52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0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17121" y="3906839"/>
            <a:ext cx="7715033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4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517121" y="233711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517121" y="78263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10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4467979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469707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32" hasCustomPrompt="1"/>
          </p:nvPr>
        </p:nvSpPr>
        <p:spPr>
          <a:xfrm>
            <a:off x="4517121" y="3906839"/>
            <a:ext cx="7715033" cy="27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Research Details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9" hasCustomPrompt="1"/>
          </p:nvPr>
        </p:nvSpPr>
        <p:spPr>
          <a:xfrm>
            <a:off x="4517121" y="233711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Significance and Impact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4517121" y="1079049"/>
            <a:ext cx="7715033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517121" y="782639"/>
            <a:ext cx="7715033" cy="274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Scientific Achievement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4517121" y="2641148"/>
            <a:ext cx="7715033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17121" y="4214360"/>
            <a:ext cx="7715033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6323281"/>
            <a:ext cx="180220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6248401"/>
            <a:ext cx="1016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63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102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hyperlink" Target="https://doi.org/10.1088/1748-9326/ac4c1d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5924939" y="2144769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5924939" y="3701725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5924939" y="75957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9906" y="-4627"/>
            <a:ext cx="11890937" cy="708660"/>
          </a:xfrm>
        </p:spPr>
        <p:txBody>
          <a:bodyPr/>
          <a:lstStyle/>
          <a:p>
            <a:r>
              <a:rPr lang="en-US" sz="2800" dirty="0"/>
              <a:t>Deforestation Triggering Tipping Point in Amazon Hydrological Cycle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5924939" y="4043775"/>
            <a:ext cx="6307215" cy="21984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Amazon is likely to reach an irreversible ‘tipping point’ when deforestation slows the hydrological cycle sufficiently so that tropical forest ecosystems cannot be sustained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Reduction in evapotranspiration from deforestation dried the atmosphere and caused moisture decoupling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The severe atmospheric desiccation cannot be compensated by enhanced water supplies from the Atlantic Ocean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287338" indent="-276225">
              <a:buFont typeface="Arial" panose="020B0604020202020204" pitchFamily="34" charset="0"/>
              <a:buChar char="•"/>
            </a:pPr>
            <a:r>
              <a:rPr lang="en-US" sz="1500" dirty="0"/>
              <a:t>Large-scale effects of deforestation on atmospheric moisture and thereby on surface water budgets are uncertain</a:t>
            </a:r>
          </a:p>
          <a:p>
            <a:pPr marL="287338" indent="-276225">
              <a:buFont typeface="Arial" panose="020B0604020202020204" pitchFamily="34" charset="0"/>
              <a:buChar char="•"/>
            </a:pPr>
            <a:r>
              <a:rPr lang="en-US" sz="1500" dirty="0"/>
              <a:t>We </a:t>
            </a:r>
            <a:r>
              <a:rPr lang="en-US" dirty="0"/>
              <a:t>studied how Amazonian deforestation is slowing the hydrological cycle, and leading to an unsustainable forest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>
          <a:xfrm>
            <a:off x="5924939" y="2562318"/>
            <a:ext cx="6307215" cy="1212396"/>
          </a:xfrm>
        </p:spPr>
        <p:txBody>
          <a:bodyPr/>
          <a:lstStyle/>
          <a:p>
            <a:pPr marL="287338" indent="-276225">
              <a:buFont typeface="Arial" panose="020B0604020202020204" pitchFamily="34" charset="0"/>
              <a:buChar char="•"/>
            </a:pPr>
            <a:r>
              <a:rPr lang="en-US" dirty="0"/>
              <a:t>We used observations of forest change, surface and vertical climate, and evapotranspiration between 1980 and 2016 </a:t>
            </a:r>
          </a:p>
          <a:p>
            <a:pPr marL="287338" indent="-276225">
              <a:buFont typeface="Arial" panose="020B0604020202020204" pitchFamily="34" charset="0"/>
              <a:buChar char="•"/>
            </a:pPr>
            <a:r>
              <a:rPr lang="en-US" dirty="0"/>
              <a:t>We analyzed the atmospheric structure of vapor pressure, updrafts, and precipitation in the context of land cover changes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A013CC-4DA8-D744-8101-06DAA099310F}"/>
              </a:ext>
            </a:extLst>
          </p:cNvPr>
          <p:cNvSpPr/>
          <p:nvPr/>
        </p:nvSpPr>
        <p:spPr>
          <a:xfrm>
            <a:off x="209091" y="4070732"/>
            <a:ext cx="5866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MS Mincho" panose="02020609040205080304" pitchFamily="49" charset="-128"/>
                <a:cs typeface="Arial" panose="020B0604020202020204" pitchFamily="34" charset="0"/>
              </a:rPr>
              <a:t>Figure. </a:t>
            </a:r>
            <a:r>
              <a:rPr lang="en-US" dirty="0"/>
              <a:t>Deforestation induced hot and dry atmosphere enhances updrafts to the middle troposphere, decreases downwind moisture transport from tropical oceans and adjoining forests, and decouples moisture exchanges.</a:t>
            </a:r>
            <a:r>
              <a:rPr lang="en-US" dirty="0"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6"/>
          </p:nvPr>
        </p:nvSpPr>
        <p:spPr>
          <a:xfrm>
            <a:off x="209091" y="5310179"/>
            <a:ext cx="5605876" cy="68829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400" b="1" dirty="0"/>
              <a:t>Citation: Xu, X., X. Zhang, W. J. Riley, Y. </a:t>
            </a:r>
            <a:r>
              <a:rPr lang="en-US" sz="1400" b="1" dirty="0" err="1"/>
              <a:t>Xue</a:t>
            </a:r>
            <a:r>
              <a:rPr lang="en-US" sz="1400" b="1" dirty="0"/>
              <a:t>, C. A. </a:t>
            </a:r>
            <a:r>
              <a:rPr lang="en-US" sz="1400" b="1" dirty="0" err="1"/>
              <a:t>Nobre</a:t>
            </a:r>
            <a:r>
              <a:rPr lang="en-US" sz="1400" b="1" dirty="0"/>
              <a:t>, T. E. Lovejoy, and G. Jia (2022), Deforestation triggering irreversible transition in Amazon hydrological cycle, </a:t>
            </a:r>
            <a:r>
              <a:rPr lang="en-US" sz="1400" b="1" i="1" dirty="0"/>
              <a:t>Environmental Research Letters</a:t>
            </a:r>
            <a:r>
              <a:rPr lang="en-US" sz="1400" b="1" dirty="0"/>
              <a:t>, </a:t>
            </a:r>
            <a:r>
              <a:rPr lang="en-US" sz="1400" b="1" i="1" dirty="0"/>
              <a:t>17</a:t>
            </a:r>
            <a:r>
              <a:rPr lang="en-US" sz="1400" b="1" dirty="0"/>
              <a:t>, </a:t>
            </a:r>
            <a:r>
              <a:rPr lang="en-US" sz="1400" b="1" dirty="0">
                <a:hlinkClick r:id="rId2"/>
              </a:rPr>
              <a:t>https://doi.org/10.1088/1748-9326/ac4c1d</a:t>
            </a:r>
            <a:r>
              <a:rPr lang="en-US" sz="1400" b="1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EBA75-086A-084F-B3B6-507F6A656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47" t="10266"/>
          <a:stretch/>
        </p:blipFill>
        <p:spPr>
          <a:xfrm>
            <a:off x="1349003" y="814560"/>
            <a:ext cx="3047545" cy="3358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57" y="6306175"/>
            <a:ext cx="922633" cy="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11755"/>
      </p:ext>
    </p:extLst>
  </p:cSld>
  <p:clrMapOvr>
    <a:masterClrMapping/>
  </p:clrMapOvr>
</p:sld>
</file>

<file path=ppt/theme/theme1.xml><?xml version="1.0" encoding="utf-8"?>
<a:theme xmlns:a="http://schemas.openxmlformats.org/drawingml/2006/main" name="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</TotalTime>
  <Words>227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MS Mincho</vt:lpstr>
      <vt:lpstr>EESA Highlights</vt:lpstr>
      <vt:lpstr>Deforestation Triggering Tipping Point in Amazon Hydrological Cycle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jagimbel</cp:lastModifiedBy>
  <cp:revision>157</cp:revision>
  <dcterms:created xsi:type="dcterms:W3CDTF">2016-02-10T19:06:12Z</dcterms:created>
  <dcterms:modified xsi:type="dcterms:W3CDTF">2022-03-03T17:43:15Z</dcterms:modified>
</cp:coreProperties>
</file>