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BC5"/>
    <a:srgbClr val="6A6A6A"/>
    <a:srgbClr val="6477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68"/>
    <p:restoredTop sz="93724"/>
  </p:normalViewPr>
  <p:slideViewPr>
    <p:cSldViewPr snapToGrid="0" snapToObjects="1">
      <p:cViewPr varScale="1">
        <p:scale>
          <a:sx n="80" d="100"/>
          <a:sy n="80" d="100"/>
        </p:scale>
        <p:origin x="124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t="30424" b="40202"/>
          <a:stretch/>
        </p:blipFill>
        <p:spPr>
          <a:xfrm>
            <a:off x="0" y="393699"/>
            <a:ext cx="12192000" cy="238759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sp>
        <p:nvSpPr>
          <p:cNvPr id="2" name="Title 1"/>
          <p:cNvSpPr>
            <a:spLocks noGrp="1"/>
          </p:cNvSpPr>
          <p:nvPr>
            <p:ph type="ctrTitle"/>
          </p:nvPr>
        </p:nvSpPr>
        <p:spPr>
          <a:xfrm>
            <a:off x="187419" y="393699"/>
            <a:ext cx="8630178" cy="2387599"/>
          </a:xfrm>
          <a:effectLst>
            <a:innerShdw blurRad="63500" dist="50800" dir="13500000">
              <a:prstClr val="black">
                <a:alpha val="50000"/>
              </a:prstClr>
            </a:innerShdw>
          </a:effectLst>
        </p:spPr>
        <p:txBody>
          <a:bodyPr anchor="ctr"/>
          <a:lstStyle>
            <a:lvl1pPr algn="l">
              <a:defRPr sz="6000" b="1">
                <a:solidFill>
                  <a:schemeClr val="bg1"/>
                </a:solidFill>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p:nvPr>
        </p:nvSpPr>
        <p:spPr>
          <a:xfrm>
            <a:off x="187419" y="3026833"/>
            <a:ext cx="8630178" cy="1655762"/>
          </a:xfrm>
        </p:spPr>
        <p:txBody>
          <a:bodyPr/>
          <a:lstStyle>
            <a:lvl1pPr marL="0" indent="0" algn="l">
              <a:buNone/>
              <a:defRPr sz="2400">
                <a:solidFill>
                  <a:srgbClr val="6A6A6A"/>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3994" y="4570300"/>
            <a:ext cx="5138006" cy="1926752"/>
          </a:xfrm>
          <a:prstGeom prst="rect">
            <a:avLst/>
          </a:prstGeom>
        </p:spPr>
      </p:pic>
    </p:spTree>
    <p:extLst>
      <p:ext uri="{BB962C8B-B14F-4D97-AF65-F5344CB8AC3E}">
        <p14:creationId xmlns:p14="http://schemas.microsoft.com/office/powerpoint/2010/main" val="84072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22669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0368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78476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52184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26509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56402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391731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3210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182255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BCFBDD6-EA24-6F47-B74D-37AD2C167F37}" type="datetimeFigureOut">
              <a:rPr lang="en-US" smtClean="0"/>
              <a:t>10/18/2023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0DAB54-E3E9-0B47-A5A4-DF36F7B06DCB}"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7083" y="6237962"/>
            <a:ext cx="1653434" cy="620038"/>
          </a:xfrm>
          <a:prstGeom prst="rect">
            <a:avLst/>
          </a:prstGeom>
        </p:spPr>
      </p:pic>
    </p:spTree>
    <p:extLst>
      <p:ext uri="{BB962C8B-B14F-4D97-AF65-F5344CB8AC3E}">
        <p14:creationId xmlns:p14="http://schemas.microsoft.com/office/powerpoint/2010/main" val="4843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372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3982" y="5957980"/>
            <a:ext cx="12188018" cy="900020"/>
            <a:chOff x="-546280" y="7333362"/>
            <a:chExt cx="13024207" cy="1059271"/>
          </a:xfrm>
        </p:grpSpPr>
        <p:pic>
          <p:nvPicPr>
            <p:cNvPr id="8" name="Shape 73"/>
            <p:cNvPicPr preferRelativeResize="0"/>
            <p:nvPr userDrawn="1"/>
          </p:nvPicPr>
          <p:blipFill>
            <a:blip r:embed="rId13">
              <a:alphaModFix/>
              <a:duotone>
                <a:prstClr val="black"/>
                <a:schemeClr val="tx2">
                  <a:tint val="45000"/>
                  <a:satMod val="400000"/>
                </a:schemeClr>
              </a:duotone>
            </a:blip>
            <a:stretch>
              <a:fillRect/>
            </a:stretch>
          </p:blipFill>
          <p:spPr>
            <a:xfrm>
              <a:off x="-546280" y="7451706"/>
              <a:ext cx="13024207" cy="380939"/>
            </a:xfrm>
            <a:prstGeom prst="rect">
              <a:avLst/>
            </a:prstGeom>
            <a:noFill/>
            <a:ln>
              <a:noFill/>
            </a:ln>
          </p:spPr>
        </p:pic>
        <p:pic>
          <p:nvPicPr>
            <p:cNvPr id="9" name="Shape 74"/>
            <p:cNvPicPr preferRelativeResize="0"/>
            <p:nvPr userDrawn="1"/>
          </p:nvPicPr>
          <p:blipFill rotWithShape="1">
            <a:blip r:embed="rId14">
              <a:alphaModFix/>
            </a:blip>
            <a:srcRect b="45499"/>
            <a:stretch/>
          </p:blipFill>
          <p:spPr>
            <a:xfrm>
              <a:off x="-546280" y="7361504"/>
              <a:ext cx="13014050" cy="500805"/>
            </a:xfrm>
            <a:prstGeom prst="rect">
              <a:avLst/>
            </a:prstGeom>
            <a:noFill/>
            <a:ln>
              <a:noFill/>
            </a:ln>
          </p:spPr>
        </p:pic>
        <p:pic>
          <p:nvPicPr>
            <p:cNvPr id="10" name="Shape 64"/>
            <p:cNvPicPr preferRelativeResize="0"/>
            <p:nvPr userDrawn="1"/>
          </p:nvPicPr>
          <p:blipFill rotWithShape="1">
            <a:blip r:embed="rId15">
              <a:alphaModFix/>
            </a:blip>
            <a:srcRect t="1" b="-1144"/>
            <a:stretch/>
          </p:blipFill>
          <p:spPr>
            <a:xfrm>
              <a:off x="-546279" y="7333362"/>
              <a:ext cx="13004799" cy="920812"/>
            </a:xfrm>
            <a:prstGeom prst="rect">
              <a:avLst/>
            </a:prstGeom>
            <a:noFill/>
            <a:ln>
              <a:noFill/>
            </a:ln>
          </p:spPr>
        </p:pic>
        <p:sp>
          <p:nvSpPr>
            <p:cNvPr id="11" name="Rectangle 10"/>
            <p:cNvSpPr/>
            <p:nvPr userDrawn="1"/>
          </p:nvSpPr>
          <p:spPr>
            <a:xfrm>
              <a:off x="-546279" y="7845233"/>
              <a:ext cx="13004799" cy="547400"/>
            </a:xfrm>
            <a:prstGeom prst="rect">
              <a:avLst/>
            </a:prstGeom>
            <a:solidFill>
              <a:schemeClr val="tx1"/>
            </a:solidFill>
            <a:ln w="25400" cap="flat">
              <a:no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7374" tIns="57374" rIns="57374" bIns="57374" numCol="1" spcCol="38100" rtlCol="0" anchor="ctr">
              <a:noAutofit/>
            </a:bodyPr>
            <a:lstStyle/>
            <a:p>
              <a:pPr marL="0" marR="0" indent="0" algn="l" defTabSz="639052"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entury Gothic" charset="0"/>
                <a:ea typeface="Century Gothic" charset="0"/>
                <a:cs typeface="Century Gothic" charset="0"/>
                <a:sym typeface="Arial"/>
              </a:endParaRP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1615" y="7863226"/>
              <a:ext cx="2266946" cy="427256"/>
            </a:xfrm>
            <a:prstGeom prst="rect">
              <a:avLst/>
            </a:prstGeom>
          </p:spPr>
        </p:pic>
        <p:pic>
          <p:nvPicPr>
            <p:cNvPr id="13" name="Picture 12"/>
            <p:cNvPicPr>
              <a:picLocks noChangeAspect="1"/>
            </p:cNvPicPr>
            <p:nvPr userDrawn="1"/>
          </p:nvPicPr>
          <p:blipFill rotWithShape="1">
            <a:blip r:embed="rId17">
              <a:extLst>
                <a:ext uri="{28A0092B-C50C-407E-A947-70E740481C1C}">
                  <a14:useLocalDpi xmlns:a14="http://schemas.microsoft.com/office/drawing/2010/main" val="0"/>
                </a:ext>
              </a:extLst>
            </a:blip>
            <a:srcRect l="42591" t="15878" b="10431"/>
            <a:stretch/>
          </p:blipFill>
          <p:spPr>
            <a:xfrm>
              <a:off x="-468544" y="7779383"/>
              <a:ext cx="1642680" cy="497713"/>
            </a:xfrm>
            <a:prstGeom prst="rect">
              <a:avLst/>
            </a:prstGeom>
          </p:spPr>
        </p:pic>
        <p:pic>
          <p:nvPicPr>
            <p:cNvPr id="14" name="Picture 1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848154" y="7805871"/>
              <a:ext cx="501772" cy="502704"/>
            </a:xfrm>
            <a:prstGeom prst="rect">
              <a:avLst/>
            </a:prstGeom>
          </p:spPr>
        </p:pic>
      </p:grpSp>
      <p:sp>
        <p:nvSpPr>
          <p:cNvPr id="15" name="Date Placeholder 3"/>
          <p:cNvSpPr>
            <a:spLocks noGrp="1"/>
          </p:cNvSpPr>
          <p:nvPr>
            <p:ph type="dt" sz="half" idx="2"/>
          </p:nvPr>
        </p:nvSpPr>
        <p:spPr>
          <a:xfrm>
            <a:off x="4912988" y="6371208"/>
            <a:ext cx="888036" cy="365125"/>
          </a:xfrm>
          <a:prstGeom prst="rect">
            <a:avLst/>
          </a:prstGeom>
        </p:spPr>
        <p:txBody>
          <a:bodyPr vert="horz" lIns="91440" tIns="45720" rIns="91440" bIns="45720" rtlCol="0" anchor="ctr"/>
          <a:lstStyle>
            <a:lvl1pPr algn="l">
              <a:defRPr sz="1200">
                <a:solidFill>
                  <a:schemeClr val="tx1">
                    <a:tint val="75000"/>
                  </a:schemeClr>
                </a:solidFill>
                <a:latin typeface="Century Gothic" charset="0"/>
                <a:ea typeface="Century Gothic" charset="0"/>
                <a:cs typeface="Century Gothic" charset="0"/>
              </a:defRPr>
            </a:lvl1pPr>
          </a:lstStyle>
          <a:p>
            <a:fld id="{348E46D7-220F-9F44-9296-7155967FC3A5}" type="datetimeFigureOut">
              <a:rPr lang="en-US" smtClean="0"/>
              <a:pPr/>
              <a:t>10/18/2023</a:t>
            </a:fld>
            <a:endParaRPr lang="en-US" dirty="0"/>
          </a:p>
        </p:txBody>
      </p:sp>
      <p:sp>
        <p:nvSpPr>
          <p:cNvPr id="16" name="Footer Placeholder 4"/>
          <p:cNvSpPr>
            <a:spLocks noGrp="1"/>
          </p:cNvSpPr>
          <p:nvPr>
            <p:ph type="ftr" sz="quarter" idx="3"/>
          </p:nvPr>
        </p:nvSpPr>
        <p:spPr>
          <a:xfrm>
            <a:off x="5908601" y="6371208"/>
            <a:ext cx="3635188" cy="365125"/>
          </a:xfrm>
          <a:prstGeom prst="rect">
            <a:avLst/>
          </a:prstGeom>
        </p:spPr>
        <p:txBody>
          <a:bodyPr vert="horz" lIns="91440" tIns="45720" rIns="91440" bIns="45720" rtlCol="0" anchor="ctr"/>
          <a:lstStyle>
            <a:lvl1pPr algn="ctr">
              <a:defRPr sz="1200">
                <a:solidFill>
                  <a:schemeClr val="tx1">
                    <a:tint val="75000"/>
                  </a:schemeClr>
                </a:solidFill>
                <a:latin typeface="Century Gothic" charset="0"/>
                <a:ea typeface="Century Gothic" charset="0"/>
                <a:cs typeface="Century Gothic" charset="0"/>
              </a:defRPr>
            </a:lvl1pPr>
          </a:lstStyle>
          <a:p>
            <a:endParaRPr lang="en-US" dirty="0"/>
          </a:p>
        </p:txBody>
      </p:sp>
      <p:sp>
        <p:nvSpPr>
          <p:cNvPr id="17" name="Slide Number Placeholder 5"/>
          <p:cNvSpPr>
            <a:spLocks noGrp="1"/>
          </p:cNvSpPr>
          <p:nvPr>
            <p:ph type="sldNum" sz="quarter" idx="4"/>
          </p:nvPr>
        </p:nvSpPr>
        <p:spPr>
          <a:xfrm>
            <a:off x="9651366" y="6357133"/>
            <a:ext cx="874011" cy="365125"/>
          </a:xfrm>
          <a:prstGeom prst="rect">
            <a:avLst/>
          </a:prstGeom>
        </p:spPr>
        <p:txBody>
          <a:bodyPr vert="horz" lIns="91440" tIns="45720" rIns="91440" bIns="45720" rtlCol="0" anchor="ctr"/>
          <a:lstStyle>
            <a:lvl1pPr algn="r">
              <a:defRPr sz="1200">
                <a:solidFill>
                  <a:schemeClr val="tx1">
                    <a:tint val="75000"/>
                  </a:schemeClr>
                </a:solidFill>
                <a:latin typeface="Century Gothic" charset="0"/>
                <a:ea typeface="Century Gothic" charset="0"/>
                <a:cs typeface="Century Gothic" charset="0"/>
              </a:defRPr>
            </a:lvl1pPr>
          </a:lstStyle>
          <a:p>
            <a:fld id="{DCCFDDF7-D30A-EA4F-8849-8647DFB561D6}" type="slidenum">
              <a:rPr lang="en-US" smtClean="0"/>
              <a:pPr/>
              <a:t>‹#›</a:t>
            </a:fld>
            <a:endParaRPr lang="en-US" dirty="0"/>
          </a:p>
        </p:txBody>
      </p:sp>
    </p:spTree>
    <p:extLst>
      <p:ext uri="{BB962C8B-B14F-4D97-AF65-F5344CB8AC3E}">
        <p14:creationId xmlns:p14="http://schemas.microsoft.com/office/powerpoint/2010/main" val="83044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124C9A-79A5-D640-AF88-A3ADA8F004D7}"/>
              </a:ext>
            </a:extLst>
          </p:cNvPr>
          <p:cNvSpPr txBox="1"/>
          <p:nvPr/>
        </p:nvSpPr>
        <p:spPr>
          <a:xfrm>
            <a:off x="267525" y="2645"/>
            <a:ext cx="1165695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Persistent ocean anomalies as a response to northern hemisphere heating induced by biomass burning variability</a:t>
            </a:r>
          </a:p>
        </p:txBody>
      </p:sp>
      <p:sp>
        <p:nvSpPr>
          <p:cNvPr id="5" name="TextBox 4">
            <a:extLst>
              <a:ext uri="{FF2B5EF4-FFF2-40B4-BE49-F238E27FC236}">
                <a16:creationId xmlns:a16="http://schemas.microsoft.com/office/drawing/2014/main" id="{6AF21CA0-BFB2-FD49-B87B-691F5EF29D9D}"/>
              </a:ext>
            </a:extLst>
          </p:cNvPr>
          <p:cNvSpPr txBox="1"/>
          <p:nvPr/>
        </p:nvSpPr>
        <p:spPr>
          <a:xfrm>
            <a:off x="267525" y="641605"/>
            <a:ext cx="11656949" cy="738664"/>
          </a:xfrm>
          <a:prstGeom prst="rect">
            <a:avLst/>
          </a:prstGeom>
          <a:noFill/>
          <a:ln>
            <a:solidFill>
              <a:schemeClr val="accent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Yamaguchi, R., Kim, J. E., Rodgers, K. B., Stein, K., </a:t>
            </a:r>
            <a:r>
              <a:rPr lang="en-US" sz="1400" dirty="0" err="1">
                <a:latin typeface="Arial" panose="020B0604020202020204" pitchFamily="34" charset="0"/>
                <a:cs typeface="Arial" panose="020B0604020202020204" pitchFamily="34" charset="0"/>
              </a:rPr>
              <a:t>Timmermann</a:t>
            </a:r>
            <a:r>
              <a:rPr lang="en-US" sz="1400" dirty="0">
                <a:latin typeface="Arial" panose="020B0604020202020204" pitchFamily="34" charset="0"/>
                <a:cs typeface="Arial" panose="020B0604020202020204" pitchFamily="34" charset="0"/>
              </a:rPr>
              <a:t>, A., Lee Sun-</a:t>
            </a:r>
            <a:r>
              <a:rPr lang="en-US" sz="1400" dirty="0" err="1">
                <a:latin typeface="Arial" panose="020B0604020202020204" pitchFamily="34" charset="0"/>
                <a:cs typeface="Arial" panose="020B0604020202020204" pitchFamily="34" charset="0"/>
              </a:rPr>
              <a:t>Seon</a:t>
            </a:r>
            <a:r>
              <a:rPr lang="en-US" sz="1400" dirty="0">
                <a:latin typeface="Arial" panose="020B0604020202020204" pitchFamily="34" charset="0"/>
                <a:cs typeface="Arial" panose="020B0604020202020204" pitchFamily="34" charset="0"/>
              </a:rPr>
              <a:t> Lee, </a:t>
            </a:r>
            <a:r>
              <a:rPr lang="en-US" sz="1400" dirty="0" err="1">
                <a:latin typeface="Arial" panose="020B0604020202020204" pitchFamily="34" charset="0"/>
                <a:cs typeface="Arial" panose="020B0604020202020204" pitchFamily="34" charset="0"/>
              </a:rPr>
              <a:t>L.Huang</a:t>
            </a:r>
            <a:r>
              <a:rPr lang="en-US" sz="1400" dirty="0">
                <a:latin typeface="Arial" panose="020B0604020202020204" pitchFamily="34" charset="0"/>
                <a:cs typeface="Arial" panose="020B0604020202020204" pitchFamily="34" charset="0"/>
              </a:rPr>
              <a:t>, M. F. </a:t>
            </a:r>
            <a:r>
              <a:rPr lang="en-US" sz="1400" dirty="0" err="1">
                <a:latin typeface="Arial" panose="020B0604020202020204" pitchFamily="34" charset="0"/>
                <a:cs typeface="Arial" panose="020B0604020202020204" pitchFamily="34" charset="0"/>
              </a:rPr>
              <a:t>Stuecker</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J. T. Fasullo</a:t>
            </a:r>
            <a:r>
              <a:rPr lang="en-US" sz="1400" dirty="0">
                <a:latin typeface="Arial" panose="020B0604020202020204" pitchFamily="34" charset="0"/>
                <a:cs typeface="Arial" panose="020B0604020202020204" pitchFamily="34" charset="0"/>
              </a:rPr>
              <a:t>, G. </a:t>
            </a:r>
            <a:r>
              <a:rPr lang="en-US" sz="1400" dirty="0" err="1">
                <a:latin typeface="Arial" panose="020B0604020202020204" pitchFamily="34" charset="0"/>
                <a:cs typeface="Arial" panose="020B0604020202020204" pitchFamily="34" charset="0"/>
              </a:rPr>
              <a:t>Danabasoglu</a:t>
            </a:r>
            <a:r>
              <a:rPr lang="en-US" sz="1400" dirty="0">
                <a:latin typeface="Arial" panose="020B0604020202020204" pitchFamily="34" charset="0"/>
                <a:cs typeface="Arial" panose="020B0604020202020204" pitchFamily="34" charset="0"/>
              </a:rPr>
              <a:t>, C. </a:t>
            </a:r>
            <a:r>
              <a:rPr lang="en-US" sz="1400" dirty="0" err="1">
                <a:latin typeface="Arial" panose="020B0604020202020204" pitchFamily="34" charset="0"/>
                <a:cs typeface="Arial" panose="020B0604020202020204" pitchFamily="34" charset="0"/>
              </a:rPr>
              <a:t>Deser</a:t>
            </a:r>
            <a:r>
              <a:rPr lang="en-US" sz="1400" dirty="0">
                <a:latin typeface="Arial" panose="020B0604020202020204" pitchFamily="34" charset="0"/>
                <a:cs typeface="Arial" panose="020B0604020202020204" pitchFamily="34" charset="0"/>
              </a:rPr>
              <a:t>, J.-F. </a:t>
            </a:r>
            <a:r>
              <a:rPr lang="en-US" sz="1400" dirty="0" err="1">
                <a:latin typeface="Arial" panose="020B0604020202020204" pitchFamily="34" charset="0"/>
                <a:cs typeface="Arial" panose="020B0604020202020204" pitchFamily="34" charset="0"/>
              </a:rPr>
              <a:t>Lamarque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N. Rosenbloom</a:t>
            </a:r>
            <a:r>
              <a:rPr lang="en-US" sz="1400" dirty="0">
                <a:latin typeface="Arial" panose="020B0604020202020204" pitchFamily="34" charset="0"/>
                <a:cs typeface="Arial" panose="020B0604020202020204" pitchFamily="34" charset="0"/>
              </a:rPr>
              <a:t>, N. &amp; Edwards, J. (2023). Persistent ocean anomalies as a response to Northern Hemisphere heating induced by biomass burning variability. </a:t>
            </a:r>
            <a:r>
              <a:rPr lang="en-US" sz="1400" i="1" dirty="0">
                <a:latin typeface="Arial" panose="020B0604020202020204" pitchFamily="34" charset="0"/>
                <a:cs typeface="Arial" panose="020B0604020202020204" pitchFamily="34" charset="0"/>
              </a:rPr>
              <a:t>J. </a:t>
            </a:r>
            <a:r>
              <a:rPr lang="en-US" sz="1400" i="1" dirty="0" err="1">
                <a:latin typeface="Arial" panose="020B0604020202020204" pitchFamily="34" charset="0"/>
                <a:cs typeface="Arial" panose="020B0604020202020204" pitchFamily="34" charset="0"/>
              </a:rPr>
              <a:t>Clim</a:t>
            </a:r>
            <a:r>
              <a:rPr lang="en-US" sz="1400" i="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doi</a:t>
            </a:r>
            <a:r>
              <a:rPr lang="en-US" sz="1400" dirty="0">
                <a:latin typeface="Arial" panose="020B0604020202020204" pitchFamily="34" charset="0"/>
                <a:cs typeface="Arial" panose="020B0604020202020204" pitchFamily="34" charset="0"/>
              </a:rPr>
              <a:t>: 10.1175/JCLI-D-23-0090.1.</a:t>
            </a:r>
            <a:endParaRPr lang="en-US" sz="1400" dirty="0">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ED6742F-C649-2B49-98F6-A53498F1E1D6}"/>
              </a:ext>
            </a:extLst>
          </p:cNvPr>
          <p:cNvSpPr/>
          <p:nvPr/>
        </p:nvSpPr>
        <p:spPr>
          <a:xfrm>
            <a:off x="5389484" y="1633429"/>
            <a:ext cx="2234813" cy="3139321"/>
          </a:xfrm>
          <a:prstGeom prst="rect">
            <a:avLst/>
          </a:prstGeom>
        </p:spPr>
        <p:txBody>
          <a:bodyPr wrap="square">
            <a:spAutoFit/>
          </a:bodyPr>
          <a:lstStyle/>
          <a:p>
            <a:pPr algn="ctr"/>
            <a:r>
              <a:rPr lang="en-US" sz="1100" b="1" i="1" dirty="0">
                <a:latin typeface="Arial" panose="020B0604020202020204" pitchFamily="34" charset="0"/>
                <a:cs typeface="Arial" panose="020B0604020202020204" pitchFamily="34" charset="0"/>
              </a:rPr>
              <a:t>Responses to CMIP Biomass</a:t>
            </a:r>
            <a:r>
              <a:rPr lang="en-US" sz="1100" i="1" dirty="0">
                <a:latin typeface="Arial" panose="020B0604020202020204" pitchFamily="34" charset="0"/>
                <a:cs typeface="Arial" panose="020B0604020202020204" pitchFamily="34" charset="0"/>
              </a:rPr>
              <a:t>. Differences in </a:t>
            </a:r>
            <a:r>
              <a:rPr lang="en-US" sz="1100" i="1" dirty="0" err="1">
                <a:latin typeface="Arial" panose="020B0604020202020204" pitchFamily="34" charset="0"/>
                <a:cs typeface="Arial" panose="020B0604020202020204" pitchFamily="34" charset="0"/>
              </a:rPr>
              <a:t>subensemble</a:t>
            </a:r>
            <a:r>
              <a:rPr lang="en-US" sz="1100" i="1" dirty="0">
                <a:latin typeface="Arial" panose="020B0604020202020204" pitchFamily="34" charset="0"/>
                <a:cs typeface="Arial" panose="020B0604020202020204" pitchFamily="34" charset="0"/>
              </a:rPr>
              <a:t> means (CMIP6 minus SMBB) for (a) globally integrated top of atmosphere radiation imbalance (TOA, blue line) and ocean heat uptake (OHU i.e., net ocean surface heat flux, black line), (b) interhemispheric difference in column-mean atmospheric temperature (NH minus SH), (c) NH mean atmospheric temperature profiles, (d) Arctic sea ice (SI) volume, (e) global mean steric sea level change (SLC, estimated from sea water density changes), (f) AMOC maximum transport at 40°N</a:t>
            </a:r>
          </a:p>
        </p:txBody>
      </p:sp>
      <p:sp>
        <p:nvSpPr>
          <p:cNvPr id="11" name="TextBox 10">
            <a:extLst>
              <a:ext uri="{FF2B5EF4-FFF2-40B4-BE49-F238E27FC236}">
                <a16:creationId xmlns:a16="http://schemas.microsoft.com/office/drawing/2014/main" id="{C1487AF8-B774-BC41-BABF-E7279BA534C8}"/>
              </a:ext>
            </a:extLst>
          </p:cNvPr>
          <p:cNvSpPr txBox="1"/>
          <p:nvPr/>
        </p:nvSpPr>
        <p:spPr>
          <a:xfrm>
            <a:off x="-8091" y="1374075"/>
            <a:ext cx="5462123" cy="1046440"/>
          </a:xfrm>
          <a:prstGeom prst="rect">
            <a:avLst/>
          </a:prstGeom>
          <a:noFill/>
        </p:spPr>
        <p:txBody>
          <a:bodyPr wrap="square" rtlCol="0">
            <a:spAutoFit/>
          </a:bodyPr>
          <a:lstStyle/>
          <a:p>
            <a:r>
              <a:rPr lang="en-US" sz="1400" b="1" i="1" dirty="0">
                <a:latin typeface="Arial"/>
                <a:cs typeface="Arial"/>
              </a:rPr>
              <a:t>OBJECTIVE </a:t>
            </a:r>
          </a:p>
          <a:p>
            <a:r>
              <a:rPr lang="en-US" sz="1200" dirty="0">
                <a:latin typeface="Arial"/>
                <a:cs typeface="Arial"/>
              </a:rPr>
              <a:t>The CMIP6 prescribed biomass emissions have been shown to have an unintended climate response in CESM2. Here the associated response in the ocean is examined and found to persist well into the 21</a:t>
            </a:r>
            <a:r>
              <a:rPr lang="en-US" sz="1200" baseline="30000" dirty="0">
                <a:latin typeface="Arial"/>
                <a:cs typeface="Arial"/>
              </a:rPr>
              <a:t>st</a:t>
            </a:r>
            <a:r>
              <a:rPr lang="en-US" sz="1200" dirty="0">
                <a:latin typeface="Arial"/>
                <a:cs typeface="Arial"/>
              </a:rPr>
              <a:t> Century, complicating assessments of climate change for users of the ensemble. </a:t>
            </a:r>
            <a:endParaRPr lang="en-US" sz="1400" dirty="0">
              <a:latin typeface="Arial"/>
              <a:cs typeface="Arial"/>
            </a:endParaRPr>
          </a:p>
        </p:txBody>
      </p:sp>
      <p:sp>
        <p:nvSpPr>
          <p:cNvPr id="12" name="TextBox 11">
            <a:extLst>
              <a:ext uri="{FF2B5EF4-FFF2-40B4-BE49-F238E27FC236}">
                <a16:creationId xmlns:a16="http://schemas.microsoft.com/office/drawing/2014/main" id="{ADD8E89C-8017-E545-8990-66150241C46E}"/>
              </a:ext>
            </a:extLst>
          </p:cNvPr>
          <p:cNvSpPr txBox="1"/>
          <p:nvPr/>
        </p:nvSpPr>
        <p:spPr>
          <a:xfrm>
            <a:off x="-1" y="2509663"/>
            <a:ext cx="5389485" cy="1492716"/>
          </a:xfrm>
          <a:prstGeom prst="rect">
            <a:avLst/>
          </a:prstGeom>
          <a:noFill/>
        </p:spPr>
        <p:txBody>
          <a:bodyPr wrap="square" rtlCol="0">
            <a:spAutoFit/>
          </a:bodyPr>
          <a:lstStyle/>
          <a:p>
            <a:r>
              <a:rPr lang="en-US" sz="1400" b="1" i="1" dirty="0">
                <a:latin typeface="Arial"/>
                <a:cs typeface="Arial"/>
              </a:rPr>
              <a:t>APPROACH</a:t>
            </a:r>
          </a:p>
          <a:p>
            <a:pPr>
              <a:spcBef>
                <a:spcPts val="600"/>
              </a:spcBef>
            </a:pPr>
            <a:r>
              <a:rPr lang="en-US" sz="1200" dirty="0">
                <a:solidFill>
                  <a:prstClr val="black"/>
                </a:solidFill>
                <a:latin typeface="Arial"/>
                <a:cs typeface="Arial"/>
              </a:rPr>
              <a:t>To </a:t>
            </a:r>
            <a:r>
              <a:rPr lang="en-US" sz="1200" dirty="0" err="1">
                <a:solidFill>
                  <a:prstClr val="black"/>
                </a:solidFill>
                <a:latin typeface="Arial"/>
                <a:cs typeface="Arial"/>
              </a:rPr>
              <a:t>subensembles</a:t>
            </a:r>
            <a:r>
              <a:rPr lang="en-US" sz="1200" dirty="0">
                <a:solidFill>
                  <a:prstClr val="black"/>
                </a:solidFill>
                <a:latin typeface="Arial"/>
                <a:cs typeface="Arial"/>
              </a:rPr>
              <a:t> of the CESM2 Large Ensemble, one with CMIP6 prescribed biomass emissions and one with a smoothed version of the emissions, are compared to assess the climate response to biomass burning. A range of fields are assessed including top of atmosphere radiation, sea level, ocean heat content, the Atlantic Meridional Overturning Circulation (AMOC) and ocean temperature.</a:t>
            </a:r>
            <a:endParaRPr lang="en-US" sz="1200" dirty="0">
              <a:latin typeface="Arial"/>
              <a:cs typeface="Arial"/>
            </a:endParaRPr>
          </a:p>
        </p:txBody>
      </p:sp>
      <p:sp>
        <p:nvSpPr>
          <p:cNvPr id="13" name="TextBox 12">
            <a:extLst>
              <a:ext uri="{FF2B5EF4-FFF2-40B4-BE49-F238E27FC236}">
                <a16:creationId xmlns:a16="http://schemas.microsoft.com/office/drawing/2014/main" id="{684BB747-39C5-DC46-AAAB-B70EAA51B2E0}"/>
              </a:ext>
            </a:extLst>
          </p:cNvPr>
          <p:cNvSpPr txBox="1"/>
          <p:nvPr/>
        </p:nvSpPr>
        <p:spPr>
          <a:xfrm>
            <a:off x="0" y="4129127"/>
            <a:ext cx="4992914" cy="1862048"/>
          </a:xfrm>
          <a:prstGeom prst="rect">
            <a:avLst/>
          </a:prstGeom>
          <a:noFill/>
        </p:spPr>
        <p:txBody>
          <a:bodyPr wrap="square" rtlCol="0">
            <a:spAutoFit/>
          </a:bodyPr>
          <a:lstStyle/>
          <a:p>
            <a:r>
              <a:rPr lang="en-US" sz="1400" b="1" i="1" dirty="0">
                <a:latin typeface="Arial"/>
                <a:cs typeface="Arial"/>
              </a:rPr>
              <a:t>IMPACT</a:t>
            </a:r>
          </a:p>
          <a:p>
            <a:pPr>
              <a:spcBef>
                <a:spcPts val="600"/>
              </a:spcBef>
            </a:pPr>
            <a:r>
              <a:rPr lang="en-US" sz="1200" dirty="0">
                <a:latin typeface="Arial" panose="020B0604020202020204" pitchFamily="34" charset="0"/>
                <a:cs typeface="Arial" panose="020B0604020202020204" pitchFamily="34" charset="0"/>
              </a:rPr>
              <a:t>Biomass burning aerosol (BBA) emissions in the Coupled Model Intercomparison Project Phase 6 (CMIP6) historical forcing fields have enhanced temporal variability during the years 1997–2014, when they are estimated from satellite. The variability drives elevated warming relative to the pre-satellite period that is stored in the ocean, impacts sea ice and ocean currents in the Pacific and Atlantic (AMOC) Ocean, and lasts into the late 21st Century, complicating assessments of climate change.</a:t>
            </a:r>
          </a:p>
        </p:txBody>
      </p:sp>
      <p:pic>
        <p:nvPicPr>
          <p:cNvPr id="8" name="Picture 7">
            <a:extLst>
              <a:ext uri="{FF2B5EF4-FFF2-40B4-BE49-F238E27FC236}">
                <a16:creationId xmlns:a16="http://schemas.microsoft.com/office/drawing/2014/main" id="{49099DBA-AD22-7244-0321-953A596A25D6}"/>
              </a:ext>
            </a:extLst>
          </p:cNvPr>
          <p:cNvPicPr>
            <a:picLocks noChangeAspect="1"/>
          </p:cNvPicPr>
          <p:nvPr/>
        </p:nvPicPr>
        <p:blipFill>
          <a:blip r:embed="rId2"/>
          <a:stretch>
            <a:fillRect/>
          </a:stretch>
        </p:blipFill>
        <p:spPr>
          <a:xfrm>
            <a:off x="5173438" y="5284956"/>
            <a:ext cx="1874725" cy="1645527"/>
          </a:xfrm>
          <a:prstGeom prst="rect">
            <a:avLst/>
          </a:prstGeom>
        </p:spPr>
      </p:pic>
      <p:pic>
        <p:nvPicPr>
          <p:cNvPr id="6" name="Picture 5" descr="A graph of a graph showing the temperature of a person&#10;&#10;Description automatically generated with medium confidence">
            <a:extLst>
              <a:ext uri="{FF2B5EF4-FFF2-40B4-BE49-F238E27FC236}">
                <a16:creationId xmlns:a16="http://schemas.microsoft.com/office/drawing/2014/main" id="{84CD9D6A-4609-A5E6-E1C0-3A320CFE38BB}"/>
              </a:ext>
            </a:extLst>
          </p:cNvPr>
          <p:cNvPicPr>
            <a:picLocks noChangeAspect="1"/>
          </p:cNvPicPr>
          <p:nvPr/>
        </p:nvPicPr>
        <p:blipFill>
          <a:blip r:embed="rId3"/>
          <a:stretch>
            <a:fillRect/>
          </a:stretch>
        </p:blipFill>
        <p:spPr>
          <a:xfrm>
            <a:off x="7559749" y="1549750"/>
            <a:ext cx="4632251" cy="5308249"/>
          </a:xfrm>
          <a:prstGeom prst="rect">
            <a:avLst/>
          </a:prstGeom>
        </p:spPr>
      </p:pic>
    </p:spTree>
    <p:extLst>
      <p:ext uri="{BB962C8B-B14F-4D97-AF65-F5344CB8AC3E}">
        <p14:creationId xmlns:p14="http://schemas.microsoft.com/office/powerpoint/2010/main" val="102079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2B617-4388-93DD-483C-075907C58A5A}"/>
              </a:ext>
            </a:extLst>
          </p:cNvPr>
          <p:cNvPicPr>
            <a:picLocks noChangeAspect="1"/>
          </p:cNvPicPr>
          <p:nvPr/>
        </p:nvPicPr>
        <p:blipFill rotWithShape="1">
          <a:blip r:embed="rId2"/>
          <a:srcRect l="5171" t="9106" r="3814" b="15104"/>
          <a:stretch/>
        </p:blipFill>
        <p:spPr>
          <a:xfrm>
            <a:off x="247859" y="622997"/>
            <a:ext cx="5848141" cy="3763079"/>
          </a:xfrm>
          <a:prstGeom prst="rect">
            <a:avLst/>
          </a:prstGeom>
        </p:spPr>
      </p:pic>
      <p:pic>
        <p:nvPicPr>
          <p:cNvPr id="5" name="Picture 4">
            <a:extLst>
              <a:ext uri="{FF2B5EF4-FFF2-40B4-BE49-F238E27FC236}">
                <a16:creationId xmlns:a16="http://schemas.microsoft.com/office/drawing/2014/main" id="{8FD63742-3A8B-331D-4163-877D5A8706C2}"/>
              </a:ext>
            </a:extLst>
          </p:cNvPr>
          <p:cNvPicPr>
            <a:picLocks noChangeAspect="1"/>
          </p:cNvPicPr>
          <p:nvPr/>
        </p:nvPicPr>
        <p:blipFill rotWithShape="1">
          <a:blip r:embed="rId3"/>
          <a:srcRect t="5861" b="6520"/>
          <a:stretch/>
        </p:blipFill>
        <p:spPr>
          <a:xfrm>
            <a:off x="7114232" y="361794"/>
            <a:ext cx="5077767" cy="5757647"/>
          </a:xfrm>
          <a:prstGeom prst="rect">
            <a:avLst/>
          </a:prstGeom>
        </p:spPr>
      </p:pic>
      <p:sp>
        <p:nvSpPr>
          <p:cNvPr id="7" name="TextBox 6">
            <a:extLst>
              <a:ext uri="{FF2B5EF4-FFF2-40B4-BE49-F238E27FC236}">
                <a16:creationId xmlns:a16="http://schemas.microsoft.com/office/drawing/2014/main" id="{3AF6BECB-0DDF-53B4-3FAB-32335FC03C39}"/>
              </a:ext>
            </a:extLst>
          </p:cNvPr>
          <p:cNvSpPr txBox="1"/>
          <p:nvPr/>
        </p:nvSpPr>
        <p:spPr>
          <a:xfrm>
            <a:off x="247856" y="40193"/>
            <a:ext cx="2730235" cy="369332"/>
          </a:xfrm>
          <a:prstGeom prst="rect">
            <a:avLst/>
          </a:prstGeom>
          <a:noFill/>
        </p:spPr>
        <p:txBody>
          <a:bodyPr wrap="none" rtlCol="0">
            <a:spAutoFit/>
          </a:bodyPr>
          <a:lstStyle/>
          <a:p>
            <a:r>
              <a:rPr lang="en-US" dirty="0"/>
              <a:t>Large-Scale Responses</a:t>
            </a:r>
          </a:p>
        </p:txBody>
      </p:sp>
      <p:sp>
        <p:nvSpPr>
          <p:cNvPr id="8" name="TextBox 7">
            <a:extLst>
              <a:ext uri="{FF2B5EF4-FFF2-40B4-BE49-F238E27FC236}">
                <a16:creationId xmlns:a16="http://schemas.microsoft.com/office/drawing/2014/main" id="{8EB7DEA7-8A8E-BBA7-08CB-949517272320}"/>
              </a:ext>
            </a:extLst>
          </p:cNvPr>
          <p:cNvSpPr txBox="1"/>
          <p:nvPr/>
        </p:nvSpPr>
        <p:spPr>
          <a:xfrm>
            <a:off x="6950110" y="40193"/>
            <a:ext cx="3038011" cy="369332"/>
          </a:xfrm>
          <a:prstGeom prst="rect">
            <a:avLst/>
          </a:prstGeom>
          <a:noFill/>
        </p:spPr>
        <p:txBody>
          <a:bodyPr wrap="none" rtlCol="0">
            <a:spAutoFit/>
          </a:bodyPr>
          <a:lstStyle/>
          <a:p>
            <a:r>
              <a:rPr lang="en-US" dirty="0"/>
              <a:t>Eastern Pacific Responses</a:t>
            </a:r>
          </a:p>
        </p:txBody>
      </p:sp>
    </p:spTree>
    <p:extLst>
      <p:ext uri="{BB962C8B-B14F-4D97-AF65-F5344CB8AC3E}">
        <p14:creationId xmlns:p14="http://schemas.microsoft.com/office/powerpoint/2010/main" val="158195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5EB7E-3E6D-4C51-8E9F-A94CA21D43AA}"/>
              </a:ext>
            </a:extLst>
          </p:cNvPr>
          <p:cNvPicPr>
            <a:picLocks noChangeAspect="1"/>
          </p:cNvPicPr>
          <p:nvPr/>
        </p:nvPicPr>
        <p:blipFill rotWithShape="1">
          <a:blip r:embed="rId2"/>
          <a:srcRect b="13260"/>
          <a:stretch/>
        </p:blipFill>
        <p:spPr>
          <a:xfrm>
            <a:off x="6892636" y="0"/>
            <a:ext cx="5299364" cy="5948624"/>
          </a:xfrm>
          <a:prstGeom prst="rect">
            <a:avLst/>
          </a:prstGeom>
        </p:spPr>
      </p:pic>
      <p:sp>
        <p:nvSpPr>
          <p:cNvPr id="6" name="TextBox 5">
            <a:extLst>
              <a:ext uri="{FF2B5EF4-FFF2-40B4-BE49-F238E27FC236}">
                <a16:creationId xmlns:a16="http://schemas.microsoft.com/office/drawing/2014/main" id="{C23479D1-9640-9EA5-88D6-1DFDADFFE6B3}"/>
              </a:ext>
            </a:extLst>
          </p:cNvPr>
          <p:cNvSpPr txBox="1"/>
          <p:nvPr/>
        </p:nvSpPr>
        <p:spPr>
          <a:xfrm>
            <a:off x="3825072" y="0"/>
            <a:ext cx="3355406" cy="369332"/>
          </a:xfrm>
          <a:prstGeom prst="rect">
            <a:avLst/>
          </a:prstGeom>
          <a:noFill/>
        </p:spPr>
        <p:txBody>
          <a:bodyPr wrap="none" rtlCol="0">
            <a:spAutoFit/>
          </a:bodyPr>
          <a:lstStyle/>
          <a:p>
            <a:r>
              <a:rPr lang="en-US" dirty="0"/>
              <a:t>Equatorial Pacific Responses</a:t>
            </a:r>
          </a:p>
        </p:txBody>
      </p:sp>
    </p:spTree>
    <p:extLst>
      <p:ext uri="{BB962C8B-B14F-4D97-AF65-F5344CB8AC3E}">
        <p14:creationId xmlns:p14="http://schemas.microsoft.com/office/powerpoint/2010/main" val="2031697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TotalTime>
  <Words>434</Words>
  <Application>Microsoft Office PowerPoint</Application>
  <PresentationFormat>Widescreen</PresentationFormat>
  <Paragraphs>12</Paragraphs>
  <Slides>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Century Gothic</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Sanderson</dc:creator>
  <cp:lastModifiedBy>Stephanie Shearer</cp:lastModifiedBy>
  <cp:revision>40</cp:revision>
  <dcterms:created xsi:type="dcterms:W3CDTF">2017-08-29T22:43:04Z</dcterms:created>
  <dcterms:modified xsi:type="dcterms:W3CDTF">2023-10-18T17:53:15Z</dcterms:modified>
</cp:coreProperties>
</file>