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jbqpPnQDKN2KyN1c3druhPKy6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4" cy="62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4077354" y="-1413529"/>
            <a:ext cx="403729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4" cy="62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4" cy="62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393699"/>
            <a:ext cx="12192000" cy="2387599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0" scaled="0"/>
          </a:gradFill>
          <a:ln>
            <a:noFill/>
          </a:ln>
        </p:spPr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6A6A"/>
              </a:buClr>
              <a:buSzPts val="2400"/>
              <a:buNone/>
              <a:defRPr sz="2400">
                <a:solidFill>
                  <a:srgbClr val="6A6A6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3994" y="4570300"/>
            <a:ext cx="5138006" cy="192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4" cy="62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4" cy="62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4" cy="62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4" cy="62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4" cy="62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4" cy="62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4" cy="62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13" name="Google Shape;13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6;p2"/>
            <p:cNvSpPr/>
            <p:nvPr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57350" tIns="57350" rIns="57350" bIns="57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7" name="Google Shape;17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 rotWithShape="1">
            <a:blip r:embed="rId17">
              <a:alphaModFix/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278410" y="34043"/>
            <a:ext cx="11343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Human-induced changes in the global meridional overturning circulation are emerging from the Southern Ocean</a:t>
            </a:r>
          </a:p>
        </p:txBody>
      </p:sp>
      <p:sp>
        <p:nvSpPr>
          <p:cNvPr id="107" name="Google Shape;107;p1"/>
          <p:cNvSpPr txBox="1"/>
          <p:nvPr/>
        </p:nvSpPr>
        <p:spPr>
          <a:xfrm>
            <a:off x="1401595" y="823779"/>
            <a:ext cx="9502007" cy="52318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S.-K. Lee, R. Lumpkin, F. Gomez,</a:t>
            </a:r>
            <a:r>
              <a:rPr lang="en-US" b="1" dirty="0">
                <a:solidFill>
                  <a:schemeClr val="dk1"/>
                </a:solidFill>
              </a:rPr>
              <a:t> S</a:t>
            </a:r>
            <a:r>
              <a:rPr lang="en-US" b="1" i="0" u="none" strike="noStrike" cap="none" dirty="0">
                <a:solidFill>
                  <a:schemeClr val="dk1"/>
                </a:solidFill>
              </a:rPr>
              <a:t>. </a:t>
            </a:r>
            <a:r>
              <a:rPr lang="en-US" b="1" dirty="0">
                <a:solidFill>
                  <a:schemeClr val="dk1"/>
                </a:solidFill>
              </a:rPr>
              <a:t>Yeager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H. Lopez, F.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Takglis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S. Dong, W. Aguiar, D. Kim, &amp; M.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Baringer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i="0" u="none" strike="noStrike" cap="none" dirty="0">
                <a:solidFill>
                  <a:schemeClr val="dk1"/>
                </a:solidFill>
              </a:rPr>
              <a:t>2023: </a:t>
            </a:r>
            <a:r>
              <a:rPr lang="en-US" i="1" u="none" strike="noStrike" cap="none" dirty="0" err="1">
                <a:solidFill>
                  <a:schemeClr val="dk1"/>
                </a:solidFill>
              </a:rPr>
              <a:t>Commun</a:t>
            </a:r>
            <a:r>
              <a:rPr lang="en-US" i="1" u="none" strike="noStrike" cap="none" dirty="0">
                <a:solidFill>
                  <a:schemeClr val="dk1"/>
                </a:solidFill>
              </a:rPr>
              <a:t> Earth Environ</a:t>
            </a:r>
            <a:r>
              <a:rPr lang="en-US" i="0" u="none" strike="noStrike" cap="none" dirty="0">
                <a:solidFill>
                  <a:schemeClr val="dk1"/>
                </a:solidFill>
              </a:rPr>
              <a:t>, https://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doi.org</a:t>
            </a:r>
            <a:r>
              <a:rPr lang="en-US" i="0" u="none" strike="noStrike" cap="none" dirty="0">
                <a:solidFill>
                  <a:schemeClr val="dk1"/>
                </a:solidFill>
              </a:rPr>
              <a:t>/10.1038/s43247-023-00727-3</a:t>
            </a:r>
            <a:endParaRPr i="1" dirty="0">
              <a:solidFill>
                <a:schemeClr val="dk1"/>
              </a:solidFill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06399" y="1477172"/>
            <a:ext cx="6947544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The overturning circulation in the ocean is expected to change in response to anthropogenic forcings, but the lack of direct long-term monitoring makes it challenging to detect human-induced change. A </a:t>
            </a:r>
            <a:r>
              <a:rPr lang="en-US">
                <a:solidFill>
                  <a:schemeClr val="dk1"/>
                </a:solidFill>
              </a:rPr>
              <a:t>diagnostic modeling approach </a:t>
            </a:r>
            <a:r>
              <a:rPr lang="en-US" dirty="0">
                <a:solidFill>
                  <a:schemeClr val="dk1"/>
                </a:solidFill>
              </a:rPr>
              <a:t>is used here to demonstrate that Southern Ocean overturning has undergone significant interdecadal change since the mid-20</a:t>
            </a:r>
            <a:r>
              <a:rPr lang="en-US" baseline="30000" dirty="0">
                <a:solidFill>
                  <a:schemeClr val="dk1"/>
                </a:solidFill>
              </a:rPr>
              <a:t>th</a:t>
            </a:r>
            <a:r>
              <a:rPr lang="en-US" dirty="0">
                <a:solidFill>
                  <a:schemeClr val="dk1"/>
                </a:solidFill>
              </a:rPr>
              <a:t> century.</a:t>
            </a:r>
            <a:endParaRPr dirty="0"/>
          </a:p>
        </p:txBody>
      </p:sp>
      <p:sp>
        <p:nvSpPr>
          <p:cNvPr id="109" name="Google Shape;109;p1"/>
          <p:cNvSpPr txBox="1"/>
          <p:nvPr/>
        </p:nvSpPr>
        <p:spPr>
          <a:xfrm>
            <a:off x="98433" y="2892904"/>
            <a:ext cx="695551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The CESM1 ocean and sea ice components at 1° resolution are forced with ERA5 reanalysis data and relaxed to </a:t>
            </a:r>
            <a:r>
              <a:rPr lang="en-US" dirty="0" err="1">
                <a:solidFill>
                  <a:schemeClr val="dk1"/>
                </a:solidFill>
              </a:rPr>
              <a:t>decadally</a:t>
            </a:r>
            <a:r>
              <a:rPr lang="en-US" dirty="0">
                <a:solidFill>
                  <a:schemeClr val="dk1"/>
                </a:solidFill>
              </a:rPr>
              <a:t> averaged World Ocean Atlas 2018 climatology between 1955 to 2017 to obtain decadal snapshots of global meridional overturning circulation (GMOC) evolution consistent with </a:t>
            </a:r>
            <a:r>
              <a:rPr lang="en-US" i="1" dirty="0">
                <a:solidFill>
                  <a:schemeClr val="dk1"/>
                </a:solidFill>
              </a:rPr>
              <a:t>in situ </a:t>
            </a:r>
            <a:r>
              <a:rPr lang="en-US" dirty="0">
                <a:solidFill>
                  <a:schemeClr val="dk1"/>
                </a:solidFill>
              </a:rPr>
              <a:t>observations.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06399" y="4191164"/>
            <a:ext cx="63390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06399" y="4458997"/>
            <a:ext cx="6947544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We find that significant changes in GMOC are detectable in the Southern Ocean in response to strengthened SH westerlies caused by ozone depletion and increasing atmospheric CO</a:t>
            </a:r>
            <a:r>
              <a:rPr lang="en-US" baseline="-25000" dirty="0">
                <a:solidFill>
                  <a:schemeClr val="dk1"/>
                </a:solidFill>
              </a:rPr>
              <a:t>2</a:t>
            </a:r>
            <a:r>
              <a:rPr lang="en-US" dirty="0">
                <a:solidFill>
                  <a:schemeClr val="dk1"/>
                </a:solidFill>
              </a:rPr>
              <a:t>. There is evidence that a large-scale readjustment of the GMOC is underway in the South Atlantic and Indo-Pacific Oceans since the mid-2000s in response to Southern Ocean changes.</a:t>
            </a:r>
            <a:endParaRPr sz="16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52B4F-119B-24F4-EB9C-5081FB56B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113" y="1477172"/>
            <a:ext cx="4332565" cy="3724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DA533A-2D9A-3E3A-1247-F8F2F941007F}"/>
              </a:ext>
            </a:extLst>
          </p:cNvPr>
          <p:cNvSpPr txBox="1"/>
          <p:nvPr/>
        </p:nvSpPr>
        <p:spPr>
          <a:xfrm>
            <a:off x="7591546" y="5199209"/>
            <a:ext cx="460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GMOC volume transport </a:t>
            </a:r>
            <a:r>
              <a:rPr lang="en-US" sz="1200" dirty="0" err="1"/>
              <a:t>streamfunction</a:t>
            </a:r>
            <a:r>
              <a:rPr lang="en-US" sz="1200" dirty="0"/>
              <a:t> (contours) and its change relative to 1955-1974 (colors) in the Southern Ocean (south of 35°S) and the Indo-Pacific Ocean (north of 35°S).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266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2</cp:revision>
  <dcterms:created xsi:type="dcterms:W3CDTF">2017-08-29T22:43:04Z</dcterms:created>
  <dcterms:modified xsi:type="dcterms:W3CDTF">2023-03-16T17:17:36Z</dcterms:modified>
</cp:coreProperties>
</file>