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2B1F30A-6DBD-3396-665E-888F30656CCC}" name="Feng, Zhe" initials="ZF" userId="S::Zhe.Feng@pnnl.gov::9db0838b-86ae-413d-82ec-5e4502d34c4a" providerId="AD"/>
  <p188:author id="{48602F13-B018-7CD3-DE52-B0D262DDA70D}" name="Wilburn, Matthew S" initials="WMS" userId="S::Matthew.Wilburn@pnnl.gov::1bc66fb5-94f0-41ef-928a-bfd916df0b33" providerId="AD"/>
  <p188:author id="{91A9895A-2F7A-A274-93E4-20272CFE8043}" name="Mundy, Beth E" initials="MBE" userId="S::beth.mundy@pnnl.gov::09c03546-1d2d-4d82-89e1-bb5e2a2e687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C00589-4CB9-4168-BCB6-35FB352C5415}" v="2" dt="2023-03-31T21:07:07.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84"/>
    <p:restoredTop sz="91228" autoAdjust="0"/>
  </p:normalViewPr>
  <p:slideViewPr>
    <p:cSldViewPr snapToGrid="0">
      <p:cViewPr varScale="1">
        <p:scale>
          <a:sx n="111" d="100"/>
          <a:sy n="111" d="100"/>
        </p:scale>
        <p:origin x="13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7154A599-7799-478A-9D3A-9E9556109E5B}"/>
    <pc:docChg chg="custSel delSld modSld">
      <pc:chgData name="Mundy, Beth E" userId="09c03546-1d2d-4d82-89e1-bb5e2a2e687b" providerId="ADAL" clId="{7154A599-7799-478A-9D3A-9E9556109E5B}" dt="2023-03-24T22:03:03.166" v="1" actId="478"/>
      <pc:docMkLst>
        <pc:docMk/>
      </pc:docMkLst>
      <pc:sldChg chg="delSp mod">
        <pc:chgData name="Mundy, Beth E" userId="09c03546-1d2d-4d82-89e1-bb5e2a2e687b" providerId="ADAL" clId="{7154A599-7799-478A-9D3A-9E9556109E5B}" dt="2023-03-24T22:03:03.166" v="1" actId="478"/>
        <pc:sldMkLst>
          <pc:docMk/>
          <pc:sldMk cId="2569837045" sldId="257"/>
        </pc:sldMkLst>
        <pc:spChg chg="del">
          <ac:chgData name="Mundy, Beth E" userId="09c03546-1d2d-4d82-89e1-bb5e2a2e687b" providerId="ADAL" clId="{7154A599-7799-478A-9D3A-9E9556109E5B}" dt="2023-03-24T22:03:03.166" v="1" actId="478"/>
          <ac:spMkLst>
            <pc:docMk/>
            <pc:sldMk cId="2569837045" sldId="257"/>
            <ac:spMk id="2" creationId="{6A7937FD-33E1-2284-D52D-0FE6209DFC37}"/>
          </ac:spMkLst>
        </pc:spChg>
      </pc:sldChg>
      <pc:sldChg chg="del">
        <pc:chgData name="Mundy, Beth E" userId="09c03546-1d2d-4d82-89e1-bb5e2a2e687b" providerId="ADAL" clId="{7154A599-7799-478A-9D3A-9E9556109E5B}" dt="2023-03-24T22:03:00.075" v="0" actId="47"/>
        <pc:sldMkLst>
          <pc:docMk/>
          <pc:sldMk cId="2023825162" sldId="258"/>
        </pc:sldMkLst>
      </pc:sldChg>
    </pc:docChg>
  </pc:docChgLst>
  <pc:docChgLst>
    <pc:chgData name="Mundy, Beth E" userId="09c03546-1d2d-4d82-89e1-bb5e2a2e687b" providerId="ADAL" clId="{1EC00589-4CB9-4168-BCB6-35FB352C5415}"/>
    <pc:docChg chg="modSld">
      <pc:chgData name="Mundy, Beth E" userId="09c03546-1d2d-4d82-89e1-bb5e2a2e687b" providerId="ADAL" clId="{1EC00589-4CB9-4168-BCB6-35FB352C5415}" dt="2023-03-31T21:07:16.720" v="9"/>
      <pc:docMkLst>
        <pc:docMk/>
      </pc:docMkLst>
      <pc:sldChg chg="modSp mod delCm">
        <pc:chgData name="Mundy, Beth E" userId="09c03546-1d2d-4d82-89e1-bb5e2a2e687b" providerId="ADAL" clId="{1EC00589-4CB9-4168-BCB6-35FB352C5415}" dt="2023-03-31T21:07:16.720" v="9"/>
        <pc:sldMkLst>
          <pc:docMk/>
          <pc:sldMk cId="2569837045" sldId="257"/>
        </pc:sldMkLst>
        <pc:spChg chg="mod">
          <ac:chgData name="Mundy, Beth E" userId="09c03546-1d2d-4d82-89e1-bb5e2a2e687b" providerId="ADAL" clId="{1EC00589-4CB9-4168-BCB6-35FB352C5415}" dt="2023-03-31T21:07:12.037" v="8" actId="20577"/>
          <ac:spMkLst>
            <pc:docMk/>
            <pc:sldMk cId="2569837045" sldId="257"/>
            <ac:spMk id="5" creationId="{7310FAAA-EA8B-251F-D262-CBBADFE182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EDDB3-B630-4A2A-BF7C-E873D34A6081}"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4F567-39DC-41B5-BBB4-9438315404ED}" type="slidenum">
              <a:rPr lang="en-US" smtClean="0"/>
              <a:t>‹#›</a:t>
            </a:fld>
            <a:endParaRPr lang="en-US"/>
          </a:p>
        </p:txBody>
      </p:sp>
    </p:spTree>
    <p:extLst>
      <p:ext uri="{BB962C8B-B14F-4D97-AF65-F5344CB8AC3E}">
        <p14:creationId xmlns:p14="http://schemas.microsoft.com/office/powerpoint/2010/main" val="96032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44F567-39DC-41B5-BBB4-9438315404ED}" type="slidenum">
              <a:rPr lang="en-US" smtClean="0"/>
              <a:t>1</a:t>
            </a:fld>
            <a:endParaRPr lang="en-US"/>
          </a:p>
        </p:txBody>
      </p:sp>
    </p:spTree>
    <p:extLst>
      <p:ext uri="{BB962C8B-B14F-4D97-AF65-F5344CB8AC3E}">
        <p14:creationId xmlns:p14="http://schemas.microsoft.com/office/powerpoint/2010/main" val="3574974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6C45-A3D4-95BF-6EEE-70EBDB127E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809E2F-AF85-0D8B-4149-58B3CF3CC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2F7738-607B-4D3A-FB97-E27E432BEC63}"/>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6C2F15C6-CB8F-B45D-0B9D-24D52DB59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2F538A-2281-7062-D491-4F1CEFA67EF3}"/>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314198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5C37-ABD9-03CF-52AE-A677AF0123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E9FECE-479B-3DF1-19A6-C18875FF86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1F224-DC65-7673-B0A6-8D7B98CB1999}"/>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DB40062F-D220-E6FD-1E6D-ED996CBE8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56A26-E717-51B1-8061-66BB85E74584}"/>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44728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E5A2CF-166E-D1C7-06ED-A88C24F67E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959B4B-58A2-2B69-E81A-1F7F722923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FCC5A-034E-7BBB-F5B7-85DD47EA9B00}"/>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7414718C-DC05-1B40-C914-4522CC72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16B11-20D5-3AEA-2BA2-EC87CE7DFD1D}"/>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267109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E197-FD4B-BA8C-B400-843E52D20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BDF60-0F50-53B6-A979-F755634E62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9BAB9-87BD-8785-E339-5371EC544DB9}"/>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C69E393B-D646-5B00-AA7B-F986B4418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CC30A-3FBE-5702-BED3-85DA63E6378C}"/>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101904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685D-57FC-B430-6530-A23AB3D19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86AC64-C53E-3D6A-3F78-06CFD2FEFA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99F555-7B38-FC05-612D-677591EB6B9B}"/>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99B07686-37B5-BB03-0D96-660F191BF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37EB3-7155-2CBC-045C-E8B08FADCBA5}"/>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278915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59C1-143D-86F5-8F84-D1A664002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7882FA-F039-A8A8-283D-8F00C2FC99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94D597-9314-7270-CADC-D30C75FC8B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18E221-EEB5-82E4-8115-E2843697A1B5}"/>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6" name="Footer Placeholder 5">
            <a:extLst>
              <a:ext uri="{FF2B5EF4-FFF2-40B4-BE49-F238E27FC236}">
                <a16:creationId xmlns:a16="http://schemas.microsoft.com/office/drawing/2014/main" id="{93B38C55-F2D6-10A9-E12E-439F774CD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6E63C-67D2-666C-0ECF-5A231ABF36C3}"/>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343397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F63F-7270-4E29-4562-E8CF82B1E2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67B987-2541-264C-C8AE-8A4152A85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00FD0-B83B-6587-8EBF-E75D77B4EC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C5D2BB-AC42-24DB-7FE9-6FA5FCEF6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127A34-8070-9F90-DE45-E496387FB5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06094B-F7B2-382E-D936-99806731FFBA}"/>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8" name="Footer Placeholder 7">
            <a:extLst>
              <a:ext uri="{FF2B5EF4-FFF2-40B4-BE49-F238E27FC236}">
                <a16:creationId xmlns:a16="http://schemas.microsoft.com/office/drawing/2014/main" id="{636CF01B-ED7D-BF08-EC4B-7AE8365CB6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67592-7971-84FB-EF5B-23FC18C48EB7}"/>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5307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DA19-CBBD-2E17-D6D1-77BC05AAFA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C56FA8-4E27-0CF5-94F4-6FFC2FBE2939}"/>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4" name="Footer Placeholder 3">
            <a:extLst>
              <a:ext uri="{FF2B5EF4-FFF2-40B4-BE49-F238E27FC236}">
                <a16:creationId xmlns:a16="http://schemas.microsoft.com/office/drawing/2014/main" id="{EF544432-0E53-2744-0326-875B08628F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70AD28-94A2-ED14-661B-05694F85A385}"/>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653944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4A862-901D-3044-F8FB-2F17BE511CAB}"/>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3" name="Footer Placeholder 2">
            <a:extLst>
              <a:ext uri="{FF2B5EF4-FFF2-40B4-BE49-F238E27FC236}">
                <a16:creationId xmlns:a16="http://schemas.microsoft.com/office/drawing/2014/main" id="{537C0663-9F5C-759B-476D-7B0FBDC5A9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B24C8D-F799-F544-24F0-1846944887BD}"/>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13954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76D3-1B1A-37CD-A0F6-C4C375B13A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590DA0-64AC-D907-DD30-88716D31F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85EC9D-E506-8ABE-5F20-E4A9E9A84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4C44D-0A43-2169-85A9-853489A134B3}"/>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6" name="Footer Placeholder 5">
            <a:extLst>
              <a:ext uri="{FF2B5EF4-FFF2-40B4-BE49-F238E27FC236}">
                <a16:creationId xmlns:a16="http://schemas.microsoft.com/office/drawing/2014/main" id="{8F6B7DE4-4358-146D-D6CC-BC3AF05203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9FC6C-DD47-EE43-06A1-EE5021A60C74}"/>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298723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1FD8B-0BF6-F455-3E77-A5819BD5E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CCBD6D-9760-E4A3-15A4-57A32648B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3F8DAD-6DA4-05D4-48C6-EF861D803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EFD4BC-56DA-EEB0-3844-A7A5ACD73132}"/>
              </a:ext>
            </a:extLst>
          </p:cNvPr>
          <p:cNvSpPr>
            <a:spLocks noGrp="1"/>
          </p:cNvSpPr>
          <p:nvPr>
            <p:ph type="dt" sz="half" idx="10"/>
          </p:nvPr>
        </p:nvSpPr>
        <p:spPr/>
        <p:txBody>
          <a:bodyPr/>
          <a:lstStyle/>
          <a:p>
            <a:fld id="{1E19EB71-4980-5B47-BC82-4BF5BE72AEA1}" type="datetimeFigureOut">
              <a:rPr lang="en-US" smtClean="0"/>
              <a:t>3/31/2023</a:t>
            </a:fld>
            <a:endParaRPr lang="en-US"/>
          </a:p>
        </p:txBody>
      </p:sp>
      <p:sp>
        <p:nvSpPr>
          <p:cNvPr id="6" name="Footer Placeholder 5">
            <a:extLst>
              <a:ext uri="{FF2B5EF4-FFF2-40B4-BE49-F238E27FC236}">
                <a16:creationId xmlns:a16="http://schemas.microsoft.com/office/drawing/2014/main" id="{89E3D19F-02A9-D3A5-0ED6-E39449F15B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066461-F598-56F3-4BBD-562B730AB121}"/>
              </a:ext>
            </a:extLst>
          </p:cNvPr>
          <p:cNvSpPr>
            <a:spLocks noGrp="1"/>
          </p:cNvSpPr>
          <p:nvPr>
            <p:ph type="sldNum" sz="quarter" idx="12"/>
          </p:nvPr>
        </p:nvSpPr>
        <p:spPr/>
        <p:txBody>
          <a:bodyPr/>
          <a:lstStyle/>
          <a:p>
            <a:fld id="{65C72C09-7B1B-274E-93DF-53DDF73E2D96}" type="slidenum">
              <a:rPr lang="en-US" smtClean="0"/>
              <a:t>‹#›</a:t>
            </a:fld>
            <a:endParaRPr lang="en-US"/>
          </a:p>
        </p:txBody>
      </p:sp>
    </p:spTree>
    <p:extLst>
      <p:ext uri="{BB962C8B-B14F-4D97-AF65-F5344CB8AC3E}">
        <p14:creationId xmlns:p14="http://schemas.microsoft.com/office/powerpoint/2010/main" val="403113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FBF3B4-8571-294D-012D-8E40B6138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130A6E-1EB6-80BD-E829-09C1C7376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7FB84-C72D-408B-CDFE-6CFB75E8B2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9EB71-4980-5B47-BC82-4BF5BE72AEA1}" type="datetimeFigureOut">
              <a:rPr lang="en-US" smtClean="0"/>
              <a:t>3/31/2023</a:t>
            </a:fld>
            <a:endParaRPr lang="en-US"/>
          </a:p>
        </p:txBody>
      </p:sp>
      <p:sp>
        <p:nvSpPr>
          <p:cNvPr id="5" name="Footer Placeholder 4">
            <a:extLst>
              <a:ext uri="{FF2B5EF4-FFF2-40B4-BE49-F238E27FC236}">
                <a16:creationId xmlns:a16="http://schemas.microsoft.com/office/drawing/2014/main" id="{BE520B1C-04D2-6678-F87B-308111F2A5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5811B5-A928-36E1-18A0-EF4668878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72C09-7B1B-274E-93DF-53DDF73E2D96}" type="slidenum">
              <a:rPr lang="en-US" smtClean="0"/>
              <a:t>‹#›</a:t>
            </a:fld>
            <a:endParaRPr lang="en-US"/>
          </a:p>
        </p:txBody>
      </p:sp>
    </p:spTree>
    <p:extLst>
      <p:ext uri="{BB962C8B-B14F-4D97-AF65-F5344CB8AC3E}">
        <p14:creationId xmlns:p14="http://schemas.microsoft.com/office/powerpoint/2010/main" val="239606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23263F-E726-43C2-BDA9-BBA02820965E}"/>
              </a:ext>
            </a:extLst>
          </p:cNvPr>
          <p:cNvSpPr>
            <a:spLocks noGrp="1"/>
          </p:cNvSpPr>
          <p:nvPr>
            <p:ph type="title"/>
          </p:nvPr>
        </p:nvSpPr>
        <p:spPr>
          <a:xfrm>
            <a:off x="250371" y="65316"/>
            <a:ext cx="11390086" cy="1045028"/>
          </a:xfrm>
        </p:spPr>
        <p:txBody>
          <a:bodyPr>
            <a:normAutofit fontScale="90000"/>
          </a:bodyPr>
          <a:lstStyle/>
          <a:p>
            <a:r>
              <a:rPr lang="en-US" sz="3600" b="1" dirty="0">
                <a:latin typeface="Arial" panose="020B0604020202020204" pitchFamily="34" charset="0"/>
                <a:cs typeface="Arial" panose="020B0604020202020204" pitchFamily="34" charset="0"/>
              </a:rPr>
              <a:t>More Frequent Atmospheric Rivers Slow the Seasonal Recovery of Arctic Sea Ice</a:t>
            </a:r>
          </a:p>
        </p:txBody>
      </p:sp>
      <p:sp>
        <p:nvSpPr>
          <p:cNvPr id="5" name="Content Placeholder 4">
            <a:extLst>
              <a:ext uri="{FF2B5EF4-FFF2-40B4-BE49-F238E27FC236}">
                <a16:creationId xmlns:a16="http://schemas.microsoft.com/office/drawing/2014/main" id="{7310FAAA-EA8B-251F-D262-CBBADFE1828C}"/>
              </a:ext>
            </a:extLst>
          </p:cNvPr>
          <p:cNvSpPr>
            <a:spLocks noGrp="1"/>
          </p:cNvSpPr>
          <p:nvPr>
            <p:ph idx="1"/>
          </p:nvPr>
        </p:nvSpPr>
        <p:spPr>
          <a:xfrm>
            <a:off x="163285" y="1262743"/>
            <a:ext cx="6060679" cy="5450114"/>
          </a:xfrm>
        </p:spPr>
        <p:txBody>
          <a:bodyPr>
            <a:normAutofit fontScale="92500" lnSpcReduction="10000"/>
          </a:bodyPr>
          <a:lstStyle/>
          <a:p>
            <a:pPr marL="0" indent="0" algn="ctr">
              <a:spcBef>
                <a:spcPts val="0"/>
              </a:spcBef>
              <a:spcAft>
                <a:spcPts val="600"/>
              </a:spcAft>
              <a:buNone/>
              <a:defRPr/>
            </a:pPr>
            <a:r>
              <a:rPr lang="en-US" sz="1800" b="1" dirty="0"/>
              <a:t>Objective</a:t>
            </a:r>
          </a:p>
          <a:p>
            <a:pPr marL="285750" indent="-285750">
              <a:spcBef>
                <a:spcPts val="0"/>
              </a:spcBef>
              <a:spcAft>
                <a:spcPts val="600"/>
              </a:spcAft>
              <a:buFont typeface="Arial" pitchFamily="34" charset="0"/>
              <a:buChar char="●"/>
              <a:defRPr/>
            </a:pPr>
            <a:r>
              <a:rPr lang="en-US" sz="1400" dirty="0"/>
              <a:t>Examine the link between increasing atmospheric rivers (ARs) reaching the Arctic and the Arctic sea ice decline in winter during the recent decades and determine the relative roles of anthropogenic forcing and natural variability in the observed AR changes.</a:t>
            </a:r>
            <a:endParaRPr lang="en-US" sz="1400" dirty="0">
              <a:cs typeface="Calibri"/>
            </a:endParaRPr>
          </a:p>
          <a:p>
            <a:pPr marL="0" indent="0" algn="ctr">
              <a:spcBef>
                <a:spcPts val="0"/>
              </a:spcBef>
              <a:spcAft>
                <a:spcPts val="600"/>
              </a:spcAft>
              <a:buNone/>
              <a:defRPr/>
            </a:pPr>
            <a:r>
              <a:rPr lang="en-US" sz="1800" b="1" dirty="0"/>
              <a:t>Approach</a:t>
            </a:r>
            <a:endParaRPr lang="en-US" sz="1800" b="1" dirty="0">
              <a:cs typeface="Calibri"/>
            </a:endParaRPr>
          </a:p>
          <a:p>
            <a:pPr marL="285750" indent="-285750">
              <a:spcBef>
                <a:spcPts val="0"/>
              </a:spcBef>
              <a:spcAft>
                <a:spcPts val="600"/>
              </a:spcAft>
              <a:buFont typeface="Arial" pitchFamily="34" charset="0"/>
              <a:buChar char="●"/>
              <a:defRPr/>
            </a:pPr>
            <a:r>
              <a:rPr lang="en-US" sz="1400" dirty="0"/>
              <a:t>Use data derived from satellite remote sensing and atmospheric reanalysis datasets to build a quantitative linkage between Arctic AR occurrences and the sea ice growth anomaly in the Barents-Kara Seas and the neighboring central Arctic (ABK) in winter.</a:t>
            </a:r>
            <a:endParaRPr lang="en-US" sz="1400" dirty="0">
              <a:cs typeface="Calibri"/>
            </a:endParaRPr>
          </a:p>
          <a:p>
            <a:pPr marL="285750" indent="-285750">
              <a:spcBef>
                <a:spcPts val="0"/>
              </a:spcBef>
              <a:spcAft>
                <a:spcPts val="600"/>
              </a:spcAft>
              <a:buFont typeface="Arial" pitchFamily="34" charset="0"/>
              <a:buChar char="●"/>
              <a:defRPr/>
            </a:pPr>
            <a:r>
              <a:rPr lang="en-US" sz="1400" dirty="0"/>
              <a:t>Use a series of large ensemble experiments, including simulations of historical human forcing and simulations that further include part of the observed climate natural variability, to determine the drivers of Arctic AR changes. </a:t>
            </a:r>
          </a:p>
          <a:p>
            <a:pPr marL="285750" indent="-285750">
              <a:spcBef>
                <a:spcPts val="0"/>
              </a:spcBef>
              <a:spcAft>
                <a:spcPts val="600"/>
              </a:spcAft>
              <a:buFont typeface="Arial" pitchFamily="34" charset="0"/>
              <a:buChar char="●"/>
              <a:defRPr/>
            </a:pPr>
            <a:endParaRPr lang="en-US" sz="1400" dirty="0">
              <a:cs typeface="Calibri"/>
            </a:endParaRPr>
          </a:p>
          <a:p>
            <a:pPr algn="ctr" eaLnBrk="1" hangingPunct="1">
              <a:spcBef>
                <a:spcPts val="0"/>
              </a:spcBef>
              <a:spcAft>
                <a:spcPts val="600"/>
              </a:spcAft>
              <a:buFontTx/>
              <a:buNone/>
            </a:pPr>
            <a:r>
              <a:rPr lang="en-US" altLang="en-US" sz="1800" b="1" dirty="0"/>
              <a:t>Impact</a:t>
            </a:r>
            <a:endParaRPr lang="en-US" altLang="en-US" sz="1800" b="1" dirty="0">
              <a:cs typeface="Calibri"/>
            </a:endParaRPr>
          </a:p>
          <a:p>
            <a:pPr marL="283210" indent="-283210">
              <a:spcBef>
                <a:spcPts val="0"/>
              </a:spcBef>
              <a:spcAft>
                <a:spcPts val="600"/>
              </a:spcAft>
              <a:buFont typeface="Arial" panose="020B0604020202020204" pitchFamily="34" charset="0"/>
              <a:buChar char="●"/>
            </a:pPr>
            <a:r>
              <a:rPr lang="en-US" altLang="en-US" sz="1400" dirty="0">
                <a:cs typeface="Calibri"/>
              </a:rPr>
              <a:t>In recent decades, the European Arctic has been affected by more frequent ARs. The moisture carried by these ARs induces a strong melting effect on thin, fragile sea ice recovering from the summer melt.</a:t>
            </a:r>
          </a:p>
          <a:p>
            <a:pPr marL="283210" indent="-283210">
              <a:spcBef>
                <a:spcPts val="0"/>
              </a:spcBef>
              <a:spcAft>
                <a:spcPts val="600"/>
              </a:spcAft>
              <a:buFont typeface="Arial" panose="020B0604020202020204" pitchFamily="34" charset="0"/>
              <a:buChar char="●"/>
            </a:pPr>
            <a:r>
              <a:rPr lang="en-US" altLang="en-US" sz="1400" dirty="0">
                <a:cs typeface="Calibri"/>
              </a:rPr>
              <a:t>By preventing sea ice from growing to the fullest extent allowed by freezing surface temperatures, the increase in ARs reaching the Arctic accounts for ~34% of the total sea ice </a:t>
            </a:r>
            <a:r>
              <a:rPr lang="en-US" altLang="en-US" sz="1400">
                <a:cs typeface="Calibri"/>
              </a:rPr>
              <a:t>coverage decline </a:t>
            </a:r>
            <a:r>
              <a:rPr lang="en-US" altLang="en-US" sz="1400" dirty="0">
                <a:cs typeface="Calibri"/>
              </a:rPr>
              <a:t>from 1979-2021. </a:t>
            </a:r>
          </a:p>
          <a:p>
            <a:pPr marL="283210" indent="-283210">
              <a:spcBef>
                <a:spcPts val="0"/>
              </a:spcBef>
              <a:spcAft>
                <a:spcPts val="600"/>
              </a:spcAft>
              <a:buFont typeface="Arial" panose="020B0604020202020204" pitchFamily="34" charset="0"/>
              <a:buChar char="●"/>
            </a:pPr>
            <a:r>
              <a:rPr lang="en-US" altLang="en-US" sz="1400" dirty="0">
                <a:cs typeface="Calibri"/>
              </a:rPr>
              <a:t>Modeling experiments suggest that both anthropogenic forcing and natural variability are responsible for the AR changes in the Arctic in the recent decades.</a:t>
            </a:r>
          </a:p>
          <a:p>
            <a:pPr marL="283210" indent="-283210">
              <a:spcBef>
                <a:spcPts val="0"/>
              </a:spcBef>
              <a:spcAft>
                <a:spcPts val="600"/>
              </a:spcAft>
              <a:buFont typeface="Arial" panose="020B0604020202020204" pitchFamily="34" charset="0"/>
              <a:buChar char="●"/>
            </a:pPr>
            <a:r>
              <a:rPr lang="en-US" altLang="en-US" sz="1400" dirty="0">
                <a:cs typeface="Calibri"/>
              </a:rPr>
              <a:t>As ARs are accompanied by heavy precipitation and strong wind, more frequent ARs may also increase ecosystem fragility and human exposure to natural hazards as the international ocean freight and fishing industries are expected to grow over the coming decades.</a:t>
            </a:r>
          </a:p>
        </p:txBody>
      </p:sp>
      <p:sp>
        <p:nvSpPr>
          <p:cNvPr id="6" name="Text Box 6">
            <a:extLst>
              <a:ext uri="{FF2B5EF4-FFF2-40B4-BE49-F238E27FC236}">
                <a16:creationId xmlns:a16="http://schemas.microsoft.com/office/drawing/2014/main" id="{4CAB5EC7-916A-0495-DC6C-D8564EB14697}"/>
              </a:ext>
            </a:extLst>
          </p:cNvPr>
          <p:cNvSpPr txBox="1">
            <a:spLocks noChangeArrowheads="1"/>
          </p:cNvSpPr>
          <p:nvPr/>
        </p:nvSpPr>
        <p:spPr bwMode="auto">
          <a:xfrm>
            <a:off x="6606539" y="6210111"/>
            <a:ext cx="5422173" cy="600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100" dirty="0">
                <a:solidFill>
                  <a:srgbClr val="000000"/>
                </a:solidFill>
                <a:effectLst/>
                <a:latin typeface="+mn-lt"/>
                <a:ea typeface="SimSun" panose="02010600030101010101" pitchFamily="2" charset="-122"/>
              </a:rPr>
              <a:t>Zhang, P., G. Chen, M. Ting, L.R. Leung, B. Guan, and L. Li. “More Frequent Atmospheric Rivers Slow the Seasonal Recovery of Arctic Sea Ice,” </a:t>
            </a:r>
            <a:r>
              <a:rPr lang="en-US" sz="1100" i="1" dirty="0">
                <a:solidFill>
                  <a:srgbClr val="000000"/>
                </a:solidFill>
                <a:effectLst/>
                <a:latin typeface="+mn-lt"/>
                <a:ea typeface="SimSun" panose="02010600030101010101" pitchFamily="2" charset="-122"/>
              </a:rPr>
              <a:t>Nature </a:t>
            </a:r>
            <a:r>
              <a:rPr lang="en-US" sz="1100" i="1" dirty="0" err="1">
                <a:solidFill>
                  <a:srgbClr val="000000"/>
                </a:solidFill>
                <a:effectLst/>
                <a:latin typeface="+mn-lt"/>
                <a:ea typeface="SimSun" panose="02010600030101010101" pitchFamily="2" charset="-122"/>
              </a:rPr>
              <a:t>Clim</a:t>
            </a:r>
            <a:r>
              <a:rPr lang="en-US" sz="1100" i="1" dirty="0">
                <a:solidFill>
                  <a:srgbClr val="000000"/>
                </a:solidFill>
                <a:effectLst/>
                <a:latin typeface="+mn-lt"/>
                <a:ea typeface="SimSun" panose="02010600030101010101" pitchFamily="2" charset="-122"/>
              </a:rPr>
              <a:t>. Change</a:t>
            </a:r>
            <a:r>
              <a:rPr lang="en-US" sz="1100" dirty="0">
                <a:solidFill>
                  <a:srgbClr val="000000"/>
                </a:solidFill>
                <a:effectLst/>
                <a:latin typeface="+mn-lt"/>
                <a:ea typeface="SimSun" panose="02010600030101010101" pitchFamily="2" charset="-122"/>
              </a:rPr>
              <a:t>,</a:t>
            </a:r>
            <a:r>
              <a:rPr lang="pt-BR" sz="1100" dirty="0">
                <a:solidFill>
                  <a:srgbClr val="000000"/>
                </a:solidFill>
                <a:effectLst/>
                <a:latin typeface="+mn-lt"/>
                <a:ea typeface="SimSun" panose="02010600030101010101" pitchFamily="2" charset="-122"/>
              </a:rPr>
              <a:t> </a:t>
            </a:r>
            <a:r>
              <a:rPr lang="pt-BR" sz="1100" b="1" dirty="0">
                <a:solidFill>
                  <a:srgbClr val="000000"/>
                </a:solidFill>
                <a:effectLst/>
                <a:latin typeface="+mn-lt"/>
                <a:ea typeface="SimSun" panose="02010600030101010101" pitchFamily="2" charset="-122"/>
              </a:rPr>
              <a:t>13, </a:t>
            </a:r>
            <a:r>
              <a:rPr lang="pt-BR" sz="1100" dirty="0">
                <a:solidFill>
                  <a:srgbClr val="000000"/>
                </a:solidFill>
                <a:effectLst/>
                <a:latin typeface="+mn-lt"/>
                <a:ea typeface="SimSun" panose="02010600030101010101" pitchFamily="2" charset="-122"/>
              </a:rPr>
              <a:t>266–273 (2023). [DOI: 10.1038/s41558-023-01599-3]</a:t>
            </a:r>
            <a:endParaRPr lang="en-US" altLang="en-US" sz="600" dirty="0">
              <a:solidFill>
                <a:srgbClr val="000000"/>
              </a:solidFill>
              <a:latin typeface="+mn-lt"/>
            </a:endParaRPr>
          </a:p>
        </p:txBody>
      </p:sp>
      <p:sp>
        <p:nvSpPr>
          <p:cNvPr id="7" name="TextBox 9">
            <a:extLst>
              <a:ext uri="{FF2B5EF4-FFF2-40B4-BE49-F238E27FC236}">
                <a16:creationId xmlns:a16="http://schemas.microsoft.com/office/drawing/2014/main" id="{8BE47F44-4E5D-7CD8-8BB9-D56E05826CF5}"/>
              </a:ext>
            </a:extLst>
          </p:cNvPr>
          <p:cNvSpPr txBox="1">
            <a:spLocks noChangeArrowheads="1"/>
          </p:cNvSpPr>
          <p:nvPr/>
        </p:nvSpPr>
        <p:spPr bwMode="auto">
          <a:xfrm>
            <a:off x="6524996" y="5271392"/>
            <a:ext cx="542217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100" b="1" dirty="0">
                <a:solidFill>
                  <a:srgbClr val="0000FF"/>
                </a:solidFill>
                <a:latin typeface="Arial" panose="020B0604020202020204" pitchFamily="34" charset="0"/>
              </a:rPr>
              <a:t>(a) AR frequency trends from the ERA5 reanalysis. (b) Area-averaged AR frequency time series in the ABK area (highlighted by the red outline in a) from three reanalysis datasets. The dashed grey line is the linear trend of the ensemble mean of the three datasets. The red line is the time series of the area sum sea-ice area (SIA) in the ABK. </a:t>
            </a:r>
          </a:p>
        </p:txBody>
      </p:sp>
      <p:pic>
        <p:nvPicPr>
          <p:cNvPr id="9" name="Picture 8">
            <a:extLst>
              <a:ext uri="{FF2B5EF4-FFF2-40B4-BE49-F238E27FC236}">
                <a16:creationId xmlns:a16="http://schemas.microsoft.com/office/drawing/2014/main" id="{B347994F-2E9D-BE1D-1725-0EE364C0F3F6}"/>
              </a:ext>
            </a:extLst>
          </p:cNvPr>
          <p:cNvPicPr>
            <a:picLocks noChangeAspect="1"/>
          </p:cNvPicPr>
          <p:nvPr/>
        </p:nvPicPr>
        <p:blipFill>
          <a:blip r:embed="rId3"/>
          <a:stretch>
            <a:fillRect/>
          </a:stretch>
        </p:blipFill>
        <p:spPr>
          <a:xfrm>
            <a:off x="6748580" y="2710331"/>
            <a:ext cx="4727465" cy="2578617"/>
          </a:xfrm>
          <a:prstGeom prst="rect">
            <a:avLst/>
          </a:prstGeom>
        </p:spPr>
      </p:pic>
      <p:pic>
        <p:nvPicPr>
          <p:cNvPr id="8" name="Picture 7">
            <a:extLst>
              <a:ext uri="{FF2B5EF4-FFF2-40B4-BE49-F238E27FC236}">
                <a16:creationId xmlns:a16="http://schemas.microsoft.com/office/drawing/2014/main" id="{3538278C-959C-B1CC-072A-2E61264DD274}"/>
              </a:ext>
            </a:extLst>
          </p:cNvPr>
          <p:cNvPicPr>
            <a:picLocks noChangeAspect="1"/>
          </p:cNvPicPr>
          <p:nvPr/>
        </p:nvPicPr>
        <p:blipFill>
          <a:blip r:embed="rId4"/>
          <a:stretch>
            <a:fillRect/>
          </a:stretch>
        </p:blipFill>
        <p:spPr>
          <a:xfrm>
            <a:off x="7603358" y="680352"/>
            <a:ext cx="3074801" cy="2230738"/>
          </a:xfrm>
          <a:prstGeom prst="rect">
            <a:avLst/>
          </a:prstGeom>
        </p:spPr>
      </p:pic>
    </p:spTree>
    <p:extLst>
      <p:ext uri="{BB962C8B-B14F-4D97-AF65-F5344CB8AC3E}">
        <p14:creationId xmlns:p14="http://schemas.microsoft.com/office/powerpoint/2010/main" val="2569837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2281</TotalTime>
  <Words>410</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More Frequent Atmospheric Rivers Slow the Seasonal Recovery of Arctic Sea 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Well Do Next-Generation Earth System Models Simulate Mesoscale Storms?</dc:title>
  <dc:creator>Feng, Zhe</dc:creator>
  <cp:lastModifiedBy>Mundy, Beth E</cp:lastModifiedBy>
  <cp:revision>42</cp:revision>
  <dcterms:created xsi:type="dcterms:W3CDTF">2023-02-20T20:42:51Z</dcterms:created>
  <dcterms:modified xsi:type="dcterms:W3CDTF">2023-03-31T21:07:20Z</dcterms:modified>
</cp:coreProperties>
</file>