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5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199"/>
    <p:restoredTop sz="94577"/>
  </p:normalViewPr>
  <p:slideViewPr>
    <p:cSldViewPr>
      <p:cViewPr varScale="1">
        <p:scale>
          <a:sx n="91" d="100"/>
          <a:sy n="91" d="100"/>
        </p:scale>
        <p:origin x="1980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586A74D-81BC-4965-8D76-20C793EE69AD}" type="datetimeFigureOut">
              <a:rPr lang="en-US" smtClean="0"/>
              <a:pPr/>
              <a:t>3/21/2023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BD793DC-401D-445D-9E15-8375BE67FA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8590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C80B9A-C993-4CEA-8A39-3AFD6A021F2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5635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6" name="Rectangle 8"/>
          <p:cNvSpPr/>
          <p:nvPr userDrawn="1"/>
        </p:nvSpPr>
        <p:spPr bwMode="auto">
          <a:xfrm>
            <a:off x="0" y="6634163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7" name="Rectangle 235"/>
          <p:cNvSpPr>
            <a:spLocks noChangeArrowheads="1"/>
          </p:cNvSpPr>
          <p:nvPr/>
        </p:nvSpPr>
        <p:spPr bwMode="auto">
          <a:xfrm>
            <a:off x="2398713" y="6646863"/>
            <a:ext cx="6588125" cy="211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r" eaLnBrk="0" hangingPunct="0">
              <a:lnSpc>
                <a:spcPct val="90000"/>
              </a:lnSpc>
              <a:defRPr/>
            </a:pPr>
            <a:r>
              <a:rPr lang="en-US" sz="1200" b="1" dirty="0">
                <a:solidFill>
                  <a:schemeClr val="bg1"/>
                </a:solidFill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600200"/>
            <a:ext cx="38481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838700" y="1600200"/>
            <a:ext cx="38481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fld id="{2113C00A-46C3-4695-A1BF-A4D51761E6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235"/>
          <p:cNvSpPr>
            <a:spLocks noChangeArrowheads="1"/>
          </p:cNvSpPr>
          <p:nvPr userDrawn="1"/>
        </p:nvSpPr>
        <p:spPr bwMode="auto">
          <a:xfrm>
            <a:off x="-34926" y="6646863"/>
            <a:ext cx="2320925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eaLnBrk="0" hangingPunct="0">
              <a:lnSpc>
                <a:spcPct val="90000"/>
              </a:lnSpc>
              <a:defRPr/>
            </a:pPr>
            <a:fld id="{3CF22588-4ED6-4D73-B710-A92B6386A90D}" type="slidenum">
              <a:rPr lang="en-US" sz="1000">
                <a:solidFill>
                  <a:schemeClr val="bg1"/>
                </a:solidFill>
                <a:ea typeface="Rod"/>
                <a:cs typeface="Rod"/>
              </a:rPr>
              <a:pPr marL="171450" indent="-171450" eaLnBrk="0" hangingPunct="0">
                <a:lnSpc>
                  <a:spcPct val="90000"/>
                </a:lnSpc>
                <a:defRPr/>
              </a:pPr>
              <a:t>‹#›</a:t>
            </a:fld>
            <a:r>
              <a:rPr lang="en-US" sz="1000" dirty="0">
                <a:solidFill>
                  <a:schemeClr val="bg1"/>
                </a:solidFill>
                <a:ea typeface="Rod"/>
                <a:cs typeface="Rod"/>
              </a:rPr>
              <a:t>	 </a:t>
            </a:r>
            <a:r>
              <a:rPr lang="en-US" sz="1200" b="1" dirty="0">
                <a:solidFill>
                  <a:schemeClr val="bg1"/>
                </a:solidFill>
                <a:ea typeface="Rod"/>
                <a:cs typeface="Rod"/>
              </a:rPr>
              <a:t>BER Climate Research</a:t>
            </a:r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3/21/2023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3/21/2023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3/21/2023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3/21/2023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3/21/2023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3/21/2023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636D64-B606-4833-8E9E-A8FC51B35A1D}" type="datetimeFigureOut">
              <a:rPr lang="en-US" smtClean="0"/>
              <a:pPr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444500" y="3759200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44460" y="175387"/>
            <a:ext cx="7086600" cy="3906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1" kern="1800" dirty="0">
                <a:solidFill>
                  <a:srgbClr val="10663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The Beaufort Gyre: Mean State and Response to Decadal Forcing</a:t>
            </a:r>
            <a:endParaRPr lang="en-US" sz="1800" dirty="0">
              <a:effectLst/>
              <a:latin typeface="Calibri" panose="020F050202020403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157734" y="900767"/>
            <a:ext cx="375766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/>
              <a:t>Research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/>
              <a:t>We simulate the Beaufort Gyre in an ocean/sea ice configuration of E3SM-HiLAT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/>
              <a:t>We study the volume budgets of different layers in the Beaufort Gyre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/>
              <a:t>We find that Ekman transport driven by winds and ocean/sea ice coupling is a key process for the freshwater budget of the Beaufort Gyre.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147224" y="3287596"/>
            <a:ext cx="375766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/>
              <a:t>Impact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/>
              <a:t>The Beaufort Gyre has accumulated unprecedented amounts of freshwater in recent decades.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/>
              <a:t>When released, it could impact ocean circulation at lower latitudes.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/>
              <a:t>Understanding the processes through which the gyre accumulates and releases freshwater is important for our ability to anticipate the future release of the excess freshwater.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04733" y="6011653"/>
            <a:ext cx="8710667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1400" dirty="0"/>
              <a:t>Zhang, J., Cheng, W., Steele, M., &amp; Weijer, W. (2023). Asymmetrically Stratified Beaufort Gyre: Mean State and Response to Decadal Forcing. Geophysical Research Letters, 50(1), e2022GL100457.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A9FF80A-D7E1-DA4E-8E46-F34A599D7489}"/>
              </a:ext>
            </a:extLst>
          </p:cNvPr>
          <p:cNvSpPr txBox="1"/>
          <p:nvPr/>
        </p:nvSpPr>
        <p:spPr>
          <a:xfrm>
            <a:off x="3639052" y="1825631"/>
            <a:ext cx="1508172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0070C0"/>
                </a:solidFill>
              </a:rPr>
              <a:t>Annual mean BG liquid freshwater content. Blue, orange, and green indicate the total, upper layer (S ≤ 30.4), and middle layer (30.4 &lt; S ≤ 33.6). Climatological mean values over 1948–2017 are indicated by dashed horizontal lines.</a:t>
            </a:r>
            <a:endParaRPr lang="en-US" sz="1200" dirty="0">
              <a:solidFill>
                <a:srgbClr val="0070C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04800" y="752484"/>
            <a:ext cx="480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/>
              <a:t>Objective</a:t>
            </a:r>
          </a:p>
          <a:p>
            <a:r>
              <a:rPr lang="en-US" sz="1400" dirty="0"/>
              <a:t>We study the processes responsible for exchanging relatively fresh water between the Beaufort Gyre and its surroundings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4FBD209-102F-0AB5-4ED8-0019036A03F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1699451"/>
            <a:ext cx="3362937" cy="4196231"/>
          </a:xfrm>
          <a:prstGeom prst="rect">
            <a:avLst/>
          </a:prstGeom>
        </p:spPr>
      </p:pic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2068</TotalTime>
  <Words>223</Words>
  <Application>Microsoft Office PowerPoint</Application>
  <PresentationFormat>On-screen Show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PowerPoint Presentation</vt:lpstr>
    </vt:vector>
  </TitlesOfParts>
  <Company>Office of Science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renu</dc:creator>
  <cp:lastModifiedBy>Weijer, Wilbert</cp:lastModifiedBy>
  <cp:revision>89</cp:revision>
  <dcterms:created xsi:type="dcterms:W3CDTF">2010-09-02T17:02:09Z</dcterms:created>
  <dcterms:modified xsi:type="dcterms:W3CDTF">2023-03-22T04:05:19Z</dcterms:modified>
</cp:coreProperties>
</file>