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48602F13-B018-7CD3-DE52-B0D262DDA70D}" name="Wilburn, Matthew S" initials="WMS" userId="S::Matthew.Wilburn@pnnl.gov::1bc66fb5-94f0-41ef-928a-bfd916df0b33" providerId="AD"/>
  <p188:author id="{CB7FA928-B592-C6E3-271C-0F486547C78B}" name="Leung, Lai-Yung (Ruby)" initials="LLY(" userId="S::ruby.leung@pnnl.gov::8890b783-e14a-47e3-a682-fbb67b692eba" providerId="AD"/>
  <p188:author id="{91A9895A-2F7A-A274-93E4-20272CFE8043}" name="Mundy, Beth E" initials="MBE" userId="S::beth.mundy@pnnl.gov::09c03546-1d2d-4d82-89e1-bb5e2a2e68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Hu, Huancui" initials="HH" lastIdx="1" clrIdx="1">
    <p:extLst>
      <p:ext uri="{19B8F6BF-5375-455C-9EA6-DF929625EA0E}">
        <p15:presenceInfo xmlns:p15="http://schemas.microsoft.com/office/powerpoint/2012/main" userId="S::huancui.hu@pnnl.gov::838ff452-b27e-4890-a8aa-511787199082" providerId="AD"/>
      </p:ext>
    </p:extLst>
  </p:cmAuthor>
  <p:cmAuthor id="3" name="Campbell, Holly M" initials="CHM" lastIdx="4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3469" autoAdjust="0"/>
  </p:normalViewPr>
  <p:slideViewPr>
    <p:cSldViewPr snapToGrid="0" snapToObjects="1">
      <p:cViewPr varScale="1">
        <p:scale>
          <a:sx n="119" d="100"/>
          <a:sy n="119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BB5F-6A28-435E-B1DB-8FB9E3F6A89E}" type="datetimeFigureOut">
              <a:rPr lang="en-US" smtClean="0"/>
              <a:t>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487-CD2F-41A2-9AB3-8EE00049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288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6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JD0383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59978" y="0"/>
            <a:ext cx="116720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Evaluation of Arctic and Antarctic Mixed-Phase Cloud Properties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in E3SMv2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using ARM Observations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4937E-9FE0-C340-946E-5C7CBC2987C3}"/>
              </a:ext>
            </a:extLst>
          </p:cNvPr>
          <p:cNvSpPr txBox="1"/>
          <p:nvPr/>
        </p:nvSpPr>
        <p:spPr>
          <a:xfrm>
            <a:off x="-1229710" y="2490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AE70BA-8B70-2745-9E9A-D18DFEBB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4241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9886-B030-FB05-BCDF-66F69BB2A884}"/>
              </a:ext>
            </a:extLst>
          </p:cNvPr>
          <p:cNvSpPr txBox="1"/>
          <p:nvPr/>
        </p:nvSpPr>
        <p:spPr>
          <a:xfrm>
            <a:off x="-1618593" y="1250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CD1E666-1421-2D96-60B7-9E5FC9E0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43" y="723846"/>
            <a:ext cx="5788451" cy="600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</a:t>
            </a:r>
            <a:r>
              <a:rPr lang="en-US" altLang="zh-CN" sz="1400" dirty="0"/>
              <a:t>valuate</a:t>
            </a:r>
            <a:r>
              <a:rPr lang="zh-CN" altLang="en-US" sz="1400" dirty="0"/>
              <a:t> </a:t>
            </a:r>
            <a:r>
              <a:rPr lang="en-US" altLang="zh-CN" sz="1400" dirty="0"/>
              <a:t>the simulation of stratiform mixed-phase cloud</a:t>
            </a:r>
            <a:r>
              <a:rPr lang="zh-CN" altLang="en-US" sz="1400" dirty="0"/>
              <a:t> </a:t>
            </a:r>
            <a:r>
              <a:rPr lang="en-US" altLang="zh-CN" sz="1400" dirty="0"/>
              <a:t>properties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/>
              <a:t>the second</a:t>
            </a:r>
            <a:r>
              <a:rPr lang="zh-CN" altLang="en-US" sz="1400" dirty="0"/>
              <a:t> </a:t>
            </a:r>
            <a:r>
              <a:rPr lang="en-US" sz="1400" dirty="0"/>
              <a:t>version of 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 (E3SMv2) </a:t>
            </a:r>
            <a:r>
              <a:rPr lang="en-US" altLang="zh-CN" sz="1400" dirty="0"/>
              <a:t>using ground-based remote sensing retrievals from the Atmospheric Radiation and Measurement (ARM) program at the North Slope of Alaska (NSA, Arctic) and McMurdo (AWR, Antarctic) sites</a:t>
            </a:r>
            <a:r>
              <a:rPr lang="en-US" sz="1400" dirty="0"/>
              <a:t>.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ts val="1218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400" dirty="0"/>
              <a:t>Constrain the horizontal wind and temperature to ERA-Interim reanalysis data using the nudging approach in E3SMv2 simulation.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400" dirty="0">
                <a:solidFill>
                  <a:prstClr val="black"/>
                </a:solidFill>
              </a:rPr>
              <a:t>A novel sampling method is applied on simulated clouds to consistently define stratiform mixed-phase clouds as in the ARM retrievals. Then a collocation approach is used for a direct and consistent comparison between the model and observations.</a:t>
            </a:r>
            <a:endParaRPr lang="en-US" altLang="en-US" sz="1400" b="1" dirty="0">
              <a:solidFill>
                <a:srgbClr val="000000"/>
              </a:solidFill>
            </a:endParaRPr>
          </a:p>
          <a:p>
            <a:pPr marL="228600" indent="-228600" algn="ctr" eaLnBrk="1" hangingPunct="1">
              <a:spcBef>
                <a:spcPts val="1218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zh-CN" sz="1400" dirty="0">
                <a:solidFill>
                  <a:srgbClr val="000000"/>
                </a:solidFill>
              </a:rPr>
              <a:t>The cloud morphology of E3SMv2</a:t>
            </a:r>
            <a:r>
              <a:rPr lang="zh-CN" altLang="en-US" sz="1400" dirty="0">
                <a:solidFill>
                  <a:srgbClr val="000000"/>
                </a:solidFill>
              </a:rPr>
              <a:t> </a:t>
            </a:r>
            <a:r>
              <a:rPr lang="en-US" altLang="zh-CN" sz="1400" dirty="0">
                <a:solidFill>
                  <a:srgbClr val="000000"/>
                </a:solidFill>
              </a:rPr>
              <a:t>simulated</a:t>
            </a:r>
            <a:r>
              <a:rPr lang="zh-CN" altLang="en-US" sz="1400" dirty="0">
                <a:solidFill>
                  <a:srgbClr val="000000"/>
                </a:solidFill>
              </a:rPr>
              <a:t> </a:t>
            </a:r>
            <a:r>
              <a:rPr lang="en-US" altLang="zh-CN" sz="1400" dirty="0">
                <a:solidFill>
                  <a:srgbClr val="000000"/>
                </a:solidFill>
              </a:rPr>
              <a:t>stratiform mixed-phase clouds is comparable to the ARM retrievals at the NSA site, while larger biases are found at the AWR.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zh-CN" sz="1400" dirty="0">
                <a:solidFill>
                  <a:srgbClr val="000000"/>
                </a:solidFill>
              </a:rPr>
              <a:t>E3SMv2 well simulates the observed hemispheric differences in mixed-phase cloud morphology between the two high-latitude sites.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E3SMv2 simulated cloud phase is largely biased compared to the ARM retrievals, which shows an opposite hemispheric difference feature in supercooled liquid fraction relative to the observations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E3EA3-C5EE-C5C6-938C-26D50041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470" y="5894522"/>
            <a:ext cx="6156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PDFs of observed and modeled cloud top temperature (a), cloud top height (b), cloud base height (c), and cloud thickness (d) for </a:t>
            </a:r>
            <a:r>
              <a:rPr lang="en-US" sz="1200" b="1">
                <a:solidFill>
                  <a:srgbClr val="0000FF"/>
                </a:solidFill>
                <a:latin typeface="Arial" panose="020B0604020202020204" pitchFamily="34" charset="0"/>
              </a:rPr>
              <a:t>collocated cloud data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between E3SMv2 (dashed line) and ARM retrievals (solid line). Black color represents the NSA site, and the red color represents the AWR site.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4CAD0D4-EBD0-C392-0153-3900CC50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55" y="6027003"/>
            <a:ext cx="5617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Zhang, M.,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Xie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S., Liu, X., Zhang, D., Lin, W., Zhang, K., et al. (2023). Evaluating EAMv2 simulated high latitude clouds using ARM measurements in the Northern and Southern Hemispheres. Journal of Geophysical Research: Atmospheres, 128, e2022JD038364.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hlinkClick r:id="rId3"/>
              </a:rPr>
              <a:t>https://doi.org/10.1029/2022JD038364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9687E-086B-701A-256E-73E1237C1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93" y="963478"/>
            <a:ext cx="5139933" cy="48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5698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>RGCM/MSD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004E28-A7B0-4819-902B-EF561B35B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7A551-2C48-463A-B263-055436B027A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3f367a74-7294-440b-bcf2-615eafc1d48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15643</TotalTime>
  <Words>332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Dong-etal-SubseasonalPrec-GRL-January2019-f</dc:title>
  <dc:creator>Davis, Emily L</dc:creator>
  <dc:description/>
  <cp:lastModifiedBy>Zhang, Meng</cp:lastModifiedBy>
  <cp:revision>184</cp:revision>
  <cp:lastPrinted>2011-05-11T17:30:12Z</cp:lastPrinted>
  <dcterms:created xsi:type="dcterms:W3CDTF">2017-11-02T21:19:41Z</dcterms:created>
  <dcterms:modified xsi:type="dcterms:W3CDTF">2024-01-05T18:00:42Z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RGCM</vt:lpwstr>
  </property>
  <property fmtid="{D5CDD505-2E9C-101B-9397-08002B2CF9AE}" pid="7" name="ContentType">
    <vt:lpwstr>Slide</vt:lpwstr>
  </property>
  <property fmtid="{D5CDD505-2E9C-101B-9397-08002B2CF9AE}" pid="8" name="Presentation">
    <vt:lpwstr>Dong-etal-SubseasonalPrec-GRL-January2019-f</vt:lpwstr>
  </property>
  <property fmtid="{D5CDD505-2E9C-101B-9397-08002B2CF9AE}" pid="9" name="SlideDescription">
    <vt:lpwstr/>
  </property>
</Properties>
</file>