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2"/>
    <p:restoredTop sz="93728"/>
  </p:normalViewPr>
  <p:slideViewPr>
    <p:cSldViewPr snapToGrid="0" snapToObjects="1">
      <p:cViewPr varScale="1">
        <p:scale>
          <a:sx n="80" d="100"/>
          <a:sy n="80" d="100"/>
        </p:scale>
        <p:origin x="74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1C43C-5270-6E4D-8E0C-2C6201F7A6A1}"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E05D7-4AB5-C843-90BF-0ECD6281DB15}" type="slidenum">
              <a:rPr lang="en-US" smtClean="0"/>
              <a:t>‹#›</a:t>
            </a:fld>
            <a:endParaRPr lang="en-US"/>
          </a:p>
        </p:txBody>
      </p:sp>
    </p:spTree>
    <p:extLst>
      <p:ext uri="{BB962C8B-B14F-4D97-AF65-F5344CB8AC3E}">
        <p14:creationId xmlns:p14="http://schemas.microsoft.com/office/powerpoint/2010/main" val="252993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E05D7-4AB5-C843-90BF-0ECD6281DB15}" type="slidenum">
              <a:rPr lang="en-US" smtClean="0"/>
              <a:t>1</a:t>
            </a:fld>
            <a:endParaRPr lang="en-US"/>
          </a:p>
        </p:txBody>
      </p:sp>
    </p:spTree>
    <p:extLst>
      <p:ext uri="{BB962C8B-B14F-4D97-AF65-F5344CB8AC3E}">
        <p14:creationId xmlns:p14="http://schemas.microsoft.com/office/powerpoint/2010/main" val="4133187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4/19/2023</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3389/fmars.2022.1007646"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335A80CD-C4C3-F692-36D6-61815DC05840}"/>
              </a:ext>
            </a:extLst>
          </p:cNvPr>
          <p:cNvSpPr txBox="1"/>
          <p:nvPr/>
        </p:nvSpPr>
        <p:spPr>
          <a:xfrm>
            <a:off x="-37709" y="-41067"/>
            <a:ext cx="12333699" cy="954107"/>
          </a:xfrm>
          <a:prstGeom prst="rect">
            <a:avLst/>
          </a:prstGeom>
          <a:noFill/>
        </p:spPr>
        <p:txBody>
          <a:bodyPr wrap="square" rtlCol="0">
            <a:spAutoFit/>
          </a:bodyPr>
          <a:lstStyle/>
          <a:p>
            <a:pPr algn="ctr"/>
            <a:r>
              <a:rPr lang="en-US" sz="2800" b="1" dirty="0">
                <a:effectLst/>
                <a:latin typeface="Calibri" panose="020F0502020204030204" pitchFamily="34" charset="0"/>
                <a:ea typeface="Calibri" panose="020F0502020204030204" pitchFamily="34" charset="0"/>
              </a:rPr>
              <a:t>Uncertainty in Atlantic Multidecadal Oscillation derived from different observed datasets and their possible causes</a:t>
            </a: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endParaRPr>
          </a:p>
        </p:txBody>
      </p:sp>
      <p:sp>
        <p:nvSpPr>
          <p:cNvPr id="23" name="Rectangle 22">
            <a:extLst>
              <a:ext uri="{FF2B5EF4-FFF2-40B4-BE49-F238E27FC236}">
                <a16:creationId xmlns:a16="http://schemas.microsoft.com/office/drawing/2014/main" id="{1BBD2CF8-B097-79F1-6E0A-2044D946FCFE}"/>
              </a:ext>
            </a:extLst>
          </p:cNvPr>
          <p:cNvSpPr/>
          <p:nvPr/>
        </p:nvSpPr>
        <p:spPr>
          <a:xfrm>
            <a:off x="0" y="5531663"/>
            <a:ext cx="7073486" cy="646331"/>
          </a:xfrm>
          <a:prstGeom prst="rect">
            <a:avLst/>
          </a:prstGeom>
        </p:spPr>
        <p:txBody>
          <a:bodyPr wrap="square">
            <a:spAutoFit/>
          </a:bodyPr>
          <a:lstStyle/>
          <a:p>
            <a:r>
              <a:rPr lang="en-US" sz="1200" dirty="0">
                <a:solidFill>
                  <a:srgbClr val="000000"/>
                </a:solidFill>
                <a:effectLst/>
                <a:latin typeface="Times New Roman" panose="02020603050405020304" pitchFamily="18" charset="0"/>
                <a:ea typeface="Calibri" panose="020F0502020204030204" pitchFamily="34" charset="0"/>
              </a:rPr>
              <a:t>Zhao, B., P. Lin*, </a:t>
            </a:r>
            <a:r>
              <a:rPr lang="en-US" sz="1200" b="1" dirty="0">
                <a:solidFill>
                  <a:srgbClr val="000000"/>
                </a:solidFill>
                <a:effectLst/>
                <a:latin typeface="Times New Roman" panose="02020603050405020304" pitchFamily="18" charset="0"/>
                <a:ea typeface="Calibri" panose="020F0502020204030204" pitchFamily="34" charset="0"/>
              </a:rPr>
              <a:t>A. Hu</a:t>
            </a:r>
            <a:r>
              <a:rPr lang="en-US" sz="1200" dirty="0">
                <a:solidFill>
                  <a:srgbClr val="000000"/>
                </a:solidFill>
                <a:effectLst/>
                <a:latin typeface="Times New Roman" panose="02020603050405020304" pitchFamily="18" charset="0"/>
                <a:ea typeface="Calibri" panose="020F0502020204030204" pitchFamily="34" charset="0"/>
              </a:rPr>
              <a:t>*, H. Liu*, M. Ding, Z. Yu, Y. Yu, 2022, </a:t>
            </a:r>
            <a:r>
              <a:rPr lang="en-US" sz="1200" b="1" u="sng" dirty="0">
                <a:solidFill>
                  <a:srgbClr val="000000"/>
                </a:solidFill>
                <a:effectLst/>
                <a:latin typeface="Times New Roman" panose="02020603050405020304" pitchFamily="18" charset="0"/>
                <a:ea typeface="Calibri" panose="020F0502020204030204" pitchFamily="34" charset="0"/>
                <a:hlinkClick r:id="rId3"/>
              </a:rPr>
              <a:t>Uncertainty in Atlantic Multidecadal Oscillation derived from different observed datasets and their possible causes</a:t>
            </a:r>
            <a:r>
              <a:rPr lang="en-US" sz="1200" dirty="0">
                <a:solidFill>
                  <a:srgbClr val="000000"/>
                </a:solidFill>
                <a:effectLst/>
                <a:latin typeface="Times New Roman" panose="02020603050405020304" pitchFamily="18" charset="0"/>
                <a:ea typeface="Calibri" panose="020F0502020204030204" pitchFamily="34" charset="0"/>
              </a:rPr>
              <a:t>, </a:t>
            </a:r>
            <a:r>
              <a:rPr lang="en-US" sz="1200" i="1" dirty="0">
                <a:solidFill>
                  <a:srgbClr val="000000"/>
                </a:solidFill>
                <a:effectLst/>
                <a:latin typeface="Times New Roman" panose="02020603050405020304" pitchFamily="18" charset="0"/>
                <a:ea typeface="Calibri" panose="020F0502020204030204" pitchFamily="34" charset="0"/>
              </a:rPr>
              <a:t>Frontier in Marine Science</a:t>
            </a:r>
            <a:r>
              <a:rPr lang="en-US" sz="1200" dirty="0">
                <a:solidFill>
                  <a:srgbClr val="000000"/>
                </a:solidFill>
                <a:effectLst/>
                <a:latin typeface="Times New Roman" panose="02020603050405020304" pitchFamily="18" charset="0"/>
                <a:ea typeface="Calibri" panose="020F0502020204030204" pitchFamily="34" charset="0"/>
              </a:rPr>
              <a:t>, 9, 1007646, </a:t>
            </a:r>
            <a:r>
              <a:rPr lang="en-US" sz="1200" dirty="0" err="1">
                <a:solidFill>
                  <a:srgbClr val="000000"/>
                </a:solidFill>
                <a:effectLst/>
                <a:latin typeface="Times New Roman" panose="02020603050405020304" pitchFamily="18" charset="0"/>
                <a:ea typeface="Calibri" panose="020F0502020204030204" pitchFamily="34" charset="0"/>
              </a:rPr>
              <a:t>doi</a:t>
            </a:r>
            <a:r>
              <a:rPr lang="en-US" sz="1200" dirty="0">
                <a:solidFill>
                  <a:srgbClr val="000000"/>
                </a:solidFill>
                <a:effectLst/>
                <a:latin typeface="Times New Roman" panose="02020603050405020304" pitchFamily="18" charset="0"/>
                <a:ea typeface="Calibri" panose="020F0502020204030204" pitchFamily="34" charset="0"/>
              </a:rPr>
              <a:t>: 10.3389/fmars.2022.1007646.</a:t>
            </a:r>
            <a:endParaRPr lang="en-US" sz="1200" dirty="0">
              <a:solidFill>
                <a:srgbClr val="000000"/>
              </a:solidFill>
              <a:effectLst/>
              <a:latin typeface="Calibri" panose="020F0502020204030204" pitchFamily="34" charset="0"/>
              <a:ea typeface="Calibri" panose="020F0502020204030204" pitchFamily="34" charset="0"/>
            </a:endParaRPr>
          </a:p>
        </p:txBody>
      </p:sp>
      <p:sp>
        <p:nvSpPr>
          <p:cNvPr id="24" name="Shape 113">
            <a:extLst>
              <a:ext uri="{FF2B5EF4-FFF2-40B4-BE49-F238E27FC236}">
                <a16:creationId xmlns:a16="http://schemas.microsoft.com/office/drawing/2014/main" id="{7B9715C7-0B72-2C6D-705C-75C29A6694BE}"/>
              </a:ext>
            </a:extLst>
          </p:cNvPr>
          <p:cNvSpPr txBox="1">
            <a:spLocks/>
          </p:cNvSpPr>
          <p:nvPr/>
        </p:nvSpPr>
        <p:spPr>
          <a:xfrm>
            <a:off x="0" y="870168"/>
            <a:ext cx="7280788" cy="34941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600" b="1" dirty="0">
                <a:solidFill>
                  <a:schemeClr val="tx1">
                    <a:lumMod val="50000"/>
                    <a:lumOff val="50000"/>
                  </a:schemeClr>
                </a:solidFill>
              </a:rPr>
              <a:t>Objective: </a:t>
            </a:r>
            <a:r>
              <a:rPr lang="en-US" sz="1600" dirty="0">
                <a:solidFill>
                  <a:srgbClr val="282828"/>
                </a:solidFill>
                <a:effectLst/>
                <a:latin typeface="Times New Roman" panose="02020603050405020304" pitchFamily="18" charset="0"/>
                <a:ea typeface="Calibri" panose="020F0502020204030204" pitchFamily="34" charset="0"/>
                <a:cs typeface="Times New Roman" panose="02020603050405020304" pitchFamily="18" charset="0"/>
              </a:rPr>
              <a:t>As a leading mode of sea surface temperature (SST) variability over the North Atlantic in both observations and model simulations, the Atlantic Multidecadal Oscillation (AMO) can have a substantial influence on regional and global climate. By using Low-Frequency Component Analysis, we explore the uncertainties of the resulting AMO indices and the corresponding spatial patterns derived from three observational SST datasets. </a:t>
            </a:r>
            <a:r>
              <a:rPr lang="en-US" sz="1600" dirty="0">
                <a:solidFill>
                  <a:srgbClr val="000000"/>
                </a:solidFill>
                <a:effectLst/>
                <a:latin typeface="Times New Roman" panose="02020603050405020304" pitchFamily="18" charset="0"/>
                <a:ea typeface="MinionLT-Regular"/>
                <a:cs typeface="Times New Roman" panose="02020603050405020304" pitchFamily="18" charset="0"/>
              </a:rPr>
              <a:t> </a:t>
            </a:r>
            <a:endParaRPr lang="en-US" sz="1000" b="1" dirty="0">
              <a:solidFill>
                <a:schemeClr val="tx1">
                  <a:lumMod val="50000"/>
                  <a:lumOff val="50000"/>
                </a:schemeClr>
              </a:solidFill>
              <a:latin typeface="Times New Roman" panose="02020603050405020304" pitchFamily="18" charset="0"/>
              <a:cs typeface="Times New Roman" panose="02020603050405020304" pitchFamily="18" charset="0"/>
            </a:endParaRPr>
          </a:p>
          <a:p>
            <a:pPr algn="l"/>
            <a:r>
              <a:rPr lang="en-US" sz="1600" b="1" dirty="0">
                <a:solidFill>
                  <a:schemeClr val="tx1">
                    <a:lumMod val="50000"/>
                    <a:lumOff val="50000"/>
                  </a:schemeClr>
                </a:solidFill>
                <a:latin typeface="Times New Roman" panose="02020603050405020304" pitchFamily="18" charset="0"/>
                <a:cs typeface="Times New Roman" panose="02020603050405020304" pitchFamily="18" charset="0"/>
              </a:rPr>
              <a:t>Approach:</a:t>
            </a: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Analyzing three sets of observation-based sea surface temperature (SST) and applied the </a:t>
            </a:r>
            <a:r>
              <a:rPr lang="en-US" sz="1600" b="0" i="0" dirty="0">
                <a:solidFill>
                  <a:srgbClr val="282828"/>
                </a:solidFill>
                <a:effectLst/>
                <a:latin typeface="Times New Roman" panose="02020603050405020304" pitchFamily="18" charset="0"/>
                <a:cs typeface="Times New Roman" panose="02020603050405020304" pitchFamily="18" charset="0"/>
              </a:rPr>
              <a:t>Low-Frequency Component Analysis to extract the AMO time series and spatial pattern.</a:t>
            </a:r>
            <a:endParaRPr lang="en-US" sz="1600" dirty="0">
              <a:latin typeface="Times New Roman" panose="02020603050405020304" pitchFamily="18" charset="0"/>
              <a:cs typeface="Times New Roman" panose="02020603050405020304" pitchFamily="18" charset="0"/>
            </a:endParaRPr>
          </a:p>
          <a:p>
            <a:pPr algn="l"/>
            <a:r>
              <a:rPr lang="en-US" sz="1600" b="1" dirty="0">
                <a:solidFill>
                  <a:schemeClr val="tx1">
                    <a:lumMod val="50000"/>
                    <a:lumOff val="50000"/>
                  </a:schemeClr>
                </a:solidFill>
                <a:latin typeface="Times New Roman" panose="02020603050405020304" pitchFamily="18" charset="0"/>
                <a:cs typeface="Times New Roman" panose="02020603050405020304" pitchFamily="18" charset="0"/>
              </a:rPr>
              <a:t>Results/Impacts: </a:t>
            </a:r>
            <a:r>
              <a:rPr lang="en-US" sz="1600" dirty="0">
                <a:solidFill>
                  <a:srgbClr val="282828"/>
                </a:solidFill>
                <a:effectLst/>
                <a:latin typeface="Times New Roman" panose="02020603050405020304" pitchFamily="18" charset="0"/>
                <a:ea typeface="Times New Roman" panose="02020603050405020304" pitchFamily="18" charset="0"/>
              </a:rPr>
              <a:t>Uncovering the role of observational SST uncertainty that was resulted from mid-20th century bias adjustment in the observed AMO will help to understand the influence of ocean/atmosphere in shaping the AMO. It is shown that the ocean heat transport convergence seems to drive the tendency of AMO in a coherent AMO pattern (like COBESST2 or HadISST1). In contrast, in the incoherent AMO pattern, the atmosphere may become the driver of the AMO tendency. We suggest that to obtain a more coherent AMO pattern from ERv5 data, it is necessary to preprocess the monthly SST to an annual SST to cancel out the seasonal difference due to the bias correction. And if monthly SST data are employed, a 16-year low-pass filter is recommended in LFCA.</a:t>
            </a:r>
            <a:endParaRPr lang="en-US" sz="1600" dirty="0">
              <a:effectLst/>
              <a:latin typeface="Times New Roman" panose="02020603050405020304" pitchFamily="18" charset="0"/>
              <a:ea typeface="Times New Roman" panose="02020603050405020304" pitchFamily="18" charset="0"/>
            </a:endParaRPr>
          </a:p>
        </p:txBody>
      </p:sp>
      <p:sp>
        <p:nvSpPr>
          <p:cNvPr id="25" name="TextBox 24">
            <a:extLst>
              <a:ext uri="{FF2B5EF4-FFF2-40B4-BE49-F238E27FC236}">
                <a16:creationId xmlns:a16="http://schemas.microsoft.com/office/drawing/2014/main" id="{50C3EE8B-CC01-FF9F-BCDF-AF58FDBBC9A0}"/>
              </a:ext>
            </a:extLst>
          </p:cNvPr>
          <p:cNvSpPr txBox="1"/>
          <p:nvPr/>
        </p:nvSpPr>
        <p:spPr>
          <a:xfrm>
            <a:off x="7424372" y="4300920"/>
            <a:ext cx="4481959" cy="1769715"/>
          </a:xfrm>
          <a:prstGeom prst="rect">
            <a:avLst/>
          </a:prstGeom>
          <a:noFill/>
        </p:spPr>
        <p:txBody>
          <a:bodyPr wrap="square" rtlCol="0">
            <a:spAutoFit/>
          </a:bodyPr>
          <a:lstStyle/>
          <a:p>
            <a:r>
              <a:rPr lang="en-US" sz="1300" dirty="0">
                <a:latin typeface="Agency FB" panose="020B0503020202020204" pitchFamily="34" charset="0"/>
                <a:cs typeface="Times New Roman" panose="02020603050405020304" pitchFamily="18" charset="0"/>
              </a:rPr>
              <a:t>Figure 1. </a:t>
            </a:r>
            <a:r>
              <a:rPr lang="en-US" sz="1200" b="0" i="0" dirty="0">
                <a:solidFill>
                  <a:srgbClr val="282828"/>
                </a:solidFill>
                <a:effectLst/>
                <a:latin typeface="Agency FB" panose="020B0503020202020204" pitchFamily="34" charset="0"/>
              </a:rPr>
              <a:t>Spatial pattern of the AMO extracted by LFCA from different SST datasets over the period 1900–2019: </a:t>
            </a:r>
            <a:r>
              <a:rPr lang="en-US" sz="1200" b="0" i="0" cap="all" dirty="0">
                <a:solidFill>
                  <a:srgbClr val="282828"/>
                </a:solidFill>
                <a:effectLst/>
                <a:latin typeface="Agency FB" panose="020B0503020202020204" pitchFamily="34" charset="0"/>
              </a:rPr>
              <a:t>(A, C, E)</a:t>
            </a:r>
            <a:r>
              <a:rPr lang="en-US" sz="1200" b="0" i="0" dirty="0">
                <a:solidFill>
                  <a:srgbClr val="282828"/>
                </a:solidFill>
                <a:effectLst/>
                <a:latin typeface="Agency FB" panose="020B0503020202020204" pitchFamily="34" charset="0"/>
              </a:rPr>
              <a:t> ERv5, HadI1, and COBE2, respectively. </a:t>
            </a:r>
            <a:r>
              <a:rPr lang="en-US" sz="1200" b="1" i="0" dirty="0">
                <a:solidFill>
                  <a:srgbClr val="282828"/>
                </a:solidFill>
                <a:effectLst/>
                <a:latin typeface="Agency FB" panose="020B0503020202020204" pitchFamily="34" charset="0"/>
              </a:rPr>
              <a:t>(B)</a:t>
            </a:r>
            <a:r>
              <a:rPr lang="en-US" sz="1200" b="0" i="0" dirty="0">
                <a:solidFill>
                  <a:srgbClr val="282828"/>
                </a:solidFill>
                <a:effectLst/>
                <a:latin typeface="Agency FB" panose="020B0503020202020204" pitchFamily="34" charset="0"/>
              </a:rPr>
              <a:t> ERv5 in 1900–1981 and OISSTv2 in 1982–2019. </a:t>
            </a:r>
            <a:r>
              <a:rPr lang="en-US" sz="1200" b="1" i="0" dirty="0">
                <a:solidFill>
                  <a:srgbClr val="282828"/>
                </a:solidFill>
                <a:effectLst/>
                <a:latin typeface="Agency FB" panose="020B0503020202020204" pitchFamily="34" charset="0"/>
              </a:rPr>
              <a:t>(D)</a:t>
            </a:r>
            <a:r>
              <a:rPr lang="en-US" sz="1200" b="0" i="0" dirty="0">
                <a:solidFill>
                  <a:srgbClr val="282828"/>
                </a:solidFill>
                <a:effectLst/>
                <a:latin typeface="Agency FB" panose="020B0503020202020204" pitchFamily="34" charset="0"/>
              </a:rPr>
              <a:t> HadI1 in 1900–1981 and OISSTv2 in 1982–2019. </a:t>
            </a:r>
            <a:r>
              <a:rPr lang="en-US" sz="1200" b="1" i="0" dirty="0">
                <a:solidFill>
                  <a:srgbClr val="282828"/>
                </a:solidFill>
                <a:effectLst/>
                <a:latin typeface="Agency FB" panose="020B0503020202020204" pitchFamily="34" charset="0"/>
              </a:rPr>
              <a:t>(F)</a:t>
            </a:r>
            <a:r>
              <a:rPr lang="en-US" sz="1200" b="0" i="0" dirty="0">
                <a:solidFill>
                  <a:srgbClr val="282828"/>
                </a:solidFill>
                <a:effectLst/>
                <a:latin typeface="Agency FB" panose="020B0503020202020204" pitchFamily="34" charset="0"/>
              </a:rPr>
              <a:t> Leading mode of LFCA after removing the first leading EOF mode and the principal component (i.e., the inhomogeneous warming trend) over the North Atlantic. The second/third leading low-frequency pattern and component of monthly SSTA in ERv5(COBE2)/HadI1 is the AMO pattern and index, respectively. The AMO CI from each dataset is denoted in the top-right corner of the figure. Dots indicate the value passes the 95% significance level. Unit: °C. </a:t>
            </a:r>
            <a:endParaRPr lang="en-US" sz="1200" dirty="0">
              <a:latin typeface="Agency FB" panose="020B0503020202020204" pitchFamily="34" charset="0"/>
            </a:endParaRPr>
          </a:p>
        </p:txBody>
      </p:sp>
      <p:pic>
        <p:nvPicPr>
          <p:cNvPr id="26" name="Picture 2">
            <a:extLst>
              <a:ext uri="{FF2B5EF4-FFF2-40B4-BE49-F238E27FC236}">
                <a16:creationId xmlns:a16="http://schemas.microsoft.com/office/drawing/2014/main" id="{F949CF67-1BA2-A81D-7B3C-ADBDACBF14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9166" y="835906"/>
            <a:ext cx="3845069" cy="3328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TotalTime>
  <Words>466</Words>
  <Application>Microsoft Office PowerPoint</Application>
  <PresentationFormat>Widescreen</PresentationFormat>
  <Paragraphs>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Agency FB</vt:lpstr>
      <vt:lpstr>Arial</vt:lpstr>
      <vt:lpstr>Calibri</vt:lpstr>
      <vt:lpstr>Century Gothic</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58</cp:revision>
  <dcterms:created xsi:type="dcterms:W3CDTF">2017-08-29T22:43:04Z</dcterms:created>
  <dcterms:modified xsi:type="dcterms:W3CDTF">2023-04-19T21:32:29Z</dcterms:modified>
</cp:coreProperties>
</file>