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2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4F"/>
    <a:srgbClr val="C40F01"/>
    <a:srgbClr val="480905"/>
    <a:srgbClr val="DEE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5FB9-B5E7-7547-AC69-71D825B42077}" type="datetime1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F70-97B3-4F4E-BEE0-944C3693BD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897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0286-D4E3-B54B-8C2C-8EAE72472A8B}" type="datetime1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F70-97B3-4F4E-BEE0-944C3693BD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298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82CA-E338-5E4A-B503-8B8ED1DAF3B3}" type="datetime1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F70-97B3-4F4E-BEE0-944C3693BD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461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0E41-640E-1F46-8F01-D7346780DF3A}" type="datetime1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F70-97B3-4F4E-BEE0-944C3693BD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30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D5AE-F2E5-E844-84AB-02AD38B16060}" type="datetime1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F70-97B3-4F4E-BEE0-944C3693BD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889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186-6BB7-AC42-9DF7-0E7A6C561A74}" type="datetime1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F70-97B3-4F4E-BEE0-944C3693BD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717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915F-DF44-854E-92F8-E994DC6D541E}" type="datetime1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F70-97B3-4F4E-BEE0-944C3693BD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770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E58F-A3AA-E348-B574-D251B472B69C}" type="datetime1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F70-97B3-4F4E-BEE0-944C3693BD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604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448B-A653-B04B-B0D4-3B8944D80EC3}" type="datetime1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F70-97B3-4F4E-BEE0-944C3693BD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76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47F6-AE2F-8B4C-B3FF-607ED9871537}" type="datetime1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F70-97B3-4F4E-BEE0-944C3693BD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739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3E7E-3FC6-B446-ACD4-B9C03AC2CE9E}" type="datetime1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F70-97B3-4F4E-BEE0-944C3693BD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280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FE96-1874-BA4B-BACC-A09D160DC8B7}" type="datetime1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5F70-97B3-4F4E-BEE0-944C3693BD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421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CB2A05E9-ACE7-FC43-A14D-7F8D93BDA0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22512"/>
          </a:xfrm>
          <a:prstGeom prst="rect">
            <a:avLst/>
          </a:prstGeom>
          <a:solidFill>
            <a:srgbClr val="48090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Exploring correlation between aerosol-cloud interactions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and cloud radiative feedback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9E906-2ECC-091F-D3D3-384C854F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487" y="0"/>
            <a:ext cx="1022513" cy="1022513"/>
          </a:xfrm>
          <a:prstGeom prst="rect">
            <a:avLst/>
          </a:prstGeom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53BAB7DA-C89D-8E4C-4140-1C2DD6E02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879" y="5712105"/>
            <a:ext cx="6094714" cy="738664"/>
          </a:xfrm>
          <a:prstGeom prst="rect">
            <a:avLst/>
          </a:prstGeom>
          <a:solidFill>
            <a:srgbClr val="480905">
              <a:alpha val="1098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050" dirty="0">
                <a:solidFill>
                  <a:srgbClr val="1C1D1E"/>
                </a:solidFill>
                <a:latin typeface="Open Sans" panose="020B0606030504020204" pitchFamily="34" charset="0"/>
              </a:rPr>
              <a:t>Zhao, X., Liu, X., Lin, L., Qin, Y., </a:t>
            </a:r>
            <a:r>
              <a:rPr lang="en-US" sz="1050" dirty="0" err="1">
                <a:solidFill>
                  <a:srgbClr val="1C1D1E"/>
                </a:solidFill>
                <a:latin typeface="Open Sans" panose="020B0606030504020204" pitchFamily="34" charset="0"/>
              </a:rPr>
              <a:t>Zelinka</a:t>
            </a:r>
            <a:r>
              <a:rPr lang="en-US" sz="1050" dirty="0">
                <a:solidFill>
                  <a:srgbClr val="1C1D1E"/>
                </a:solidFill>
                <a:latin typeface="Open Sans" panose="020B0606030504020204" pitchFamily="34" charset="0"/>
              </a:rPr>
              <a:t>, M. D., Klein, S. A., et al. (2024). Larger cloud liquid water enhances both aerosol indirect forcing and cloud radiative feedback in two Earth System Models. </a:t>
            </a:r>
            <a:r>
              <a:rPr lang="en-US" sz="1050" i="1" dirty="0">
                <a:solidFill>
                  <a:srgbClr val="1C1D1E"/>
                </a:solidFill>
                <a:latin typeface="Open Sans" panose="020B0606030504020204" pitchFamily="34" charset="0"/>
              </a:rPr>
              <a:t>Geophysical Research Letters</a:t>
            </a:r>
            <a:r>
              <a:rPr lang="en-US" sz="1050" dirty="0">
                <a:solidFill>
                  <a:srgbClr val="1C1D1E"/>
                </a:solidFill>
                <a:latin typeface="Open Sans" panose="020B0606030504020204" pitchFamily="34" charset="0"/>
              </a:rPr>
              <a:t>, 51, e2023GL105529. </a:t>
            </a:r>
            <a:r>
              <a:rPr lang="en-US" sz="1050" dirty="0">
                <a:solidFill>
                  <a:srgbClr val="005274"/>
                </a:solidFill>
                <a:latin typeface="Open Sans" panose="020B0606030504020204" pitchFamily="34" charset="0"/>
              </a:rPr>
              <a:t>https://</a:t>
            </a:r>
            <a:r>
              <a:rPr lang="en-US" sz="1050" dirty="0" err="1">
                <a:solidFill>
                  <a:srgbClr val="005274"/>
                </a:solidFill>
                <a:latin typeface="Open Sans" panose="020B0606030504020204" pitchFamily="34" charset="0"/>
              </a:rPr>
              <a:t>doi.org</a:t>
            </a:r>
            <a:r>
              <a:rPr lang="en-US" sz="1050" dirty="0">
                <a:solidFill>
                  <a:srgbClr val="005274"/>
                </a:solidFill>
                <a:latin typeface="Open Sans" panose="020B0606030504020204" pitchFamily="34" charset="0"/>
              </a:rPr>
              <a:t>/10.1029/2023GL105529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CCB583-8C7A-4AD6-0A02-7B4631A6B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73"/>
          <a:stretch/>
        </p:blipFill>
        <p:spPr>
          <a:xfrm>
            <a:off x="5943767" y="1432275"/>
            <a:ext cx="3047357" cy="2451920"/>
          </a:xfrm>
          <a:prstGeom prst="rect">
            <a:avLst/>
          </a:prstGeom>
        </p:spPr>
      </p:pic>
      <p:pic>
        <p:nvPicPr>
          <p:cNvPr id="22" name="图片 9">
            <a:extLst>
              <a:ext uri="{FF2B5EF4-FFF2-40B4-BE49-F238E27FC236}">
                <a16:creationId xmlns:a16="http://schemas.microsoft.com/office/drawing/2014/main" id="{6C0D08A3-ECB4-21C2-D753-9F27DF861B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677"/>
          <a:stretch/>
        </p:blipFill>
        <p:spPr>
          <a:xfrm>
            <a:off x="9031180" y="4074765"/>
            <a:ext cx="3047357" cy="415498"/>
          </a:xfrm>
          <a:prstGeom prst="rect">
            <a:avLst/>
          </a:prstGeom>
        </p:spPr>
      </p:pic>
      <p:pic>
        <p:nvPicPr>
          <p:cNvPr id="24" name="图片 9">
            <a:extLst>
              <a:ext uri="{FF2B5EF4-FFF2-40B4-BE49-F238E27FC236}">
                <a16:creationId xmlns:a16="http://schemas.microsoft.com/office/drawing/2014/main" id="{63EAB106-6E0A-EC2B-B8AB-47028B2F48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677"/>
          <a:stretch/>
        </p:blipFill>
        <p:spPr>
          <a:xfrm>
            <a:off x="5910250" y="4097410"/>
            <a:ext cx="3047357" cy="41549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95E9142-77FF-A6F0-4120-1F1EDA27247A}"/>
              </a:ext>
            </a:extLst>
          </p:cNvPr>
          <p:cNvSpPr txBox="1"/>
          <p:nvPr/>
        </p:nvSpPr>
        <p:spPr>
          <a:xfrm>
            <a:off x="7854732" y="1506227"/>
            <a:ext cx="910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R= – 0.90</a:t>
            </a:r>
          </a:p>
        </p:txBody>
      </p:sp>
      <p:pic>
        <p:nvPicPr>
          <p:cNvPr id="26" name="图片 2">
            <a:extLst>
              <a:ext uri="{FF2B5EF4-FFF2-40B4-BE49-F238E27FC236}">
                <a16:creationId xmlns:a16="http://schemas.microsoft.com/office/drawing/2014/main" id="{C461A4CB-54C7-0F3D-8832-1A9E622D2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179" y="1432275"/>
            <a:ext cx="3047357" cy="2451920"/>
          </a:xfrm>
          <a:prstGeom prst="rect">
            <a:avLst/>
          </a:prstGeom>
        </p:spPr>
      </p:pic>
      <p:sp>
        <p:nvSpPr>
          <p:cNvPr id="27" name="TextBox 4">
            <a:extLst>
              <a:ext uri="{FF2B5EF4-FFF2-40B4-BE49-F238E27FC236}">
                <a16:creationId xmlns:a16="http://schemas.microsoft.com/office/drawing/2014/main" id="{BC6D886B-9994-CEE3-DA26-321DB1A37468}"/>
              </a:ext>
            </a:extLst>
          </p:cNvPr>
          <p:cNvSpPr txBox="1"/>
          <p:nvPr/>
        </p:nvSpPr>
        <p:spPr>
          <a:xfrm>
            <a:off x="9428779" y="1521727"/>
            <a:ext cx="130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R= 0.94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468F0F-1447-5DAE-0F1D-F8219382B89D}"/>
              </a:ext>
            </a:extLst>
          </p:cNvPr>
          <p:cNvSpPr txBox="1"/>
          <p:nvPr/>
        </p:nvSpPr>
        <p:spPr>
          <a:xfrm>
            <a:off x="5943767" y="4680833"/>
            <a:ext cx="6174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Relationships between (a) extratropical (poleward of 30°N) LWP and corresponding aerosol ERF</a:t>
            </a:r>
            <a:r>
              <a:rPr lang="en-US" sz="1200" i="1" baseline="-25000" dirty="0"/>
              <a:t>ACI</a:t>
            </a:r>
            <a:r>
              <a:rPr lang="en-US" sz="1200" i="1" dirty="0"/>
              <a:t>; and (b) between extratropical (poleward of 30°S) LWP and SW cloud feedback parameter from 11 experiments by E3SMv2 and CESM2</a:t>
            </a:r>
          </a:p>
        </p:txBody>
      </p:sp>
      <p:sp>
        <p:nvSpPr>
          <p:cNvPr id="30" name="Content Placeholder 7">
            <a:extLst>
              <a:ext uri="{FF2B5EF4-FFF2-40B4-BE49-F238E27FC236}">
                <a16:creationId xmlns:a16="http://schemas.microsoft.com/office/drawing/2014/main" id="{25A5B4F6-97A8-B199-6B74-EE578D80914C}"/>
              </a:ext>
            </a:extLst>
          </p:cNvPr>
          <p:cNvSpPr txBox="1">
            <a:spLocks/>
          </p:cNvSpPr>
          <p:nvPr/>
        </p:nvSpPr>
        <p:spPr>
          <a:xfrm>
            <a:off x="152624" y="1423376"/>
            <a:ext cx="5771115" cy="4839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Question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Cloud feedback and aerosol effective radiative forcing due to aerosol-cloud interactions (ERF</a:t>
            </a:r>
            <a:r>
              <a:rPr lang="en-US" sz="1400" baseline="-25000" dirty="0">
                <a:solidFill>
                  <a:schemeClr val="tx1"/>
                </a:solidFill>
              </a:rPr>
              <a:t>ACI</a:t>
            </a:r>
            <a:r>
              <a:rPr lang="en-US" sz="1400" dirty="0">
                <a:solidFill>
                  <a:schemeClr val="tx1"/>
                </a:solidFill>
              </a:rPr>
              <a:t>) are two critical factors for understanding the past and projecting the future climate change. The Coupled Model Intercomparison Project Phase 6 (CMIP6) models with a stronger ERF</a:t>
            </a:r>
            <a:r>
              <a:rPr lang="en-US" sz="1400" baseline="-25000" dirty="0">
                <a:solidFill>
                  <a:schemeClr val="tx1"/>
                </a:solidFill>
              </a:rPr>
              <a:t>ACI </a:t>
            </a:r>
            <a:r>
              <a:rPr lang="en-US" sz="1400" dirty="0">
                <a:solidFill>
                  <a:schemeClr val="tx1"/>
                </a:solidFill>
              </a:rPr>
              <a:t>cooling also have an enhanced warming from positive cloud feedback. Why are these two factors counter-balanced in CMIP6 simulations?</a:t>
            </a:r>
          </a:p>
          <a:p>
            <a:pPr algn="l"/>
            <a:endParaRPr lang="en-US" sz="14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team perturbed the cloud microphysical processes to obtain cloud liquid water path (LWP) of varying amounts in two Earth System Models (ESMs) (DOE E3SMv2 and NCAR CESM2).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They examined the correlations between mean-state LWP and ERF</a:t>
            </a:r>
            <a:r>
              <a:rPr lang="en-US" sz="1400" baseline="-25000" dirty="0">
                <a:solidFill>
                  <a:schemeClr val="tx1"/>
                </a:solidFill>
              </a:rPr>
              <a:t>ACI  </a:t>
            </a:r>
            <a:r>
              <a:rPr lang="en-US" sz="1400" dirty="0">
                <a:solidFill>
                  <a:schemeClr val="tx1"/>
                </a:solidFill>
              </a:rPr>
              <a:t>and cloud feedback from these model experiments.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marL="285750" indent="-285750" algn="l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team found that aerosol ERF</a:t>
            </a:r>
            <a:r>
              <a:rPr lang="en-US" sz="1400" baseline="-25000" dirty="0">
                <a:solidFill>
                  <a:schemeClr val="tx1"/>
                </a:solidFill>
              </a:rPr>
              <a:t>ACI  </a:t>
            </a:r>
            <a:r>
              <a:rPr lang="en-US" sz="1400" dirty="0">
                <a:solidFill>
                  <a:schemeClr val="tx1"/>
                </a:solidFill>
              </a:rPr>
              <a:t>strengthens with the increase of mean-state LWP, and</a:t>
            </a:r>
          </a:p>
          <a:p>
            <a:pPr marL="285750" indent="-285750" algn="l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Cloud feedback increases with the increase of mean-state LWP. Both cloud feedback and ERF</a:t>
            </a:r>
            <a:r>
              <a:rPr lang="en-US" sz="1400" baseline="-25000" dirty="0">
                <a:solidFill>
                  <a:schemeClr val="tx1"/>
                </a:solidFill>
              </a:rPr>
              <a:t>ACI</a:t>
            </a:r>
            <a:r>
              <a:rPr lang="en-US" sz="1400" dirty="0">
                <a:solidFill>
                  <a:schemeClr val="tx1"/>
                </a:solidFill>
              </a:rPr>
              <a:t> are influenced by LWP.</a:t>
            </a:r>
          </a:p>
          <a:p>
            <a:pPr marL="285750" indent="-285750" algn="l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Future work should focus on improving modeled LWP to reduce the uncertainties in both ERF</a:t>
            </a:r>
            <a:r>
              <a:rPr lang="en-US" sz="1400" baseline="-25000" dirty="0">
                <a:solidFill>
                  <a:schemeClr val="tx1"/>
                </a:solidFill>
              </a:rPr>
              <a:t>ACI</a:t>
            </a:r>
            <a:r>
              <a:rPr lang="en-US" sz="1400" dirty="0">
                <a:solidFill>
                  <a:schemeClr val="tx1"/>
                </a:solidFill>
              </a:rPr>
              <a:t> and cloud feedback.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647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303</Words>
  <Application>Microsoft Macintosh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Xiaohong</dc:creator>
  <cp:lastModifiedBy>Liu, Xiaohong</cp:lastModifiedBy>
  <cp:revision>16</cp:revision>
  <dcterms:created xsi:type="dcterms:W3CDTF">2024-04-15T20:34:01Z</dcterms:created>
  <dcterms:modified xsi:type="dcterms:W3CDTF">2024-04-17T22:54:18Z</dcterms:modified>
</cp:coreProperties>
</file>