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73" autoAdjust="0"/>
  </p:normalViewPr>
  <p:slideViewPr>
    <p:cSldViewPr snapToGrid="0" snapToObjects="1">
      <p:cViewPr varScale="1">
        <p:scale>
          <a:sx n="143" d="100"/>
          <a:sy n="143" d="100"/>
        </p:scale>
        <p:origin x="1044" y="114"/>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35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4/23/2024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dirty="0"/>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4/23/2024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dirty="0"/>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54" name="Title Placeholder 1"/>
          <p:cNvSpPr>
            <a:spLocks noGrp="1"/>
          </p:cNvSpPr>
          <p:nvPr>
            <p:ph type="title" hasCustomPrompt="1"/>
          </p:nvPr>
        </p:nvSpPr>
        <p:spPr bwMode="auto">
          <a:xfrm>
            <a:off x="0" y="0"/>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55" name="Straight Connector 54"/>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11" name="Wave 10"/>
          <p:cNvSpPr/>
          <p:nvPr userDrawn="1"/>
        </p:nvSpPr>
        <p:spPr>
          <a:xfrm>
            <a:off x="1" y="330201"/>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dirty="0">
              <a:solidFill>
                <a:prstClr val="white"/>
              </a:solidFill>
            </a:endParaRPr>
          </a:p>
        </p:txBody>
      </p:sp>
      <p:sp>
        <p:nvSpPr>
          <p:cNvPr id="12" name="Wave 11"/>
          <p:cNvSpPr/>
          <p:nvPr userDrawn="1"/>
        </p:nvSpPr>
        <p:spPr>
          <a:xfrm>
            <a:off x="4234" y="311151"/>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dirty="0">
              <a:solidFill>
                <a:prstClr val="white"/>
              </a:solidFill>
            </a:endParaRPr>
          </a:p>
        </p:txBody>
      </p:sp>
      <p:sp>
        <p:nvSpPr>
          <p:cNvPr id="13" name="Wave 12"/>
          <p:cNvSpPr/>
          <p:nvPr userDrawn="1"/>
        </p:nvSpPr>
        <p:spPr>
          <a:xfrm>
            <a:off x="1" y="263526"/>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dirty="0">
              <a:solidFill>
                <a:prstClr val="white"/>
              </a:solidFill>
            </a:endParaRPr>
          </a:p>
        </p:txBody>
      </p:sp>
      <p:sp>
        <p:nvSpPr>
          <p:cNvPr id="14" name="Wave 13"/>
          <p:cNvSpPr/>
          <p:nvPr userDrawn="1"/>
        </p:nvSpPr>
        <p:spPr>
          <a:xfrm>
            <a:off x="0" y="65088"/>
            <a:ext cx="12192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dirty="0">
              <a:solidFill>
                <a:prstClr val="white"/>
              </a:solidFill>
            </a:endParaRPr>
          </a:p>
        </p:txBody>
      </p:sp>
      <p:sp>
        <p:nvSpPr>
          <p:cNvPr id="15" name="Rectangle 14"/>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sz="1800" dirty="0">
              <a:solidFill>
                <a:prstClr val="white"/>
              </a:solidFill>
            </a:endParaRPr>
          </a:p>
        </p:txBody>
      </p:sp>
      <p:sp>
        <p:nvSpPr>
          <p:cNvPr id="16" name="Wave 15"/>
          <p:cNvSpPr/>
          <p:nvPr userDrawn="1"/>
        </p:nvSpPr>
        <p:spPr>
          <a:xfrm>
            <a:off x="-4233" y="557213"/>
            <a:ext cx="12196233"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dirty="0">
              <a:solidFill>
                <a:prstClr val="white"/>
              </a:solidFill>
            </a:endParaRPr>
          </a:p>
        </p:txBody>
      </p:sp>
      <p:sp>
        <p:nvSpPr>
          <p:cNvPr id="17" name="Title Placeholder 1"/>
          <p:cNvSpPr>
            <a:spLocks noGrp="1"/>
          </p:cNvSpPr>
          <p:nvPr>
            <p:ph type="title" hasCustomPrompt="1"/>
          </p:nvPr>
        </p:nvSpPr>
        <p:spPr bwMode="auto">
          <a:xfrm>
            <a:off x="0" y="0"/>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18" name="Straight Connector 17"/>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3"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4"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5"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8"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19" name="Picture 18"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0" name="Picture 1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24"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7"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8"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9"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20"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21"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22"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23" name="Picture 22"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4" name="Picture 23"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pic>
        <p:nvPicPr>
          <p:cNvPr id="25" name="Picture 2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74500" y="6294130"/>
            <a:ext cx="545549" cy="536820"/>
          </a:xfrm>
          <a:prstGeom prst="rect">
            <a:avLst/>
          </a:prstGeom>
        </p:spPr>
      </p:pic>
      <p:pic>
        <p:nvPicPr>
          <p:cNvPr id="2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8781179" y="6294130"/>
            <a:ext cx="574378" cy="5486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p:cNvSpPr>
            <a:spLocks noGrp="1"/>
          </p:cNvSpPr>
          <p:nvPr>
            <p:ph type="body" sz="quarter" idx="36" hasCustomPrompt="1"/>
          </p:nvPr>
        </p:nvSpPr>
        <p:spPr>
          <a:xfrm>
            <a:off x="19051" y="5308601"/>
            <a:ext cx="4497916" cy="246063"/>
          </a:xfrm>
          <a:prstGeom prst="rect">
            <a:avLst/>
          </a:prstGeom>
        </p:spPr>
        <p:txBody>
          <a:bodyPr/>
          <a:lstStyle>
            <a:lvl1pPr>
              <a:defRPr sz="1000" baseline="0"/>
            </a:lvl1pPr>
          </a:lstStyle>
          <a:p>
            <a:pPr lvl="0"/>
            <a:r>
              <a:rPr lang="en-US" dirty="0"/>
              <a:t>Data available at (DOI):</a:t>
            </a:r>
          </a:p>
        </p:txBody>
      </p:sp>
      <p:sp>
        <p:nvSpPr>
          <p:cNvPr id="28"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Back-to-back high category atmospheric river landfalls occur more often on the west coast of the United States</a:t>
            </a:r>
          </a:p>
        </p:txBody>
      </p:sp>
      <p:sp>
        <p:nvSpPr>
          <p:cNvPr id="20" name="Text Placeholder 19"/>
          <p:cNvSpPr>
            <a:spLocks noGrp="1"/>
          </p:cNvSpPr>
          <p:nvPr>
            <p:ph type="body" sz="quarter" idx="26"/>
          </p:nvPr>
        </p:nvSpPr>
        <p:spPr/>
        <p:txBody>
          <a:bodyPr/>
          <a:lstStyle/>
          <a:p>
            <a:r>
              <a:rPr lang="en-US" dirty="0"/>
              <a:t>Zhou, Y., </a:t>
            </a:r>
            <a:r>
              <a:rPr lang="en-US" dirty="0" err="1"/>
              <a:t>Wehner</a:t>
            </a:r>
            <a:r>
              <a:rPr lang="en-US" dirty="0"/>
              <a:t>, M. &amp; Collins, W. Back-to-back high category atmospheric river landfalls occur more often on the west coast of the United States. </a:t>
            </a:r>
            <a:r>
              <a:rPr lang="en-US" i="1" dirty="0" err="1"/>
              <a:t>Commun</a:t>
            </a:r>
            <a:r>
              <a:rPr lang="en-US" i="1" dirty="0"/>
              <a:t> Earth Environ</a:t>
            </a:r>
            <a:r>
              <a:rPr lang="en-US" dirty="0"/>
              <a:t> </a:t>
            </a:r>
            <a:r>
              <a:rPr lang="en-US" b="1" dirty="0"/>
              <a:t>5</a:t>
            </a:r>
            <a:r>
              <a:rPr lang="en-US" dirty="0"/>
              <a:t>, 187 (2024). https://doi.org/10.1038/s43247-024-01368-w</a:t>
            </a:r>
          </a:p>
        </p:txBody>
      </p:sp>
      <p:sp>
        <p:nvSpPr>
          <p:cNvPr id="21" name="Text Placeholder 20"/>
          <p:cNvSpPr>
            <a:spLocks noGrp="1"/>
          </p:cNvSpPr>
          <p:nvPr>
            <p:ph type="body" sz="quarter" idx="30"/>
          </p:nvPr>
        </p:nvSpPr>
        <p:spPr/>
        <p:txBody>
          <a:bodyPr/>
          <a:lstStyle/>
          <a:p>
            <a:r>
              <a:rPr lang="en-US" dirty="0"/>
              <a:t>Understanding the dynamics and impacts of atmospheric river (AR) clusters is crucial due to their role in causing extreme weather events, as highlighted by the catastrophic ARs in California during December 2022-January 2023.</a:t>
            </a:r>
          </a:p>
        </p:txBody>
      </p:sp>
      <p:sp>
        <p:nvSpPr>
          <p:cNvPr id="23" name="Text Placeholder 22"/>
          <p:cNvSpPr>
            <a:spLocks noGrp="1"/>
          </p:cNvSpPr>
          <p:nvPr>
            <p:ph type="body" sz="quarter" idx="34"/>
          </p:nvPr>
        </p:nvSpPr>
        <p:spPr>
          <a:xfrm>
            <a:off x="5924939" y="2641148"/>
            <a:ext cx="6307215" cy="1212396"/>
          </a:xfrm>
        </p:spPr>
        <p:txBody>
          <a:bodyPr/>
          <a:lstStyle/>
          <a:p>
            <a:r>
              <a:rPr lang="en-US" dirty="0"/>
              <a:t>The study utilized a machine learning clustering tool to analyze atmospheric river clusters, revealing that clusters with higher density are associated with more frequent high-category ARs and increased likelihood of extreme precipitation and severe land responses.</a:t>
            </a:r>
          </a:p>
        </p:txBody>
      </p:sp>
      <p:sp>
        <p:nvSpPr>
          <p:cNvPr id="24" name="Text Placeholder 23"/>
          <p:cNvSpPr>
            <a:spLocks noGrp="1"/>
          </p:cNvSpPr>
          <p:nvPr>
            <p:ph type="body" sz="quarter" idx="35"/>
          </p:nvPr>
        </p:nvSpPr>
        <p:spPr/>
        <p:txBody>
          <a:bodyPr>
            <a:normAutofit fontScale="92500"/>
          </a:bodyPr>
          <a:lstStyle/>
          <a:p>
            <a:r>
              <a:rPr lang="en-US" sz="1600" b="1" dirty="0"/>
              <a:t>Improved Risk Management</a:t>
            </a:r>
            <a:r>
              <a:rPr lang="en-US" sz="1600" dirty="0"/>
              <a:t>: Insights from the study can help in better forecasting and managing the risks associated with atmospheric river.</a:t>
            </a:r>
          </a:p>
          <a:p>
            <a:r>
              <a:rPr lang="en-US" sz="1600" b="1" dirty="0"/>
              <a:t>Climate Adaptation Strategies</a:t>
            </a:r>
            <a:r>
              <a:rPr lang="en-US" sz="1600" dirty="0"/>
              <a:t>: The findings support the development of targeted climate adaptation and resilience strategies to mitigate the impacts of these high-risk weather events.</a:t>
            </a:r>
          </a:p>
          <a:p>
            <a:r>
              <a:rPr lang="en-US" sz="1600" b="1" dirty="0"/>
              <a:t>Future Projections</a:t>
            </a:r>
            <a:r>
              <a:rPr lang="en-US" sz="1600" dirty="0"/>
              <a:t>: The research can help to improve the prediction and project of such back-to-back AR activity.</a:t>
            </a:r>
          </a:p>
          <a:p>
            <a:endParaRPr lang="en-US" dirty="0"/>
          </a:p>
        </p:txBody>
      </p:sp>
      <p:sp>
        <p:nvSpPr>
          <p:cNvPr id="9" name="Text Placeholder 21">
            <a:extLst>
              <a:ext uri="{FF2B5EF4-FFF2-40B4-BE49-F238E27FC236}">
                <a16:creationId xmlns:a16="http://schemas.microsoft.com/office/drawing/2014/main" id="{F095F797-F812-6E41-9090-390AD1A9A126}"/>
              </a:ext>
            </a:extLst>
          </p:cNvPr>
          <p:cNvSpPr txBox="1">
            <a:spLocks/>
          </p:cNvSpPr>
          <p:nvPr/>
        </p:nvSpPr>
        <p:spPr>
          <a:xfrm>
            <a:off x="5924939" y="2260519"/>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Approach and Results </a:t>
            </a:r>
          </a:p>
        </p:txBody>
      </p:sp>
      <p:sp>
        <p:nvSpPr>
          <p:cNvPr id="10" name="Text Placeholder 21">
            <a:extLst>
              <a:ext uri="{FF2B5EF4-FFF2-40B4-BE49-F238E27FC236}">
                <a16:creationId xmlns:a16="http://schemas.microsoft.com/office/drawing/2014/main" id="{19DA9F49-853D-3146-A395-3AD79BA5354B}"/>
              </a:ext>
            </a:extLst>
          </p:cNvPr>
          <p:cNvSpPr txBox="1">
            <a:spLocks/>
          </p:cNvSpPr>
          <p:nvPr/>
        </p:nvSpPr>
        <p:spPr>
          <a:xfrm>
            <a:off x="5924939" y="3832350"/>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a:t>
            </a:r>
          </a:p>
        </p:txBody>
      </p:sp>
      <p:sp>
        <p:nvSpPr>
          <p:cNvPr id="11" name="Text Placeholder 21">
            <a:extLst>
              <a:ext uri="{FF2B5EF4-FFF2-40B4-BE49-F238E27FC236}">
                <a16:creationId xmlns:a16="http://schemas.microsoft.com/office/drawing/2014/main" id="{7D139619-7373-4C56-8868-37677A1357BD}"/>
              </a:ext>
            </a:extLst>
          </p:cNvPr>
          <p:cNvSpPr txBox="1">
            <a:spLocks/>
          </p:cNvSpPr>
          <p:nvPr/>
        </p:nvSpPr>
        <p:spPr>
          <a:xfrm>
            <a:off x="5924939" y="759576"/>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Challenges</a:t>
            </a:r>
          </a:p>
        </p:txBody>
      </p:sp>
      <p:grpSp>
        <p:nvGrpSpPr>
          <p:cNvPr id="2" name="Group 1">
            <a:extLst>
              <a:ext uri="{FF2B5EF4-FFF2-40B4-BE49-F238E27FC236}">
                <a16:creationId xmlns:a16="http://schemas.microsoft.com/office/drawing/2014/main" id="{81A0FB62-A837-46E4-9ED1-C62988523C7F}"/>
              </a:ext>
            </a:extLst>
          </p:cNvPr>
          <p:cNvGrpSpPr/>
          <p:nvPr/>
        </p:nvGrpSpPr>
        <p:grpSpPr>
          <a:xfrm>
            <a:off x="246954" y="835903"/>
            <a:ext cx="5421945" cy="3274577"/>
            <a:chOff x="120139" y="1382541"/>
            <a:chExt cx="5421945" cy="3274577"/>
          </a:xfrm>
        </p:grpSpPr>
        <p:pic>
          <p:nvPicPr>
            <p:cNvPr id="12" name="Content Placeholder 10">
              <a:extLst>
                <a:ext uri="{FF2B5EF4-FFF2-40B4-BE49-F238E27FC236}">
                  <a16:creationId xmlns:a16="http://schemas.microsoft.com/office/drawing/2014/main" id="{9890E1F3-EE2A-4852-8F74-85A21989F8CC}"/>
                </a:ext>
              </a:extLst>
            </p:cNvPr>
            <p:cNvPicPr>
              <a:picLocks noChangeAspect="1"/>
            </p:cNvPicPr>
            <p:nvPr/>
          </p:nvPicPr>
          <p:blipFill rotWithShape="1">
            <a:blip r:embed="rId2"/>
            <a:srcRect l="25107" t="53595" r="25050"/>
            <a:stretch/>
          </p:blipFill>
          <p:spPr>
            <a:xfrm>
              <a:off x="120139" y="1689887"/>
              <a:ext cx="5421945" cy="2967231"/>
            </a:xfrm>
            <a:prstGeom prst="rect">
              <a:avLst/>
            </a:prstGeom>
          </p:spPr>
        </p:pic>
        <p:sp>
          <p:nvSpPr>
            <p:cNvPr id="13" name="TextBox 12">
              <a:extLst>
                <a:ext uri="{FF2B5EF4-FFF2-40B4-BE49-F238E27FC236}">
                  <a16:creationId xmlns:a16="http://schemas.microsoft.com/office/drawing/2014/main" id="{C7496AD2-9A8F-4126-823D-CAC5751E2113}"/>
                </a:ext>
              </a:extLst>
            </p:cNvPr>
            <p:cNvSpPr txBox="1"/>
            <p:nvPr/>
          </p:nvSpPr>
          <p:spPr>
            <a:xfrm>
              <a:off x="620724" y="1382541"/>
              <a:ext cx="1600118" cy="369332"/>
            </a:xfrm>
            <a:prstGeom prst="rect">
              <a:avLst/>
            </a:prstGeom>
            <a:solidFill>
              <a:schemeClr val="bg1"/>
            </a:solidFill>
          </p:spPr>
          <p:txBody>
            <a:bodyPr wrap="none" rtlCol="0">
              <a:spAutoFit/>
            </a:bodyPr>
            <a:lstStyle/>
            <a:p>
              <a:r>
                <a:rPr lang="en-US" dirty="0"/>
                <a:t>(a)                      </a:t>
              </a:r>
            </a:p>
          </p:txBody>
        </p:sp>
        <p:sp>
          <p:nvSpPr>
            <p:cNvPr id="14" name="TextBox 13">
              <a:extLst>
                <a:ext uri="{FF2B5EF4-FFF2-40B4-BE49-F238E27FC236}">
                  <a16:creationId xmlns:a16="http://schemas.microsoft.com/office/drawing/2014/main" id="{637BF90D-C113-467C-BC88-35AF12DD2A78}"/>
                </a:ext>
              </a:extLst>
            </p:cNvPr>
            <p:cNvSpPr txBox="1"/>
            <p:nvPr/>
          </p:nvSpPr>
          <p:spPr>
            <a:xfrm>
              <a:off x="3442905" y="1382541"/>
              <a:ext cx="447558" cy="369332"/>
            </a:xfrm>
            <a:prstGeom prst="rect">
              <a:avLst/>
            </a:prstGeom>
            <a:solidFill>
              <a:schemeClr val="bg1"/>
            </a:solidFill>
          </p:spPr>
          <p:txBody>
            <a:bodyPr wrap="none" rtlCol="0">
              <a:spAutoFit/>
            </a:bodyPr>
            <a:lstStyle/>
            <a:p>
              <a:r>
                <a:rPr lang="en-US" dirty="0"/>
                <a:t>(b)</a:t>
              </a:r>
            </a:p>
          </p:txBody>
        </p:sp>
      </p:grpSp>
      <p:sp>
        <p:nvSpPr>
          <p:cNvPr id="3" name="TextBox 2">
            <a:extLst>
              <a:ext uri="{FF2B5EF4-FFF2-40B4-BE49-F238E27FC236}">
                <a16:creationId xmlns:a16="http://schemas.microsoft.com/office/drawing/2014/main" id="{2BC7F1E5-22B9-4DCB-9F40-8A42C0B8B84B}"/>
              </a:ext>
            </a:extLst>
          </p:cNvPr>
          <p:cNvSpPr txBox="1"/>
          <p:nvPr/>
        </p:nvSpPr>
        <p:spPr>
          <a:xfrm>
            <a:off x="126814" y="4105186"/>
            <a:ext cx="5542085" cy="1323439"/>
          </a:xfrm>
          <a:prstGeom prst="rect">
            <a:avLst/>
          </a:prstGeom>
          <a:noFill/>
        </p:spPr>
        <p:txBody>
          <a:bodyPr wrap="square" rtlCol="0">
            <a:spAutoFit/>
          </a:bodyPr>
          <a:lstStyle/>
          <a:p>
            <a:r>
              <a:rPr lang="en-US" sz="2000" dirty="0"/>
              <a:t>Figure (a) Distribution of atmospheric river (AR) category based on cluster density. (b) Percentage of AR-associated extreme precipitation in dense AR clusters </a:t>
            </a:r>
          </a:p>
        </p:txBody>
      </p:sp>
    </p:spTree>
    <p:extLst>
      <p:ext uri="{BB962C8B-B14F-4D97-AF65-F5344CB8AC3E}">
        <p14:creationId xmlns:p14="http://schemas.microsoft.com/office/powerpoint/2010/main" val="335258501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2020</TotalTime>
  <Words>251</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Back-to-back high category atmospheric river landfalls occur more often on the west coast of the United States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Yang Zhou</cp:lastModifiedBy>
  <cp:revision>93</cp:revision>
  <dcterms:created xsi:type="dcterms:W3CDTF">2016-02-10T19:06:12Z</dcterms:created>
  <dcterms:modified xsi:type="dcterms:W3CDTF">2024-04-23T19:51:41Z</dcterms:modified>
</cp:coreProperties>
</file>