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dy, Beth E" initials="MBE" lastIdx="6" clrIdx="0">
    <p:extLst>
      <p:ext uri="{19B8F6BF-5375-455C-9EA6-DF929625EA0E}">
        <p15:presenceInfo xmlns:p15="http://schemas.microsoft.com/office/powerpoint/2012/main" userId="S::beth.mundy@pnnl.gov::09c03546-1d2d-4d82-89e1-bb5e2a2e6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9" autoAdjust="0"/>
    <p:restoredTop sz="97739" autoAdjust="0"/>
  </p:normalViewPr>
  <p:slideViewPr>
    <p:cSldViewPr>
      <p:cViewPr varScale="1">
        <p:scale>
          <a:sx n="128" d="100"/>
          <a:sy n="128" d="100"/>
        </p:scale>
        <p:origin x="101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5/4/23</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5/4/23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5/4/23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5/4/23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5/4/23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5/4/23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5/4/23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5/4/23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5/4/23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5/4/23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5/4/23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5/4/23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5/4/23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60106" y="1447800"/>
            <a:ext cx="5834666"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Understand the complex relationships between urbanization and land use changes in both nearby and distant rural areas (teleconnections).</a:t>
            </a:r>
            <a:endParaRPr lang="en-US" sz="1400" b="1" dirty="0">
              <a:solidFill>
                <a:srgbClr val="FF0000"/>
              </a:solidFill>
            </a:endParaRPr>
          </a:p>
          <a:p>
            <a:pPr marL="231775" indent="-231775"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Apply information theory and graphical networks to quantify and map urban land teleconnections for 500 major US cities, focusing on long-term changes in urban land cover and urban population intensity.</a:t>
            </a:r>
          </a:p>
          <a:p>
            <a:pPr marL="285750" indent="-285750">
              <a:spcBef>
                <a:spcPct val="15000"/>
              </a:spcBef>
              <a:buFont typeface="Arial" pitchFamily="34" charset="0"/>
              <a:buChar char="●"/>
              <a:defRPr/>
            </a:pPr>
            <a:r>
              <a:rPr lang="en-US" sz="1400" dirty="0">
                <a:solidFill>
                  <a:prstClr val="black"/>
                </a:solidFill>
              </a:rPr>
              <a:t>Measure causality and correlation between chronological land dynamics for each pairwise urban-rural node combination, providing insights into the complex relationships between urban and rural areas.</a:t>
            </a:r>
          </a:p>
          <a:p>
            <a:pPr algn="ctr" eaLnBrk="1" hangingPunct="1">
              <a:spcBef>
                <a:spcPct val="15000"/>
              </a:spcBef>
              <a:buFontTx/>
              <a:buNone/>
            </a:pPr>
            <a:r>
              <a:rPr lang="en-US" altLang="en-US" sz="1400" b="1" dirty="0">
                <a:solidFill>
                  <a:srgbClr val="000000"/>
                </a:solidFill>
              </a:rPr>
              <a:t>Impact</a:t>
            </a:r>
            <a:endParaRPr lang="en-US" sz="1400" dirty="0">
              <a:solidFill>
                <a:prstClr val="black"/>
              </a:solidFill>
            </a:endParaRPr>
          </a:p>
          <a:p>
            <a:pPr marL="285750" indent="-285750">
              <a:spcBef>
                <a:spcPct val="15000"/>
              </a:spcBef>
              <a:buFont typeface="Arial" pitchFamily="34" charset="0"/>
              <a:buChar char="●"/>
              <a:defRPr/>
            </a:pPr>
            <a:r>
              <a:rPr lang="en-US" sz="1400" dirty="0">
                <a:solidFill>
                  <a:prstClr val="black"/>
                </a:solidFill>
              </a:rPr>
              <a:t>Teleconnections in the US are very complex, with cities influencing each other as well as directly and indirectly influencing many rural lands, both proximate (near) and distal (far) from the urbanizing areas.  </a:t>
            </a:r>
          </a:p>
          <a:p>
            <a:pPr marL="285750" indent="-285750">
              <a:spcBef>
                <a:spcPct val="15000"/>
              </a:spcBef>
              <a:buFont typeface="Arial" pitchFamily="34" charset="0"/>
              <a:buChar char="●"/>
              <a:defRPr/>
            </a:pPr>
            <a:r>
              <a:rPr lang="en-US" sz="1400" dirty="0">
                <a:solidFill>
                  <a:prstClr val="black"/>
                </a:solidFill>
              </a:rPr>
              <a:t>The results suggest that changes in urban population density are more important determinants of the effects of cities on proximate and distal rural lands than urban land cover change. </a:t>
            </a:r>
          </a:p>
          <a:p>
            <a:pPr marL="285750" indent="-285750">
              <a:spcBef>
                <a:spcPct val="15000"/>
              </a:spcBef>
              <a:buFont typeface="Arial" pitchFamily="34" charset="0"/>
              <a:buChar char="●"/>
              <a:defRPr/>
            </a:pPr>
            <a:r>
              <a:rPr lang="en-US" sz="1400" dirty="0">
                <a:solidFill>
                  <a:prstClr val="black"/>
                </a:solidFill>
              </a:rPr>
              <a:t>In addition, rural land characteristics appear to be more important than urban dynamics in determining teleconnections. </a:t>
            </a:r>
          </a:p>
          <a:p>
            <a:pPr marL="285750" indent="-285750">
              <a:spcBef>
                <a:spcPct val="15000"/>
              </a:spcBef>
              <a:buFont typeface="Arial" pitchFamily="34" charset="0"/>
              <a:buChar char="●"/>
              <a:defRPr/>
            </a:pPr>
            <a:r>
              <a:rPr lang="en-US" sz="1400" dirty="0">
                <a:solidFill>
                  <a:prstClr val="black"/>
                </a:solidFill>
              </a:rPr>
              <a:t>The methodological approach holds promise for incorporating teleconnections in future LULCC modeling efforts.</a:t>
            </a:r>
          </a:p>
        </p:txBody>
      </p:sp>
      <p:sp>
        <p:nvSpPr>
          <p:cNvPr id="3076" name="Rectangle 5"/>
          <p:cNvSpPr>
            <a:spLocks noChangeArrowheads="1"/>
          </p:cNvSpPr>
          <p:nvPr/>
        </p:nvSpPr>
        <p:spPr bwMode="auto">
          <a:xfrm>
            <a:off x="160106" y="99938"/>
            <a:ext cx="12031894" cy="110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a:lnSpc>
                <a:spcPct val="115000"/>
              </a:lnSpc>
              <a:spcBef>
                <a:spcPts val="0"/>
              </a:spcBef>
              <a:spcAft>
                <a:spcPts val="0"/>
              </a:spcAft>
            </a:pPr>
            <a:r>
              <a:rPr lang="en-US" sz="3000" b="1" dirty="0">
                <a:solidFill>
                  <a:srgbClr val="000000"/>
                </a:solidFill>
                <a:effectLst/>
                <a:latin typeface="Arial" panose="020B0604020202020204" pitchFamily="34" charset="0"/>
                <a:ea typeface="Times New Roman" panose="02020603050405020304" pitchFamily="18" charset="0"/>
              </a:rPr>
              <a:t>Mapping the Complexities of Urban Land Teleconnections in the United States </a:t>
            </a:r>
            <a:endParaRPr lang="en-US" sz="3000" b="1" dirty="0">
              <a:effectLst/>
              <a:latin typeface="Arial" panose="020B0604020202020204" pitchFamily="34" charset="0"/>
              <a:ea typeface="SimSun" panose="02010600030101010101" pitchFamily="2" charset="-122"/>
            </a:endParaRPr>
          </a:p>
        </p:txBody>
      </p:sp>
      <p:sp>
        <p:nvSpPr>
          <p:cNvPr id="3077" name="Text Box 6"/>
          <p:cNvSpPr txBox="1">
            <a:spLocks noChangeArrowheads="1"/>
          </p:cNvSpPr>
          <p:nvPr/>
        </p:nvSpPr>
        <p:spPr bwMode="auto">
          <a:xfrm>
            <a:off x="6324600" y="6172200"/>
            <a:ext cx="5410200"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err="1">
                <a:solidFill>
                  <a:srgbClr val="000000"/>
                </a:solidFill>
                <a:latin typeface="+mn-lt"/>
              </a:rPr>
              <a:t>McManamay</a:t>
            </a:r>
            <a:r>
              <a:rPr lang="en-US" altLang="en-US" sz="1000" dirty="0">
                <a:solidFill>
                  <a:srgbClr val="000000"/>
                </a:solidFill>
                <a:latin typeface="+mn-lt"/>
              </a:rPr>
              <a:t>, RA, Brinkley, C, Vernon, CR, Raj, S, Rice, JS. 2022. “Urban land teleconnections in the United States: A graphical network approach,” </a:t>
            </a:r>
            <a:r>
              <a:rPr lang="en-US" altLang="en-US" sz="1000" i="1" dirty="0">
                <a:solidFill>
                  <a:srgbClr val="000000"/>
                </a:solidFill>
                <a:latin typeface="+mn-lt"/>
              </a:rPr>
              <a:t>Computers, Environment and Urban Systems</a:t>
            </a:r>
            <a:r>
              <a:rPr lang="en-US" altLang="en-US" sz="1000" dirty="0">
                <a:solidFill>
                  <a:srgbClr val="000000"/>
                </a:solidFill>
                <a:latin typeface="+mn-lt"/>
              </a:rPr>
              <a:t>, 95: 101822. DOI: 10.1016/j.compenvurbsys.2022.101822</a:t>
            </a:r>
          </a:p>
        </p:txBody>
      </p:sp>
      <p:sp>
        <p:nvSpPr>
          <p:cNvPr id="3078" name="TextBox 9"/>
          <p:cNvSpPr txBox="1">
            <a:spLocks noChangeArrowheads="1"/>
          </p:cNvSpPr>
          <p:nvPr/>
        </p:nvSpPr>
        <p:spPr bwMode="auto">
          <a:xfrm>
            <a:off x="6324600" y="5137834"/>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000" b="1" dirty="0">
                <a:solidFill>
                  <a:srgbClr val="0000FF"/>
                </a:solidFill>
                <a:latin typeface="Arial" panose="020B0604020202020204" pitchFamily="34" charset="0"/>
              </a:rPr>
              <a:t>This figure highlights the spatial extent of urban land teleconnections in the US, revealing complex relationships between urban (blue dots) and rural areas (orange dots). Distal urban-rural networks are driven by urban-induced changes in agricultural land cover and crop production intensity. The study finds that population intensity, rather than urban land cover alone, induces more numerous effects on proximate and distal rural lands, as well as on other cities.</a:t>
            </a:r>
          </a:p>
        </p:txBody>
      </p:sp>
      <p:grpSp>
        <p:nvGrpSpPr>
          <p:cNvPr id="2" name="Group 1">
            <a:extLst>
              <a:ext uri="{FF2B5EF4-FFF2-40B4-BE49-F238E27FC236}">
                <a16:creationId xmlns:a16="http://schemas.microsoft.com/office/drawing/2014/main" id="{08EE3413-1B67-C140-9D83-489A17266F12}"/>
              </a:ext>
            </a:extLst>
          </p:cNvPr>
          <p:cNvGrpSpPr/>
          <p:nvPr/>
        </p:nvGrpSpPr>
        <p:grpSpPr>
          <a:xfrm>
            <a:off x="6324600" y="1447800"/>
            <a:ext cx="5410200" cy="3505202"/>
            <a:chOff x="6324600" y="1447800"/>
            <a:chExt cx="5410200" cy="3505202"/>
          </a:xfrm>
        </p:grpSpPr>
        <p:pic>
          <p:nvPicPr>
            <p:cNvPr id="5" name="Picture 4" descr="Map&#10;&#10;Description automatically generated">
              <a:extLst>
                <a:ext uri="{FF2B5EF4-FFF2-40B4-BE49-F238E27FC236}">
                  <a16:creationId xmlns:a16="http://schemas.microsoft.com/office/drawing/2014/main" id="{129D9F76-1669-AAAF-6ABF-49D0648C7CC1}"/>
                </a:ext>
              </a:extLst>
            </p:cNvPr>
            <p:cNvPicPr>
              <a:picLocks noChangeAspect="1"/>
            </p:cNvPicPr>
            <p:nvPr/>
          </p:nvPicPr>
          <p:blipFill rotWithShape="1">
            <a:blip r:embed="rId3">
              <a:extLst>
                <a:ext uri="{28A0092B-C50C-407E-A947-70E740481C1C}">
                  <a14:useLocalDpi xmlns:a14="http://schemas.microsoft.com/office/drawing/2010/main" val="0"/>
                </a:ext>
              </a:extLst>
            </a:blip>
            <a:srcRect l="37794" t="14572" b="40859"/>
            <a:stretch/>
          </p:blipFill>
          <p:spPr>
            <a:xfrm>
              <a:off x="6324600" y="1666030"/>
              <a:ext cx="5410200" cy="3286972"/>
            </a:xfrm>
            <a:prstGeom prst="rect">
              <a:avLst/>
            </a:prstGeom>
          </p:spPr>
        </p:pic>
        <p:pic>
          <p:nvPicPr>
            <p:cNvPr id="8" name="Picture 7" descr="Map&#10;&#10;Description automatically generated">
              <a:extLst>
                <a:ext uri="{FF2B5EF4-FFF2-40B4-BE49-F238E27FC236}">
                  <a16:creationId xmlns:a16="http://schemas.microsoft.com/office/drawing/2014/main" id="{C6144820-DD84-3B4F-986C-F80B982DB9D2}"/>
                </a:ext>
              </a:extLst>
            </p:cNvPr>
            <p:cNvPicPr>
              <a:picLocks noChangeAspect="1"/>
            </p:cNvPicPr>
            <p:nvPr/>
          </p:nvPicPr>
          <p:blipFill rotWithShape="1">
            <a:blip r:embed="rId3">
              <a:extLst>
                <a:ext uri="{28A0092B-C50C-407E-A947-70E740481C1C}">
                  <a14:useLocalDpi xmlns:a14="http://schemas.microsoft.com/office/drawing/2010/main" val="0"/>
                </a:ext>
              </a:extLst>
            </a:blip>
            <a:srcRect b="83315"/>
            <a:stretch/>
          </p:blipFill>
          <p:spPr>
            <a:xfrm>
              <a:off x="6324600" y="1447800"/>
              <a:ext cx="5410200" cy="713148"/>
            </a:xfrm>
            <a:prstGeom prst="rect">
              <a:avLst/>
            </a:prstGeom>
          </p:spPr>
        </p:pic>
      </p:grpSp>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522C35C9ABB64B81B56AE93BD8121A" ma:contentTypeVersion="6" ma:contentTypeDescription="Create a new document." ma:contentTypeScope="" ma:versionID="9d624290c367736fe56a967e31f7a987">
  <xsd:schema xmlns:xsd="http://www.w3.org/2001/XMLSchema" xmlns:xs="http://www.w3.org/2001/XMLSchema" xmlns:p="http://schemas.microsoft.com/office/2006/metadata/properties" xmlns:ns2="34ce37e6-51e5-4700-bc4a-ee453d0b2e1a" targetNamespace="http://schemas.microsoft.com/office/2006/metadata/properties" ma:root="true" ma:fieldsID="2db02a63a5a8a8ad5401177501251ca7" ns2:_="">
    <xsd:import namespace="34ce37e6-51e5-4700-bc4a-ee453d0b2e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e37e6-51e5-4700-bc4a-ee453d0b2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2.xml><?xml version="1.0" encoding="utf-8"?>
<ds:datastoreItem xmlns:ds="http://schemas.openxmlformats.org/officeDocument/2006/customXml" ds:itemID="{9E20CC44-E570-40E8-8322-8BE88B7D6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e37e6-51e5-4700-bc4a-ee453d0b2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7D9F0-2B85-430B-8843-0027C0E6F07C}">
  <ds:schemaRef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34ce37e6-51e5-4700-bc4a-ee453d0b2e1a"/>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6181</TotalTime>
  <Words>330</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Rice, Jennie S</cp:lastModifiedBy>
  <cp:revision>19</cp:revision>
  <cp:lastPrinted>2011-05-11T17:30:12Z</cp:lastPrinted>
  <dcterms:created xsi:type="dcterms:W3CDTF">2017-11-02T21:19:41Z</dcterms:created>
  <dcterms:modified xsi:type="dcterms:W3CDTF">2023-05-04T16:22:28Z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0x010100C4522C35C9ABB64B81B56AE93BD8121A</vt:lpwstr>
  </property>
  <property fmtid="{D5CDD505-2E9C-101B-9397-08002B2CF9AE}" pid="4" name="Order">
    <vt:r8>3400</vt:r8>
  </property>
</Properties>
</file>