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handoutMasterIdLst>
    <p:handoutMasterId r:id="rId7"/>
  </p:handoutMasterIdLst>
  <p:sldIdLst>
    <p:sldId id="384" r:id="rId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es, Mike" initials="RM" lastIdx="10" clrIdx="0">
    <p:extLst>
      <p:ext uri="{19B8F6BF-5375-455C-9EA6-DF929625EA0E}">
        <p15:presenceInfo xmlns:p15="http://schemas.microsoft.com/office/powerpoint/2012/main" userId="S-1-5-21-414935543-1342250053-1793291686-4960" providerId="AD"/>
      </p:ext>
    </p:extLst>
  </p:cmAuthor>
  <p:cmAuthor id="2" name="Geernaert, Gerald" initials="GG" lastIdx="2" clrIdx="1">
    <p:extLst>
      <p:ext uri="{19B8F6BF-5375-455C-9EA6-DF929625EA0E}">
        <p15:presenceInfo xmlns:p15="http://schemas.microsoft.com/office/powerpoint/2012/main" userId="S-1-5-21-414935543-1342250053-1793291686-4723" providerId="AD"/>
      </p:ext>
    </p:extLst>
  </p:cmAuthor>
  <p:cmAuthor id="3" name="Anderson, Todd" initials="AT" lastIdx="6" clrIdx="2">
    <p:extLst>
      <p:ext uri="{19B8F6BF-5375-455C-9EA6-DF929625EA0E}">
        <p15:presenceInfo xmlns:p15="http://schemas.microsoft.com/office/powerpoint/2012/main" userId="S-1-5-21-414935543-1342250053-1793291686-4898" providerId="AD"/>
      </p:ext>
    </p:extLst>
  </p:cmAuthor>
  <p:cmAuthor id="4" name="Isakson, Linda U" initials="ILU" lastIdx="11" clrIdx="3">
    <p:extLst>
      <p:ext uri="{19B8F6BF-5375-455C-9EA6-DF929625EA0E}">
        <p15:presenceInfo xmlns:p15="http://schemas.microsoft.com/office/powerpoint/2012/main" userId="S::linda.isakson@pnnl.gov::2fb9b16b-847b-429e-b1d1-183f47ce9d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36"/>
    <a:srgbClr val="007837"/>
    <a:srgbClr val="FEFFE5"/>
    <a:srgbClr val="F2F2F2"/>
    <a:srgbClr val="06612F"/>
    <a:srgbClr val="6AAD89"/>
    <a:srgbClr val="106433"/>
    <a:srgbClr val="11134A"/>
    <a:srgbClr val="FFFFCC"/>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C709B1-12EA-C51A-7C7F-7A1706A1382B}" v="15" dt="2024-06-19T14:16:07.4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52" autoAdjust="0"/>
    <p:restoredTop sz="72245" autoAdjust="0"/>
  </p:normalViewPr>
  <p:slideViewPr>
    <p:cSldViewPr>
      <p:cViewPr varScale="1">
        <p:scale>
          <a:sx n="90" d="100"/>
          <a:sy n="90" d="100"/>
        </p:scale>
        <p:origin x="2416" y="200"/>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471054"/>
          </a:xfrm>
          <a:prstGeom prst="rect">
            <a:avLst/>
          </a:prstGeom>
        </p:spPr>
        <p:txBody>
          <a:bodyPr vert="horz" lIns="94213" tIns="47107" rIns="94213" bIns="47107" rtlCol="0"/>
          <a:lstStyle>
            <a:lvl1pPr algn="l">
              <a:defRPr sz="1200"/>
            </a:lvl1pPr>
          </a:lstStyle>
          <a:p>
            <a:endParaRPr lang="en-US" dirty="0"/>
          </a:p>
        </p:txBody>
      </p:sp>
      <p:sp>
        <p:nvSpPr>
          <p:cNvPr id="3" name="Date Placeholder 2"/>
          <p:cNvSpPr>
            <a:spLocks noGrp="1"/>
          </p:cNvSpPr>
          <p:nvPr>
            <p:ph type="dt" sz="quarter" idx="1"/>
          </p:nvPr>
        </p:nvSpPr>
        <p:spPr>
          <a:xfrm>
            <a:off x="4023093" y="1"/>
            <a:ext cx="3077739" cy="471054"/>
          </a:xfrm>
          <a:prstGeom prst="rect">
            <a:avLst/>
          </a:prstGeom>
        </p:spPr>
        <p:txBody>
          <a:bodyPr vert="horz" lIns="94213" tIns="47107" rIns="94213" bIns="47107" rtlCol="0"/>
          <a:lstStyle>
            <a:lvl1pPr algn="r">
              <a:defRPr sz="1200"/>
            </a:lvl1pPr>
          </a:lstStyle>
          <a:p>
            <a:fld id="{76432D7D-4958-459C-A757-1B834665ED1E}" type="datetimeFigureOut">
              <a:rPr lang="en-US" smtClean="0"/>
              <a:t>6/19/24</a:t>
            </a:fld>
            <a:endParaRPr lang="en-US" dirty="0"/>
          </a:p>
        </p:txBody>
      </p:sp>
      <p:sp>
        <p:nvSpPr>
          <p:cNvPr id="4" name="Footer Placeholder 3"/>
          <p:cNvSpPr>
            <a:spLocks noGrp="1"/>
          </p:cNvSpPr>
          <p:nvPr>
            <p:ph type="ftr" sz="quarter" idx="2"/>
          </p:nvPr>
        </p:nvSpPr>
        <p:spPr>
          <a:xfrm>
            <a:off x="1" y="8917422"/>
            <a:ext cx="3077739" cy="471053"/>
          </a:xfrm>
          <a:prstGeom prst="rect">
            <a:avLst/>
          </a:prstGeom>
        </p:spPr>
        <p:txBody>
          <a:bodyPr vert="horz" lIns="94213" tIns="47107" rIns="94213" bIns="4710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3" y="8917422"/>
            <a:ext cx="3077739" cy="471053"/>
          </a:xfrm>
          <a:prstGeom prst="rect">
            <a:avLst/>
          </a:prstGeom>
        </p:spPr>
        <p:txBody>
          <a:bodyPr vert="horz" lIns="94213" tIns="47107" rIns="94213" bIns="47107" rtlCol="0" anchor="b"/>
          <a:lstStyle>
            <a:lvl1pPr algn="r">
              <a:defRPr sz="1200"/>
            </a:lvl1pPr>
          </a:lstStyle>
          <a:p>
            <a:fld id="{5FC274D9-AA59-431F-9AAD-4F2419B53092}" type="slidenum">
              <a:rPr lang="en-US" smtClean="0"/>
              <a:t>‹#›</a:t>
            </a:fld>
            <a:endParaRPr lang="en-US" dirty="0"/>
          </a:p>
        </p:txBody>
      </p:sp>
    </p:spTree>
    <p:extLst>
      <p:ext uri="{BB962C8B-B14F-4D97-AF65-F5344CB8AC3E}">
        <p14:creationId xmlns:p14="http://schemas.microsoft.com/office/powerpoint/2010/main" val="554442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469424"/>
          </a:xfrm>
          <a:prstGeom prst="rect">
            <a:avLst/>
          </a:prstGeom>
        </p:spPr>
        <p:txBody>
          <a:bodyPr vert="horz" lIns="94213" tIns="47107" rIns="94213" bIns="47107" rtlCol="0"/>
          <a:lstStyle>
            <a:lvl1pPr algn="l">
              <a:defRPr sz="1200"/>
            </a:lvl1pPr>
          </a:lstStyle>
          <a:p>
            <a:endParaRPr lang="en-US" dirty="0"/>
          </a:p>
        </p:txBody>
      </p:sp>
      <p:sp>
        <p:nvSpPr>
          <p:cNvPr id="3" name="Date Placeholder 2"/>
          <p:cNvSpPr>
            <a:spLocks noGrp="1"/>
          </p:cNvSpPr>
          <p:nvPr>
            <p:ph type="dt" idx="1"/>
          </p:nvPr>
        </p:nvSpPr>
        <p:spPr>
          <a:xfrm>
            <a:off x="4023093" y="1"/>
            <a:ext cx="3077739" cy="469424"/>
          </a:xfrm>
          <a:prstGeom prst="rect">
            <a:avLst/>
          </a:prstGeom>
        </p:spPr>
        <p:txBody>
          <a:bodyPr vert="horz" lIns="94213" tIns="47107" rIns="94213" bIns="47107" rtlCol="0"/>
          <a:lstStyle>
            <a:lvl1pPr algn="r">
              <a:defRPr sz="1200"/>
            </a:lvl1pPr>
          </a:lstStyle>
          <a:p>
            <a:fld id="{D7505EE2-20AE-4EC6-B79A-9BC949FFC34E}" type="datetimeFigureOut">
              <a:rPr lang="en-US" smtClean="0"/>
              <a:t>6/19/24</a:t>
            </a:fld>
            <a:endParaRPr lang="en-US" dirty="0"/>
          </a:p>
        </p:txBody>
      </p:sp>
      <p:sp>
        <p:nvSpPr>
          <p:cNvPr id="4" name="Slide Image Placeholder 3"/>
          <p:cNvSpPr>
            <a:spLocks noGrp="1" noRot="1" noChangeAspect="1"/>
          </p:cNvSpPr>
          <p:nvPr>
            <p:ph type="sldImg" idx="2"/>
          </p:nvPr>
        </p:nvSpPr>
        <p:spPr>
          <a:xfrm>
            <a:off x="420688" y="704850"/>
            <a:ext cx="6261100" cy="3521075"/>
          </a:xfrm>
          <a:prstGeom prst="rect">
            <a:avLst/>
          </a:prstGeom>
          <a:noFill/>
          <a:ln w="12700">
            <a:solidFill>
              <a:prstClr val="black"/>
            </a:solidFill>
          </a:ln>
        </p:spPr>
        <p:txBody>
          <a:bodyPr vert="horz" lIns="94213" tIns="47107" rIns="94213" bIns="47107" rtlCol="0" anchor="ctr"/>
          <a:lstStyle/>
          <a:p>
            <a:endParaRPr lang="en-US" dirty="0"/>
          </a:p>
        </p:txBody>
      </p:sp>
      <p:sp>
        <p:nvSpPr>
          <p:cNvPr id="5" name="Notes Placeholder 4"/>
          <p:cNvSpPr>
            <a:spLocks noGrp="1"/>
          </p:cNvSpPr>
          <p:nvPr>
            <p:ph type="body" sz="quarter" idx="3"/>
          </p:nvPr>
        </p:nvSpPr>
        <p:spPr>
          <a:xfrm>
            <a:off x="710248" y="4459528"/>
            <a:ext cx="5681980" cy="4224814"/>
          </a:xfrm>
          <a:prstGeom prst="rect">
            <a:avLst/>
          </a:prstGeom>
        </p:spPr>
        <p:txBody>
          <a:bodyPr vert="horz" lIns="94213" tIns="47107" rIns="94213" bIns="4710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3"/>
            <a:ext cx="3077739" cy="469424"/>
          </a:xfrm>
          <a:prstGeom prst="rect">
            <a:avLst/>
          </a:prstGeom>
        </p:spPr>
        <p:txBody>
          <a:bodyPr vert="horz" lIns="94213" tIns="47107" rIns="94213" bIns="4710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3"/>
            <a:ext cx="3077739" cy="469424"/>
          </a:xfrm>
          <a:prstGeom prst="rect">
            <a:avLst/>
          </a:prstGeom>
        </p:spPr>
        <p:txBody>
          <a:bodyPr vert="horz" lIns="94213" tIns="47107" rIns="94213" bIns="47107" rtlCol="0" anchor="b"/>
          <a:lstStyle>
            <a:lvl1pPr algn="r">
              <a:defRPr sz="1200"/>
            </a:lvl1pPr>
          </a:lstStyle>
          <a:p>
            <a:fld id="{1BB79768-6CD1-4274-8D6F-55F7E56E6718}" type="slidenum">
              <a:rPr lang="en-US" smtClean="0"/>
              <a:t>‹#›</a:t>
            </a:fld>
            <a:endParaRPr lang="en-US" dirty="0"/>
          </a:p>
        </p:txBody>
      </p:sp>
    </p:spTree>
    <p:extLst>
      <p:ext uri="{BB962C8B-B14F-4D97-AF65-F5344CB8AC3E}">
        <p14:creationId xmlns:p14="http://schemas.microsoft.com/office/powerpoint/2010/main" val="2436457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4063" indent="-288925" eaLnBrk="0" hangingPunct="0">
              <a:defRPr>
                <a:solidFill>
                  <a:schemeClr val="tx1"/>
                </a:solidFill>
                <a:latin typeface="Calibri" panose="020F0502020204030204" pitchFamily="34" charset="0"/>
                <a:cs typeface="Arial" panose="020B0604020202020204" pitchFamily="34" charset="0"/>
              </a:defRPr>
            </a:lvl2pPr>
            <a:lvl3pPr marL="1160463" indent="-231775" eaLnBrk="0" hangingPunct="0">
              <a:defRPr>
                <a:solidFill>
                  <a:schemeClr val="tx1"/>
                </a:solidFill>
                <a:latin typeface="Calibri" panose="020F0502020204030204" pitchFamily="34" charset="0"/>
                <a:cs typeface="Arial" panose="020B0604020202020204" pitchFamily="34" charset="0"/>
              </a:defRPr>
            </a:lvl3pPr>
            <a:lvl4pPr marL="1625600" indent="-231775" eaLnBrk="0" hangingPunct="0">
              <a:defRPr>
                <a:solidFill>
                  <a:schemeClr val="tx1"/>
                </a:solidFill>
                <a:latin typeface="Calibri" panose="020F0502020204030204" pitchFamily="34" charset="0"/>
                <a:cs typeface="Arial" panose="020B0604020202020204" pitchFamily="34" charset="0"/>
              </a:defRPr>
            </a:lvl4pPr>
            <a:lvl5pPr marL="2090738" indent="-231775" eaLnBrk="0" hangingPunct="0">
              <a:defRPr>
                <a:solidFill>
                  <a:schemeClr val="tx1"/>
                </a:solidFill>
                <a:latin typeface="Calibri" panose="020F0502020204030204" pitchFamily="34" charset="0"/>
                <a:cs typeface="Arial" panose="020B0604020202020204" pitchFamily="34" charset="0"/>
              </a:defRPr>
            </a:lvl5pPr>
            <a:lvl6pPr marL="25479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1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23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95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F705FAF-829E-4395-B8B6-B498D53B3B43}" type="slidenum">
              <a:rPr lang="en-US" altLang="en-US">
                <a:solidFill>
                  <a:srgbClr val="000000"/>
                </a:solidFill>
              </a:rPr>
              <a:pPr eaLnBrk="1" hangingPunct="1"/>
              <a:t>1</a:t>
            </a:fld>
            <a:endParaRPr lang="en-US" altLang="en-US">
              <a:solidFill>
                <a:srgbClr val="000000"/>
              </a:solidFill>
            </a:endParaRPr>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spcBef>
                <a:spcPts val="0"/>
              </a:spcBef>
              <a:spcAft>
                <a:spcPts val="0"/>
              </a:spcAft>
            </a:pPr>
            <a:r>
              <a:rPr lang="en-US" sz="1800" b="1" kern="1800">
                <a:solidFill>
                  <a:srgbClr val="106636"/>
                </a:solidFill>
                <a:effectLst/>
                <a:latin typeface="Times New Roman" panose="02020603050405020304" pitchFamily="18" charset="0"/>
                <a:ea typeface="Times New Roman" panose="02020603050405020304" pitchFamily="18" charset="0"/>
                <a:cs typeface="Times New Roman" panose="02020603050405020304" pitchFamily="18" charset="0"/>
              </a:rPr>
              <a:t>Word highlight text here.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41921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406400" y="6248400"/>
            <a:ext cx="3556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9" name="Subtitle 2"/>
          <p:cNvSpPr>
            <a:spLocks noGrp="1"/>
          </p:cNvSpPr>
          <p:nvPr>
            <p:ph type="subTitle" idx="1"/>
          </p:nvPr>
        </p:nvSpPr>
        <p:spPr>
          <a:xfrm>
            <a:off x="1828800" y="3200400"/>
            <a:ext cx="85344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6"/>
          <p:cNvSpPr>
            <a:spLocks noGrp="1"/>
          </p:cNvSpPr>
          <p:nvPr>
            <p:ph type="title"/>
          </p:nvPr>
        </p:nvSpPr>
        <p:spPr>
          <a:xfrm>
            <a:off x="609600" y="1981200"/>
            <a:ext cx="10972800" cy="1143000"/>
          </a:xfrm>
          <a:prstGeom prst="rect">
            <a:avLst/>
          </a:prstGeom>
        </p:spPr>
        <p:txBody>
          <a:bodyPr>
            <a:normAutofit/>
          </a:bodyPr>
          <a:lstStyle>
            <a:lvl1pPr algn="ctr">
              <a:defRPr sz="3200" b="1">
                <a:solidFill>
                  <a:srgbClr val="146737"/>
                </a:solidFill>
              </a:defRPr>
            </a:lvl1pPr>
          </a:lstStyle>
          <a:p>
            <a:r>
              <a:rPr lang="en-US"/>
              <a:t>Click to edit Master title style</a:t>
            </a:r>
            <a:endParaRPr lang="en-US" dirty="0"/>
          </a:p>
        </p:txBody>
      </p:sp>
      <p:sp>
        <p:nvSpPr>
          <p:cNvPr id="7" name="Slide Number Placeholder 5"/>
          <p:cNvSpPr>
            <a:spLocks noGrp="1"/>
          </p:cNvSpPr>
          <p:nvPr>
            <p:ph type="sldNum" sz="quarter" idx="11"/>
          </p:nvPr>
        </p:nvSpPr>
        <p:spPr/>
        <p:txBody>
          <a:bodyPr/>
          <a:lstStyle>
            <a:lvl1pPr>
              <a:defRPr/>
            </a:lvl1pPr>
          </a:lstStyle>
          <a:p>
            <a:pPr>
              <a:defRPr/>
            </a:pPr>
            <a:fld id="{DCEE50CC-E570-4C4C-A87C-24787CB3ADAC}" type="slidenum">
              <a:rPr lang="en-US"/>
              <a:pPr>
                <a:defRPr/>
              </a:pPr>
              <a:t>‹#›</a:t>
            </a:fld>
            <a:endParaRPr lang="en-US" dirty="0"/>
          </a:p>
        </p:txBody>
      </p:sp>
      <p:pic>
        <p:nvPicPr>
          <p:cNvPr id="11" name="Picture 10"/>
          <p:cNvPicPr>
            <a:picLocks noChangeAspect="1"/>
          </p:cNvPicPr>
          <p:nvPr userDrawn="1"/>
        </p:nvPicPr>
        <p:blipFill>
          <a:blip r:embed="rId3"/>
          <a:stretch>
            <a:fillRect/>
          </a:stretch>
        </p:blipFill>
        <p:spPr>
          <a:xfrm>
            <a:off x="3352800" y="304800"/>
            <a:ext cx="5105400" cy="856978"/>
          </a:xfrm>
          <a:prstGeom prst="rect">
            <a:avLst/>
          </a:prstGeom>
        </p:spPr>
      </p:pic>
    </p:spTree>
    <p:extLst>
      <p:ext uri="{BB962C8B-B14F-4D97-AF65-F5344CB8AC3E}">
        <p14:creationId xmlns:p14="http://schemas.microsoft.com/office/powerpoint/2010/main" val="34703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1029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rtlCol="0">
            <a:normAutofit/>
          </a:bodyPr>
          <a:lstStyle/>
          <a:p>
            <a:pPr lvl="0"/>
            <a:r>
              <a:rPr lang="en-US" noProof="0"/>
              <a:t>Click icon to add table</a:t>
            </a:r>
            <a:endParaRPr lang="en-US" noProof="0" dirty="0"/>
          </a:p>
        </p:txBody>
      </p:sp>
    </p:spTree>
    <p:extLst>
      <p:ext uri="{BB962C8B-B14F-4D97-AF65-F5344CB8AC3E}">
        <p14:creationId xmlns:p14="http://schemas.microsoft.com/office/powerpoint/2010/main" val="29916773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1219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69901" y="866775"/>
            <a:ext cx="11214100" cy="5259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218333" y="6351589"/>
            <a:ext cx="508000" cy="365125"/>
          </a:xfrm>
          <a:prstGeom prst="rect">
            <a:avLst/>
          </a:prstGeom>
        </p:spPr>
        <p:txBody>
          <a:bodyPr vert="horz" lIns="91440" tIns="45720" rIns="91440" bIns="4572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1F8A97BA-DB9B-4291-87AE-AF89EA7F18B7}" type="slidenum">
              <a:rPr lang="en-US"/>
              <a:pPr>
                <a:defRPr/>
              </a:pPr>
              <a:t>‹#›</a:t>
            </a:fld>
            <a:endParaRPr lang="en-US" dirty="0"/>
          </a:p>
        </p:txBody>
      </p:sp>
      <p:pic>
        <p:nvPicPr>
          <p:cNvPr id="3" name="Picture 2"/>
          <p:cNvPicPr>
            <a:picLocks noChangeAspect="1"/>
          </p:cNvPicPr>
          <p:nvPr userDrawn="1"/>
        </p:nvPicPr>
        <p:blipFill>
          <a:blip r:embed="rId6"/>
          <a:stretch>
            <a:fillRect/>
          </a:stretch>
        </p:blipFill>
        <p:spPr>
          <a:xfrm>
            <a:off x="469901" y="6297596"/>
            <a:ext cx="2759807" cy="473110"/>
          </a:xfrm>
          <a:prstGeom prst="rect">
            <a:avLst/>
          </a:prstGeom>
        </p:spPr>
      </p:pic>
    </p:spTree>
    <p:extLst>
      <p:ext uri="{BB962C8B-B14F-4D97-AF65-F5344CB8AC3E}">
        <p14:creationId xmlns:p14="http://schemas.microsoft.com/office/powerpoint/2010/main" val="1098376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7200" algn="ctr" rtl="0" eaLnBrk="1" fontAlgn="base" hangingPunct="1">
        <a:spcBef>
          <a:spcPct val="0"/>
        </a:spcBef>
        <a:spcAft>
          <a:spcPct val="0"/>
        </a:spcAft>
        <a:defRPr sz="2400">
          <a:solidFill>
            <a:srgbClr val="106636"/>
          </a:solidFill>
          <a:latin typeface="Arial" charset="0"/>
          <a:cs typeface="Arial" charset="0"/>
        </a:defRPr>
      </a:lvl6pPr>
      <a:lvl7pPr marL="914400" algn="ctr" rtl="0" eaLnBrk="1" fontAlgn="base" hangingPunct="1">
        <a:spcBef>
          <a:spcPct val="0"/>
        </a:spcBef>
        <a:spcAft>
          <a:spcPct val="0"/>
        </a:spcAft>
        <a:defRPr sz="2400">
          <a:solidFill>
            <a:srgbClr val="106636"/>
          </a:solidFill>
          <a:latin typeface="Arial" charset="0"/>
          <a:cs typeface="Arial" charset="0"/>
        </a:defRPr>
      </a:lvl7pPr>
      <a:lvl8pPr marL="1371600" algn="ctr" rtl="0" eaLnBrk="1" fontAlgn="base" hangingPunct="1">
        <a:spcBef>
          <a:spcPct val="0"/>
        </a:spcBef>
        <a:spcAft>
          <a:spcPct val="0"/>
        </a:spcAft>
        <a:defRPr sz="2400">
          <a:solidFill>
            <a:srgbClr val="106636"/>
          </a:solidFill>
          <a:latin typeface="Arial" charset="0"/>
          <a:cs typeface="Arial" charset="0"/>
        </a:defRPr>
      </a:lvl8pPr>
      <a:lvl9pPr marL="1828800" algn="ctr" rtl="0" eaLnBrk="1" fontAlgn="base" hangingPunct="1">
        <a:spcBef>
          <a:spcPct val="0"/>
        </a:spcBef>
        <a:spcAft>
          <a:spcPct val="0"/>
        </a:spcAft>
        <a:defRPr sz="2400">
          <a:solidFill>
            <a:srgbClr val="106636"/>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doi.org/10.1029/2023WR03599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aph of a graph with numbers and lines&#10;&#10;Description automatically generated with medium confidence">
            <a:extLst>
              <a:ext uri="{FF2B5EF4-FFF2-40B4-BE49-F238E27FC236}">
                <a16:creationId xmlns:a16="http://schemas.microsoft.com/office/drawing/2014/main" id="{23CB3A00-E120-C5A1-4162-BE6A0E4FAB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327" y="2327088"/>
            <a:ext cx="1977883" cy="1845472"/>
          </a:xfrm>
          <a:prstGeom prst="rect">
            <a:avLst/>
          </a:prstGeom>
        </p:spPr>
      </p:pic>
      <p:sp>
        <p:nvSpPr>
          <p:cNvPr id="3074" name="Rectangle 3"/>
          <p:cNvSpPr>
            <a:spLocks noChangeArrowheads="1"/>
          </p:cNvSpPr>
          <p:nvPr/>
        </p:nvSpPr>
        <p:spPr bwMode="auto">
          <a:xfrm>
            <a:off x="1676400" y="3352800"/>
            <a:ext cx="3429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15000"/>
              </a:spcBef>
              <a:buFontTx/>
              <a:buNone/>
            </a:pPr>
            <a:endParaRPr lang="en-US" altLang="en-US" sz="1600">
              <a:solidFill>
                <a:srgbClr val="000000"/>
              </a:solidFill>
            </a:endParaRPr>
          </a:p>
        </p:txBody>
      </p:sp>
      <p:sp>
        <p:nvSpPr>
          <p:cNvPr id="3075" name="Rectangle 4"/>
          <p:cNvSpPr>
            <a:spLocks noChangeArrowheads="1"/>
          </p:cNvSpPr>
          <p:nvPr/>
        </p:nvSpPr>
        <p:spPr bwMode="auto">
          <a:xfrm>
            <a:off x="0" y="741358"/>
            <a:ext cx="7086598" cy="1265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lnSpc>
                <a:spcPct val="95000"/>
              </a:lnSpc>
              <a:defRPr/>
            </a:pPr>
            <a:r>
              <a:rPr lang="en-US" b="1">
                <a:solidFill>
                  <a:srgbClr val="006600"/>
                </a:solidFill>
                <a:latin typeface="Arial" panose="020B0604020202020204" pitchFamily="34" charset="0"/>
                <a:cs typeface="Arial" panose="020B0604020202020204" pitchFamily="34" charset="0"/>
              </a:rPr>
              <a:t>Scientific Challenge </a:t>
            </a:r>
          </a:p>
          <a:p>
            <a:pPr marL="285750" indent="-285750">
              <a:lnSpc>
                <a:spcPct val="90000"/>
              </a:lnSpc>
              <a:buFont typeface="Arial" pitchFamily="34" charset="0"/>
              <a:buChar char="●"/>
              <a:defRPr/>
            </a:pPr>
            <a:r>
              <a:rPr lang="en-US" sz="1600">
                <a:solidFill>
                  <a:srgbClr val="1C1D1E"/>
                </a:solidFill>
                <a:latin typeface="Arial" panose="020B0604020202020204" pitchFamily="34" charset="0"/>
                <a:cs typeface="Arial" panose="020B0604020202020204" pitchFamily="34" charset="0"/>
              </a:rPr>
              <a:t>S</a:t>
            </a:r>
            <a:r>
              <a:rPr lang="en-US" sz="1600" b="0" i="0">
                <a:solidFill>
                  <a:srgbClr val="1C1D1E"/>
                </a:solidFill>
                <a:effectLst/>
                <a:latin typeface="Arial" panose="020B0604020202020204" pitchFamily="34" charset="0"/>
                <a:cs typeface="Arial" panose="020B0604020202020204" pitchFamily="34" charset="0"/>
              </a:rPr>
              <a:t>ubsurface tile drains and surface ditches have a dominant effect on the hydrology of agricultural watersheds, but those artificial drainage systems are challenging to represent in watershed-scale models.   </a:t>
            </a:r>
            <a:endParaRPr lang="en-US" sz="1600">
              <a:solidFill>
                <a:prstClr val="black"/>
              </a:solidFill>
              <a:latin typeface="Arial" panose="020B0604020202020204" pitchFamily="34" charset="0"/>
              <a:cs typeface="Arial" panose="020B0604020202020204" pitchFamily="34" charset="0"/>
            </a:endParaRPr>
          </a:p>
        </p:txBody>
      </p:sp>
      <p:sp>
        <p:nvSpPr>
          <p:cNvPr id="3076" name="Rectangle 5"/>
          <p:cNvSpPr>
            <a:spLocks noChangeArrowheads="1"/>
          </p:cNvSpPr>
          <p:nvPr/>
        </p:nvSpPr>
        <p:spPr bwMode="auto">
          <a:xfrm>
            <a:off x="185475" y="-54864"/>
            <a:ext cx="1170083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400" b="1">
                <a:solidFill>
                  <a:srgbClr val="006600"/>
                </a:solidFill>
                <a:latin typeface="Arial" panose="020B0604020202020204" pitchFamily="34" charset="0"/>
              </a:rPr>
              <a:t>Modeling the Effects of Artificial Drainage on Agriculture-dominated Watersheds using a Fully Distributed Integrated Hydrology Model</a:t>
            </a:r>
          </a:p>
          <a:p>
            <a:pPr algn="ctr" eaLnBrk="1" hangingPunct="1"/>
            <a:endParaRPr lang="en-US" altLang="en-US" sz="2400" b="1">
              <a:solidFill>
                <a:srgbClr val="006600"/>
              </a:solidFill>
              <a:latin typeface="Arial" panose="020B0604020202020204" pitchFamily="34" charset="0"/>
            </a:endParaRPr>
          </a:p>
        </p:txBody>
      </p:sp>
      <p:sp>
        <p:nvSpPr>
          <p:cNvPr id="3078" name="TextBox 9"/>
          <p:cNvSpPr txBox="1">
            <a:spLocks noChangeArrowheads="1"/>
          </p:cNvSpPr>
          <p:nvPr/>
        </p:nvSpPr>
        <p:spPr bwMode="auto">
          <a:xfrm>
            <a:off x="7495229" y="4154703"/>
            <a:ext cx="4391077" cy="125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0"/>
              </a:spcBef>
              <a:buNone/>
            </a:pPr>
            <a:r>
              <a:rPr lang="en-US" altLang="en-US" sz="1400">
                <a:latin typeface="Arial"/>
                <a:cs typeface="Arial"/>
              </a:rPr>
              <a:t>Comparison of ATS-simulated streamflow and stream gauge data from Woodville, OH as (a) time series of streamflow and (b) exceedance probabilities of streamflow. The effect of tiles and ditches is seen in (c), which shows surface ponded depth with and without drainage. </a:t>
            </a:r>
            <a:endParaRPr lang="en-US" altLang="en-US" sz="1400">
              <a:latin typeface="Arial" panose="020B0604020202020204" pitchFamily="34" charset="0"/>
            </a:endParaRPr>
          </a:p>
        </p:txBody>
      </p:sp>
      <p:sp>
        <p:nvSpPr>
          <p:cNvPr id="9" name="Rectangle 4">
            <a:extLst>
              <a:ext uri="{FF2B5EF4-FFF2-40B4-BE49-F238E27FC236}">
                <a16:creationId xmlns:a16="http://schemas.microsoft.com/office/drawing/2014/main" id="{0D711938-5F57-4CD6-8D4E-B80CB7329BE0}"/>
              </a:ext>
            </a:extLst>
          </p:cNvPr>
          <p:cNvSpPr>
            <a:spLocks noChangeArrowheads="1"/>
          </p:cNvSpPr>
          <p:nvPr/>
        </p:nvSpPr>
        <p:spPr bwMode="auto">
          <a:xfrm>
            <a:off x="44019" y="4346880"/>
            <a:ext cx="7727239" cy="1024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5000"/>
              </a:lnSpc>
              <a:buFontTx/>
              <a:buNone/>
            </a:pPr>
            <a:r>
              <a:rPr lang="en-US" altLang="en-US" b="1">
                <a:solidFill>
                  <a:srgbClr val="006600"/>
                </a:solidFill>
                <a:latin typeface="Arial" panose="020B0604020202020204" pitchFamily="34" charset="0"/>
                <a:cs typeface="Arial" panose="020B0604020202020204" pitchFamily="34" charset="0"/>
              </a:rPr>
              <a:t>Significance and Impact</a:t>
            </a:r>
          </a:p>
          <a:p>
            <a:pPr marL="283464" indent="-283464" eaLnBrk="1" hangingPunct="1">
              <a:lnSpc>
                <a:spcPct val="90000"/>
              </a:lnSpc>
              <a:buFont typeface="Arial" panose="020B0604020202020204" pitchFamily="34" charset="0"/>
              <a:buChar char="●"/>
            </a:pPr>
            <a:r>
              <a:rPr lang="en-US" sz="1600" b="0" i="0">
                <a:solidFill>
                  <a:srgbClr val="1C1D1E"/>
                </a:solidFill>
                <a:effectLst/>
                <a:latin typeface="Arial" panose="020B0604020202020204" pitchFamily="34" charset="0"/>
                <a:cs typeface="Arial" panose="020B0604020202020204" pitchFamily="34" charset="0"/>
              </a:rPr>
              <a:t>New spatially resolved modeling approach for agricultural watersheds with strong physical underpinnings reduces the need for calibration and improves confidence in projections. </a:t>
            </a:r>
            <a:br>
              <a:rPr lang="en-US" sz="1600" b="0" i="0">
                <a:solidFill>
                  <a:srgbClr val="1C1D1E"/>
                </a:solidFill>
                <a:effectLst/>
                <a:latin typeface="Arial" panose="020B0604020202020204" pitchFamily="34" charset="0"/>
                <a:cs typeface="Arial" panose="020B0604020202020204" pitchFamily="34" charset="0"/>
              </a:rPr>
            </a:br>
            <a:endParaRPr lang="en-US" sz="1600" b="0" i="0">
              <a:solidFill>
                <a:srgbClr val="1C1D1E"/>
              </a:solidFill>
              <a:effectLst/>
              <a:latin typeface="Arial" panose="020B0604020202020204" pitchFamily="34" charset="0"/>
              <a:cs typeface="Arial" panose="020B0604020202020204" pitchFamily="34" charset="0"/>
            </a:endParaRPr>
          </a:p>
          <a:p>
            <a:pPr marL="283464" indent="-283464" eaLnBrk="1" hangingPunct="1">
              <a:lnSpc>
                <a:spcPct val="90000"/>
              </a:lnSpc>
              <a:buFont typeface="Arial" panose="020B0604020202020204" pitchFamily="34" charset="0"/>
              <a:buChar char="●"/>
            </a:pPr>
            <a:r>
              <a:rPr lang="en-US" sz="1600" b="0" i="0">
                <a:solidFill>
                  <a:srgbClr val="1C1D1E"/>
                </a:solidFill>
                <a:effectLst/>
                <a:latin typeface="Arial" panose="020B0604020202020204" pitchFamily="34" charset="0"/>
                <a:cs typeface="Arial" panose="020B0604020202020204" pitchFamily="34" charset="0"/>
              </a:rPr>
              <a:t>High</a:t>
            </a:r>
            <a:r>
              <a:rPr lang="en-US" sz="1600">
                <a:solidFill>
                  <a:srgbClr val="1C1D1E"/>
                </a:solidFill>
                <a:latin typeface="Arial" panose="020B0604020202020204" pitchFamily="34" charset="0"/>
                <a:cs typeface="Arial" panose="020B0604020202020204" pitchFamily="34" charset="0"/>
              </a:rPr>
              <a:t>-</a:t>
            </a:r>
            <a:r>
              <a:rPr lang="en-US" sz="1600" b="0" i="0">
                <a:solidFill>
                  <a:srgbClr val="1C1D1E"/>
                </a:solidFill>
                <a:effectLst/>
                <a:latin typeface="Arial" panose="020B0604020202020204" pitchFamily="34" charset="0"/>
                <a:cs typeface="Arial" panose="020B0604020202020204" pitchFamily="34" charset="0"/>
              </a:rPr>
              <a:t>resolution spatially resolved simulation capacity </a:t>
            </a:r>
            <a:r>
              <a:rPr lang="en-US" sz="1600">
                <a:solidFill>
                  <a:srgbClr val="1C1D1E"/>
                </a:solidFill>
                <a:latin typeface="Arial" panose="020B0604020202020204" pitchFamily="34" charset="0"/>
                <a:cs typeface="Arial" panose="020B0604020202020204" pitchFamily="34" charset="0"/>
              </a:rPr>
              <a:t>provides a platform for studying </a:t>
            </a:r>
            <a:r>
              <a:rPr lang="en-US" sz="1600" b="0" i="0">
                <a:solidFill>
                  <a:srgbClr val="1C1D1E"/>
                </a:solidFill>
                <a:effectLst/>
                <a:latin typeface="Arial" panose="020B0604020202020204" pitchFamily="34" charset="0"/>
                <a:cs typeface="Arial" panose="020B0604020202020204" pitchFamily="34" charset="0"/>
              </a:rPr>
              <a:t>watershed-scale hydrological response and nutrient transport in a changing climate. </a:t>
            </a:r>
          </a:p>
        </p:txBody>
      </p:sp>
      <p:sp>
        <p:nvSpPr>
          <p:cNvPr id="10" name="Rectangle 4">
            <a:extLst>
              <a:ext uri="{FF2B5EF4-FFF2-40B4-BE49-F238E27FC236}">
                <a16:creationId xmlns:a16="http://schemas.microsoft.com/office/drawing/2014/main" id="{8B1C6242-7ACF-4806-8730-C141EE592133}"/>
              </a:ext>
            </a:extLst>
          </p:cNvPr>
          <p:cNvSpPr>
            <a:spLocks noChangeArrowheads="1"/>
          </p:cNvSpPr>
          <p:nvPr/>
        </p:nvSpPr>
        <p:spPr bwMode="auto">
          <a:xfrm>
            <a:off x="48773" y="2010750"/>
            <a:ext cx="7179089" cy="214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31775" indent="-231775">
              <a:lnSpc>
                <a:spcPct val="95000"/>
              </a:lnSpc>
              <a:defRPr/>
            </a:pPr>
            <a:r>
              <a:rPr lang="en-US" b="1" dirty="0">
                <a:solidFill>
                  <a:srgbClr val="006600"/>
                </a:solidFill>
                <a:latin typeface="Arial"/>
                <a:cs typeface="Arial"/>
              </a:rPr>
              <a:t>Approach and Findings</a:t>
            </a:r>
          </a:p>
          <a:p>
            <a:pPr marL="285750" indent="-285750">
              <a:lnSpc>
                <a:spcPct val="90000"/>
              </a:lnSpc>
              <a:buFont typeface="Arial" pitchFamily="34" charset="0"/>
              <a:buChar char="●"/>
              <a:defRPr/>
            </a:pPr>
            <a:r>
              <a:rPr lang="en-US" sz="1600" b="0" i="0" dirty="0">
                <a:solidFill>
                  <a:srgbClr val="1C1D1E"/>
                </a:solidFill>
                <a:effectLst/>
                <a:latin typeface="Arial"/>
                <a:cs typeface="Arial"/>
              </a:rPr>
              <a:t>﻿We implemented artificial drainage in </a:t>
            </a:r>
            <a:r>
              <a:rPr lang="en-US" sz="1600" dirty="0">
                <a:solidFill>
                  <a:srgbClr val="1C1D1E"/>
                </a:solidFill>
                <a:latin typeface="Arial"/>
                <a:cs typeface="Arial"/>
              </a:rPr>
              <a:t>the DOE-developed ATS hydrology simulator using a combination of explicit mesh refinement for surface ditches and physically based </a:t>
            </a:r>
            <a:r>
              <a:rPr lang="en-US" sz="1600" dirty="0" err="1">
                <a:solidFill>
                  <a:srgbClr val="1C1D1E"/>
                </a:solidFill>
                <a:latin typeface="Arial"/>
                <a:cs typeface="Arial"/>
              </a:rPr>
              <a:t>subgrid</a:t>
            </a:r>
            <a:r>
              <a:rPr lang="en-US" sz="1600" dirty="0">
                <a:solidFill>
                  <a:srgbClr val="1C1D1E"/>
                </a:solidFill>
                <a:latin typeface="Arial"/>
                <a:cs typeface="Arial"/>
              </a:rPr>
              <a:t> models for tile drains. </a:t>
            </a:r>
            <a:endParaRPr lang="en-US" sz="1600" b="0" i="0" dirty="0">
              <a:solidFill>
                <a:srgbClr val="1C1D1E"/>
              </a:solidFill>
              <a:effectLst/>
              <a:latin typeface="Arial" panose="020B0604020202020204" pitchFamily="34" charset="0"/>
              <a:cs typeface="Arial" panose="020B0604020202020204" pitchFamily="34" charset="0"/>
            </a:endParaRPr>
          </a:p>
          <a:p>
            <a:pPr marL="285750" indent="-285750">
              <a:lnSpc>
                <a:spcPct val="90000"/>
              </a:lnSpc>
              <a:buFont typeface="Arial" pitchFamily="34" charset="0"/>
              <a:buChar char="●"/>
              <a:defRPr/>
            </a:pPr>
            <a:endParaRPr lang="en-US" sz="1600" b="0" i="0">
              <a:solidFill>
                <a:srgbClr val="1C1D1E"/>
              </a:solidFill>
              <a:effectLst/>
              <a:latin typeface="Arial" panose="020B0604020202020204" pitchFamily="34" charset="0"/>
              <a:cs typeface="Arial" panose="020B0604020202020204" pitchFamily="34" charset="0"/>
            </a:endParaRPr>
          </a:p>
          <a:p>
            <a:pPr marL="285750" indent="-285750">
              <a:lnSpc>
                <a:spcPct val="90000"/>
              </a:lnSpc>
              <a:buFont typeface="Arial" pitchFamily="34" charset="0"/>
              <a:buChar char="●"/>
              <a:defRPr/>
            </a:pPr>
            <a:r>
              <a:rPr lang="en-US" sz="1600" b="0" i="0" dirty="0">
                <a:solidFill>
                  <a:srgbClr val="1C1D1E"/>
                </a:solidFill>
                <a:effectLst/>
                <a:latin typeface="Arial"/>
                <a:cs typeface="Arial"/>
              </a:rPr>
              <a:t>﻿Without site-specific calibration, this model accurately reproduced observed streamflow in the Portage River, OH, Watershed (&gt;1000 km</a:t>
            </a:r>
            <a:r>
              <a:rPr lang="en-US" sz="1600" b="0" i="0" baseline="30000" dirty="0">
                <a:solidFill>
                  <a:srgbClr val="1C1D1E"/>
                </a:solidFill>
                <a:effectLst/>
                <a:latin typeface="Arial"/>
                <a:cs typeface="Arial"/>
              </a:rPr>
              <a:t>2</a:t>
            </a:r>
            <a:r>
              <a:rPr lang="en-US" sz="1600" b="0" i="0" dirty="0">
                <a:solidFill>
                  <a:srgbClr val="1C1D1E"/>
                </a:solidFill>
                <a:effectLst/>
                <a:latin typeface="Arial"/>
                <a:cs typeface="Arial"/>
              </a:rPr>
              <a:t>), significantly outperforming a widely used semi-distributed model</a:t>
            </a:r>
            <a:r>
              <a:rPr lang="en-US" sz="1600" dirty="0">
                <a:solidFill>
                  <a:srgbClr val="1C1D1E"/>
                </a:solidFill>
                <a:latin typeface="Arial"/>
                <a:cs typeface="Arial"/>
              </a:rPr>
              <a:t> calibrated for the site</a:t>
            </a:r>
            <a:r>
              <a:rPr lang="en-US" sz="1600" b="0" i="0" dirty="0">
                <a:solidFill>
                  <a:srgbClr val="1C1D1E"/>
                </a:solidFill>
                <a:effectLst/>
                <a:latin typeface="Arial"/>
                <a:cs typeface="Arial"/>
              </a:rPr>
              <a:t>.</a:t>
            </a:r>
            <a:endParaRPr lang="en-US" sz="1600" dirty="0">
              <a:solidFill>
                <a:srgbClr val="1C1D1E"/>
              </a:solidFill>
              <a:latin typeface="Arial"/>
              <a:cs typeface="Arial"/>
            </a:endParaRPr>
          </a:p>
        </p:txBody>
      </p:sp>
      <p:sp>
        <p:nvSpPr>
          <p:cNvPr id="13" name="Rectangle 235">
            <a:extLst>
              <a:ext uri="{FF2B5EF4-FFF2-40B4-BE49-F238E27FC236}">
                <a16:creationId xmlns:a16="http://schemas.microsoft.com/office/drawing/2014/main" id="{21B71F70-0558-4303-9547-B61E5C46180B}"/>
              </a:ext>
            </a:extLst>
          </p:cNvPr>
          <p:cNvSpPr>
            <a:spLocks noChangeArrowheads="1"/>
          </p:cNvSpPr>
          <p:nvPr/>
        </p:nvSpPr>
        <p:spPr bwMode="auto">
          <a:xfrm>
            <a:off x="5047825" y="6465071"/>
            <a:ext cx="6564313" cy="223837"/>
          </a:xfrm>
          <a:prstGeom prst="rect">
            <a:avLst/>
          </a:prstGeom>
          <a:noFill/>
          <a:ln w="9525">
            <a:noFill/>
            <a:miter lim="800000"/>
            <a:headEnd/>
            <a:tailEnd/>
          </a:ln>
        </p:spPr>
        <p:txBody>
          <a:bodyPr>
            <a:prstTxWarp prst="textNoShape">
              <a:avLst/>
            </a:prstTxWarp>
          </a:bodyPr>
          <a:lstStyle/>
          <a:p>
            <a:pPr marL="171450" indent="-171450" algn="r" eaLnBrk="0" hangingPunct="0">
              <a:lnSpc>
                <a:spcPct val="90000"/>
              </a:lnSpc>
            </a:pPr>
            <a:r>
              <a:rPr lang="en-US" sz="1200" b="1">
                <a:solidFill>
                  <a:srgbClr val="106433"/>
                </a:solidFill>
                <a:latin typeface="Arial Nova" panose="020B0504020202020204" pitchFamily="34" charset="0"/>
                <a:ea typeface="Rod" charset="0"/>
                <a:cs typeface="Rod" charset="0"/>
              </a:rPr>
              <a:t>Department of Energy  •  Office of Science  •  Biological and Environmental Research</a:t>
            </a:r>
          </a:p>
        </p:txBody>
      </p:sp>
      <p:sp>
        <p:nvSpPr>
          <p:cNvPr id="5" name="Text Box 6">
            <a:extLst>
              <a:ext uri="{FF2B5EF4-FFF2-40B4-BE49-F238E27FC236}">
                <a16:creationId xmlns:a16="http://schemas.microsoft.com/office/drawing/2014/main" id="{E875DDED-1942-5D4A-4899-2EAB5FDAF5BF}"/>
              </a:ext>
            </a:extLst>
          </p:cNvPr>
          <p:cNvSpPr txBox="1">
            <a:spLocks noChangeArrowheads="1"/>
          </p:cNvSpPr>
          <p:nvPr/>
        </p:nvSpPr>
        <p:spPr bwMode="auto">
          <a:xfrm>
            <a:off x="7511955" y="5445031"/>
            <a:ext cx="4433004" cy="70788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000">
                <a:solidFill>
                  <a:srgbClr val="000000"/>
                </a:solidFill>
                <a:latin typeface="+mn-lt"/>
              </a:rPr>
              <a:t>Rathore, S. S., </a:t>
            </a:r>
            <a:r>
              <a:rPr lang="en-US" sz="1000" err="1">
                <a:solidFill>
                  <a:srgbClr val="000000"/>
                </a:solidFill>
                <a:latin typeface="+mn-lt"/>
              </a:rPr>
              <a:t>Svyatsky</a:t>
            </a:r>
            <a:r>
              <a:rPr lang="en-US" sz="1000">
                <a:solidFill>
                  <a:srgbClr val="000000"/>
                </a:solidFill>
                <a:latin typeface="+mn-lt"/>
              </a:rPr>
              <a:t>, D. S., Coon, E. T., Son, K., &amp; Painter, S. L. (2024). Modeling the effects of artificial drainage on agriculture‐dominated watersheds using a fully distributed integrated hydrology model. Water Resources Research, 60, e2023WR035993. </a:t>
            </a:r>
            <a:r>
              <a:rPr lang="en-US" sz="1000">
                <a:solidFill>
                  <a:srgbClr val="000000"/>
                </a:solidFill>
                <a:latin typeface="+mn-lt"/>
                <a:hlinkClick r:id="rId4"/>
              </a:rPr>
              <a:t>https://doi.org/10.1029/2023WR035993</a:t>
            </a:r>
            <a:r>
              <a:rPr lang="en-US" sz="1000">
                <a:solidFill>
                  <a:srgbClr val="000000"/>
                </a:solidFill>
                <a:latin typeface="+mn-lt"/>
              </a:rPr>
              <a:t>   </a:t>
            </a:r>
            <a:endParaRPr lang="en-US" altLang="en-US" sz="1000">
              <a:solidFill>
                <a:srgbClr val="000000"/>
              </a:solidFill>
              <a:latin typeface="+mn-lt"/>
            </a:endParaRPr>
          </a:p>
        </p:txBody>
      </p:sp>
      <p:pic>
        <p:nvPicPr>
          <p:cNvPr id="4" name="Picture 3" descr="A graph of a graph showing the weather&#10;&#10;Description automatically generated with medium confidence">
            <a:extLst>
              <a:ext uri="{FF2B5EF4-FFF2-40B4-BE49-F238E27FC236}">
                <a16:creationId xmlns:a16="http://schemas.microsoft.com/office/drawing/2014/main" id="{FE0D5589-45CF-7EC7-6CCC-7B1431F6DDE8}"/>
              </a:ext>
            </a:extLst>
          </p:cNvPr>
          <p:cNvPicPr>
            <a:picLocks noChangeAspect="1"/>
          </p:cNvPicPr>
          <p:nvPr/>
        </p:nvPicPr>
        <p:blipFill rotWithShape="1">
          <a:blip r:embed="rId5">
            <a:extLst>
              <a:ext uri="{28A0092B-C50C-407E-A947-70E740481C1C}">
                <a14:useLocalDpi xmlns:a14="http://schemas.microsoft.com/office/drawing/2010/main" val="0"/>
              </a:ext>
            </a:extLst>
          </a:blip>
          <a:srcRect r="15365"/>
          <a:stretch/>
        </p:blipFill>
        <p:spPr>
          <a:xfrm>
            <a:off x="7086598" y="833095"/>
            <a:ext cx="5029200" cy="1361766"/>
          </a:xfrm>
          <a:prstGeom prst="rect">
            <a:avLst/>
          </a:prstGeom>
        </p:spPr>
      </p:pic>
      <p:sp>
        <p:nvSpPr>
          <p:cNvPr id="14" name="TextBox 13">
            <a:extLst>
              <a:ext uri="{FF2B5EF4-FFF2-40B4-BE49-F238E27FC236}">
                <a16:creationId xmlns:a16="http://schemas.microsoft.com/office/drawing/2014/main" id="{FDD99086-523B-5894-7C2B-AB47F7534349}"/>
              </a:ext>
            </a:extLst>
          </p:cNvPr>
          <p:cNvSpPr txBox="1"/>
          <p:nvPr/>
        </p:nvSpPr>
        <p:spPr>
          <a:xfrm>
            <a:off x="7369127" y="662289"/>
            <a:ext cx="285656" cy="338554"/>
          </a:xfrm>
          <a:prstGeom prst="rect">
            <a:avLst/>
          </a:prstGeom>
          <a:noFill/>
        </p:spPr>
        <p:txBody>
          <a:bodyPr wrap="none" rtlCol="0">
            <a:spAutoFit/>
          </a:bodyPr>
          <a:lstStyle/>
          <a:p>
            <a:r>
              <a:rPr lang="en-US" sz="1600" b="1"/>
              <a:t>a</a:t>
            </a:r>
          </a:p>
        </p:txBody>
      </p:sp>
      <p:sp>
        <p:nvSpPr>
          <p:cNvPr id="18" name="TextBox 17">
            <a:extLst>
              <a:ext uri="{FF2B5EF4-FFF2-40B4-BE49-F238E27FC236}">
                <a16:creationId xmlns:a16="http://schemas.microsoft.com/office/drawing/2014/main" id="{437AA61F-46BC-026F-E170-7AFB0C39E079}"/>
              </a:ext>
            </a:extLst>
          </p:cNvPr>
          <p:cNvSpPr txBox="1"/>
          <p:nvPr/>
        </p:nvSpPr>
        <p:spPr>
          <a:xfrm>
            <a:off x="7417226" y="2063133"/>
            <a:ext cx="341760" cy="338554"/>
          </a:xfrm>
          <a:prstGeom prst="rect">
            <a:avLst/>
          </a:prstGeom>
          <a:noFill/>
        </p:spPr>
        <p:txBody>
          <a:bodyPr wrap="none" rtlCol="0">
            <a:spAutoFit/>
          </a:bodyPr>
          <a:lstStyle/>
          <a:p>
            <a:r>
              <a:rPr lang="en-US" sz="1600" b="1"/>
              <a:t>b </a:t>
            </a:r>
          </a:p>
        </p:txBody>
      </p:sp>
      <p:grpSp>
        <p:nvGrpSpPr>
          <p:cNvPr id="21" name="Group 20">
            <a:extLst>
              <a:ext uri="{FF2B5EF4-FFF2-40B4-BE49-F238E27FC236}">
                <a16:creationId xmlns:a16="http://schemas.microsoft.com/office/drawing/2014/main" id="{51913C12-F170-5640-BA06-513692FE5114}"/>
              </a:ext>
            </a:extLst>
          </p:cNvPr>
          <p:cNvGrpSpPr/>
          <p:nvPr/>
        </p:nvGrpSpPr>
        <p:grpSpPr>
          <a:xfrm>
            <a:off x="9019764" y="2212784"/>
            <a:ext cx="3172236" cy="1807724"/>
            <a:chOff x="9006098" y="2182249"/>
            <a:chExt cx="3172236" cy="1807724"/>
          </a:xfrm>
        </p:grpSpPr>
        <p:pic>
          <p:nvPicPr>
            <p:cNvPr id="17" name="Picture 16" descr="A map of a mountain range&#10;&#10;Description automatically generated with medium confidence">
              <a:extLst>
                <a:ext uri="{FF2B5EF4-FFF2-40B4-BE49-F238E27FC236}">
                  <a16:creationId xmlns:a16="http://schemas.microsoft.com/office/drawing/2014/main" id="{A62691C1-C0A3-C536-49B5-089D355965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06098" y="2182249"/>
              <a:ext cx="2606040" cy="1737360"/>
            </a:xfrm>
            <a:prstGeom prst="rect">
              <a:avLst/>
            </a:prstGeom>
          </p:spPr>
        </p:pic>
        <p:pic>
          <p:nvPicPr>
            <p:cNvPr id="20" name="Picture 19" descr="A diagram of a map&#10;&#10;Description automatically generated with medium confidence">
              <a:extLst>
                <a:ext uri="{FF2B5EF4-FFF2-40B4-BE49-F238E27FC236}">
                  <a16:creationId xmlns:a16="http://schemas.microsoft.com/office/drawing/2014/main" id="{AE91039F-716C-33F7-5D49-383696415CE3}"/>
                </a:ext>
              </a:extLst>
            </p:cNvPr>
            <p:cNvPicPr>
              <a:picLocks noChangeAspect="1"/>
            </p:cNvPicPr>
            <p:nvPr/>
          </p:nvPicPr>
          <p:blipFill rotWithShape="1">
            <a:blip r:embed="rId7">
              <a:extLst>
                <a:ext uri="{28A0092B-C50C-407E-A947-70E740481C1C}">
                  <a14:useLocalDpi xmlns:a14="http://schemas.microsoft.com/office/drawing/2010/main" val="0"/>
                </a:ext>
              </a:extLst>
            </a:blip>
            <a:srcRect l="60004" t="4458" r="31071"/>
            <a:stretch/>
          </p:blipFill>
          <p:spPr>
            <a:xfrm>
              <a:off x="11604183" y="2252613"/>
              <a:ext cx="574151" cy="1737360"/>
            </a:xfrm>
            <a:prstGeom prst="rect">
              <a:avLst/>
            </a:prstGeom>
          </p:spPr>
        </p:pic>
      </p:grpSp>
      <p:sp>
        <p:nvSpPr>
          <p:cNvPr id="22" name="TextBox 21">
            <a:extLst>
              <a:ext uri="{FF2B5EF4-FFF2-40B4-BE49-F238E27FC236}">
                <a16:creationId xmlns:a16="http://schemas.microsoft.com/office/drawing/2014/main" id="{8DF730F4-E217-0DB7-40A0-B167784AB2DF}"/>
              </a:ext>
            </a:extLst>
          </p:cNvPr>
          <p:cNvSpPr txBox="1"/>
          <p:nvPr/>
        </p:nvSpPr>
        <p:spPr>
          <a:xfrm>
            <a:off x="9017915" y="2063133"/>
            <a:ext cx="271228" cy="338554"/>
          </a:xfrm>
          <a:prstGeom prst="rect">
            <a:avLst/>
          </a:prstGeom>
          <a:noFill/>
        </p:spPr>
        <p:txBody>
          <a:bodyPr wrap="none" rtlCol="0">
            <a:spAutoFit/>
          </a:bodyPr>
          <a:lstStyle/>
          <a:p>
            <a:r>
              <a:rPr lang="en-US" sz="1600" b="1"/>
              <a:t>c</a:t>
            </a:r>
          </a:p>
        </p:txBody>
      </p:sp>
    </p:spTree>
    <p:extLst>
      <p:ext uri="{BB962C8B-B14F-4D97-AF65-F5344CB8AC3E}">
        <p14:creationId xmlns:p14="http://schemas.microsoft.com/office/powerpoint/2010/main" val="393251153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Y 2017 BER Transition briefing MRR 02102017 Gary Tris Todd.pptx" id="{950876FA-45CC-4CBB-8EB8-94848769055F}" vid="{E060FB21-235D-4E61-AB69-C8AF0AE30E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EE2EA1CCEDFE42ABC93D9292C873B0" ma:contentTypeVersion="15" ma:contentTypeDescription="Create a new document." ma:contentTypeScope="" ma:versionID="d0e421adeeb29216af584de8cfaaa04a">
  <xsd:schema xmlns:xsd="http://www.w3.org/2001/XMLSchema" xmlns:xs="http://www.w3.org/2001/XMLSchema" xmlns:p="http://schemas.microsoft.com/office/2006/metadata/properties" xmlns:ns2="c984396b-6b2b-4702-b0ed-ddd4650c9569" xmlns:ns3="df1a08c3-14da-4669-a81b-4822034d70c2" xmlns:ns4="5cece13e-3376-4417-9525-be60b11a89a8" targetNamespace="http://schemas.microsoft.com/office/2006/metadata/properties" ma:root="true" ma:fieldsID="2635d5d37e702e062bf6f3db5e2ece6e" ns2:_="" ns3:_="" ns4:_="">
    <xsd:import namespace="c984396b-6b2b-4702-b0ed-ddd4650c9569"/>
    <xsd:import namespace="df1a08c3-14da-4669-a81b-4822034d70c2"/>
    <xsd:import namespace="5cece13e-3376-4417-9525-be60b11a89a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GenerationTime" minOccurs="0"/>
                <xsd:element ref="ns3:MediaServiceEventHashCode" minOccurs="0"/>
                <xsd:element ref="ns3:MediaServiceLocation" minOccurs="0"/>
                <xsd:element ref="ns3:MediaServiceOCR"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84396b-6b2b-4702-b0ed-ddd4650c956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f1a08c3-14da-4669-a81b-4822034d70c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60f1aaf-6244-4bb9-9bf9-38bf3738530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cece13e-3376-4417-9525-be60b11a89a8"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1dbef186-2c9c-465c-b98c-3ee97403fb82}" ma:internalName="TaxCatchAll" ma:showField="CatchAllData" ma:web="c984396b-6b2b-4702-b0ed-ddd4650c95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f1a08c3-14da-4669-a81b-4822034d70c2">
      <Terms xmlns="http://schemas.microsoft.com/office/infopath/2007/PartnerControls"/>
    </lcf76f155ced4ddcb4097134ff3c332f>
    <TaxCatchAll xmlns="5cece13e-3376-4417-9525-be60b11a89a8" xsi:nil="true"/>
  </documentManagement>
</p:properties>
</file>

<file path=customXml/itemProps1.xml><?xml version="1.0" encoding="utf-8"?>
<ds:datastoreItem xmlns:ds="http://schemas.openxmlformats.org/officeDocument/2006/customXml" ds:itemID="{426A0052-45CF-4915-8A3A-5A80A05D34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84396b-6b2b-4702-b0ed-ddd4650c9569"/>
    <ds:schemaRef ds:uri="df1a08c3-14da-4669-a81b-4822034d70c2"/>
    <ds:schemaRef ds:uri="5cece13e-3376-4417-9525-be60b11a89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65C4C2-4478-4D9E-A6A1-E2DBA1C29A2E}">
  <ds:schemaRefs>
    <ds:schemaRef ds:uri="http://schemas.microsoft.com/sharepoint/v3/contenttype/forms"/>
  </ds:schemaRefs>
</ds:datastoreItem>
</file>

<file path=customXml/itemProps3.xml><?xml version="1.0" encoding="utf-8"?>
<ds:datastoreItem xmlns:ds="http://schemas.openxmlformats.org/officeDocument/2006/customXml" ds:itemID="{B0913A82-260E-4EE4-B3B5-558A6A351E7F}">
  <ds:schemaRefs>
    <ds:schemaRef ds:uri="http://www.w3.org/XML/1998/namespace"/>
    <ds:schemaRef ds:uri="http://schemas.microsoft.com/office/2006/documentManagement/types"/>
    <ds:schemaRef ds:uri="http://purl.org/dc/terms/"/>
    <ds:schemaRef ds:uri="c984396b-6b2b-4702-b0ed-ddd4650c9569"/>
    <ds:schemaRef ds:uri="http://schemas.microsoft.com/office/infopath/2007/PartnerControls"/>
    <ds:schemaRef ds:uri="df1a08c3-14da-4669-a81b-4822034d70c2"/>
    <ds:schemaRef ds:uri="http://schemas.openxmlformats.org/package/2006/metadata/core-properties"/>
    <ds:schemaRef ds:uri="http://purl.org/dc/elements/1.1/"/>
    <ds:schemaRef ds:uri="5cece13e-3376-4417-9525-be60b11a89a8"/>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SC template</Template>
  <TotalTime>2900</TotalTime>
  <Words>302</Words>
  <Application>Microsoft Macintosh PowerPoint</Application>
  <PresentationFormat>Widescreen</PresentationFormat>
  <Paragraphs>18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Nova</vt:lpstr>
      <vt:lpstr>Calibri</vt:lpstr>
      <vt:lpstr>Times New Roman</vt:lpstr>
      <vt:lpstr>1_Office Theme</vt:lpstr>
      <vt:lpstr>PowerPoint Presentation</vt:lpstr>
    </vt:vector>
  </TitlesOfParts>
  <Company>US Department of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West, Tristram</dc:creator>
  <cp:lastModifiedBy>Painter, Scott</cp:lastModifiedBy>
  <cp:revision>137</cp:revision>
  <cp:lastPrinted>2022-03-28T16:23:10Z</cp:lastPrinted>
  <dcterms:created xsi:type="dcterms:W3CDTF">2019-02-27T15:57:00Z</dcterms:created>
  <dcterms:modified xsi:type="dcterms:W3CDTF">2024-06-19T14:37:05Z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0x01010007EE2EA1CCEDFE42ABC93D9292C873B0</vt:lpwstr>
  </property>
  <property fmtid="{D5CDD505-2E9C-101B-9397-08002B2CF9AE}" pid="3" name="MediaServiceImageTags">
    <vt:lpwstr/>
  </property>
</Properties>
</file>