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8" r:id="rId5"/>
  </p:sldIdLst>
  <p:sldSz cx="12192000" cy="6858000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ndy, Beth E" initials="MBE" lastIdx="6" clrIdx="0">
    <p:extLst>
      <p:ext uri="{19B8F6BF-5375-455C-9EA6-DF929625EA0E}">
        <p15:presenceInfo xmlns:p15="http://schemas.microsoft.com/office/powerpoint/2012/main" userId="S::beth.mundy@pnnl.gov::09c03546-1d2d-4d82-89e1-bb5e2a2e68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266" autoAdjust="0"/>
    <p:restoredTop sz="97739" autoAdjust="0"/>
  </p:normalViewPr>
  <p:slideViewPr>
    <p:cSldViewPr>
      <p:cViewPr varScale="1">
        <p:scale>
          <a:sx n="128" d="100"/>
          <a:sy n="128" d="100"/>
        </p:scale>
        <p:origin x="147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4913F5-1EAE-474B-AF5A-E8BC3172F19B}" type="datetimeFigureOut">
              <a:rPr lang="en-US"/>
              <a:pPr>
                <a:defRPr/>
              </a:pPr>
              <a:t>4/8/24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298FFB-70F1-4A24-9782-D3D4B90F4D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624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05FAF-829E-4395-B8B6-B498D53B3B43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729682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35F78-85A2-4A8E-B588-72BEBA900BB0}" type="datetimeFigureOut">
              <a:rPr lang="en-US"/>
              <a:pPr>
                <a:defRPr/>
              </a:pPr>
              <a:t>4/8/24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678E4-5B40-41E7-B295-6E15A5E915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59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7F625-517B-440F-9267-2A80D666B736}" type="datetimeFigureOut">
              <a:rPr lang="en-US"/>
              <a:pPr>
                <a:defRPr/>
              </a:pPr>
              <a:t>4/8/24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89244-42D4-4344-8CB0-317EFA9D52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83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12E40-FFBC-4D16-9B96-AE4DC79ACE89}" type="datetimeFigureOut">
              <a:rPr lang="en-US"/>
              <a:pPr>
                <a:defRPr/>
              </a:pPr>
              <a:t>4/8/24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DC9DD-7613-4A46-8A55-B05D74670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806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773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42F4A-CFDF-49B1-A5BB-80EE2A5CB064}" type="datetimeFigureOut">
              <a:rPr lang="en-US"/>
              <a:pPr>
                <a:defRPr/>
              </a:pPr>
              <a:t>4/8/24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322A1-86CB-4EDD-BD25-C77A09E989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49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97724-70E9-494E-82EA-47E688CC4935}" type="datetimeFigureOut">
              <a:rPr lang="en-US"/>
              <a:pPr>
                <a:defRPr/>
              </a:pPr>
              <a:t>4/8/24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3BD9F-1ED7-43F1-AEB5-0E60C8DFB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10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9D08-0738-4E34-AC41-6639B35ACD6D}" type="datetimeFigureOut">
              <a:rPr lang="en-US"/>
              <a:pPr>
                <a:defRPr/>
              </a:pPr>
              <a:t>4/8/24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041E4-4A3F-4086-9C88-809FE63A66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08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95167-4DB7-4E11-886A-CB7F3966F72D}" type="datetimeFigureOut">
              <a:rPr lang="en-US"/>
              <a:pPr>
                <a:defRPr/>
              </a:pPr>
              <a:t>4/8/24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9FE3B-D710-4794-B641-5B860069A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41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64730-86BB-4110-9C41-08FDBFA392CA}" type="datetimeFigureOut">
              <a:rPr lang="en-US"/>
              <a:pPr>
                <a:defRPr/>
              </a:pPr>
              <a:t>4/8/24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306B0-1A4A-4863-93A3-4B49804814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02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AAD07-01BF-446E-8744-C7BB7767638F}" type="datetimeFigureOut">
              <a:rPr lang="en-US"/>
              <a:pPr>
                <a:defRPr/>
              </a:pPr>
              <a:t>4/8/24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7ABCF-3691-42EF-8D96-8AEB84F186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20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E092C-7F6F-4DA2-94A1-AFFE6A3B6BFC}" type="datetimeFigureOut">
              <a:rPr lang="en-US"/>
              <a:pPr>
                <a:defRPr/>
              </a:pPr>
              <a:t>4/8/24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D7103-DDC9-4808-B39B-D6FA4C867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2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19B4-0779-4B38-8346-A994C45F2BF8}" type="datetimeFigureOut">
              <a:rPr lang="en-US"/>
              <a:pPr>
                <a:defRPr/>
              </a:pPr>
              <a:t>4/8/24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C4C9C-1FCF-4447-B5EF-8B19357343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78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570776-5D34-4B94-8688-589C882A4837}" type="datetimeFigureOut">
              <a:rPr lang="en-US"/>
              <a:pPr>
                <a:defRPr/>
              </a:pPr>
              <a:t>4/8/24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0C62178-E8A7-4C00-A203-4DE18BC737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40336" y="1344659"/>
            <a:ext cx="5834666" cy="128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/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300" dirty="0">
                <a:solidFill>
                  <a:prstClr val="black"/>
                </a:solidFill>
              </a:rPr>
              <a:t>Develop the Geospatial Raster Input Data for Capacity Expansion Regional Feasibility (GRIDCERF) data package to evaluate siting suitability for renewable and non-renewable power plants across the United States, considering a range of location- and technology-specific issues that impact power plant siting.</a:t>
            </a:r>
            <a:endParaRPr lang="en-US" sz="1300" b="1" dirty="0">
              <a:solidFill>
                <a:prstClr val="black"/>
              </a:solidFill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60106" y="99938"/>
            <a:ext cx="1203189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Advancing Energy Infrastructure Expansion Planning with the GRIDCERF Data Package</a:t>
            </a:r>
            <a:endParaRPr lang="en-US" altLang="en-US" sz="28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6324600" y="5836126"/>
            <a:ext cx="5410200" cy="61202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Vernon, Chris R., Kendall </a:t>
            </a:r>
            <a:r>
              <a:rPr lang="en-US" sz="1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Mongird</a:t>
            </a:r>
            <a:r>
              <a:rPr lang="en-US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Kristian Nelson, and Jennie S. Rice. 2023. “Harmonized geospatial data to support infrastructure siting feasibility planning for energy system transitions.” </a:t>
            </a:r>
            <a:r>
              <a:rPr lang="en-US" sz="1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Scientific Data </a:t>
            </a:r>
            <a:r>
              <a:rPr lang="en-US" sz="1000" i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10</a:t>
            </a:r>
            <a:r>
              <a:rPr lang="en-US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(786). https://</a:t>
            </a:r>
            <a:r>
              <a:rPr lang="en-US" sz="1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doi.org</a:t>
            </a:r>
            <a:r>
              <a:rPr lang="en-US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/10.1038/s41597-023-02694-y</a:t>
            </a:r>
            <a:endParaRPr lang="en-US" sz="1000" dirty="0">
              <a:effectLst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6212238" y="4932706"/>
            <a:ext cx="56133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1000" b="1" dirty="0">
                <a:solidFill>
                  <a:srgbClr val="0000FF"/>
                </a:solidFill>
                <a:latin typeface="Arial" panose="020B0604020202020204" pitchFamily="34" charset="0"/>
              </a:rPr>
              <a:t>This figure illustrates the result of combining multiple geospatial data layers (1 km</a:t>
            </a:r>
            <a:r>
              <a:rPr lang="en-US" sz="1000" b="1" baseline="30000" dirty="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r>
              <a:rPr lang="en-US" sz="1000" b="1" dirty="0">
                <a:solidFill>
                  <a:srgbClr val="0000FF"/>
                </a:solidFill>
                <a:latin typeface="Arial" panose="020B0604020202020204" pitchFamily="34" charset="0"/>
              </a:rPr>
              <a:t> resolution) to define the siting suitability of thermoelectric power plants. These layers represent </a:t>
            </a:r>
            <a:r>
              <a:rPr lang="en-US" sz="1000" b="1">
                <a:solidFill>
                  <a:srgbClr val="0000FF"/>
                </a:solidFill>
                <a:latin typeface="Arial" panose="020B0604020202020204" pitchFamily="34" charset="0"/>
              </a:rPr>
              <a:t>siting requirements, </a:t>
            </a:r>
            <a:r>
              <a:rPr lang="en-US" sz="1000" b="1" dirty="0">
                <a:solidFill>
                  <a:srgbClr val="0000FF"/>
                </a:solidFill>
                <a:latin typeface="Arial" panose="020B0604020202020204" pitchFamily="34" charset="0"/>
              </a:rPr>
              <a:t>such as proximity to water availability, avoiding protected lands, and avoiding areas with high population density.</a:t>
            </a:r>
            <a:endParaRPr lang="en-US" altLang="en-US" sz="10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8BF74B0-DE2D-377C-83B3-52E22BD1D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06" y="2559844"/>
            <a:ext cx="5834666" cy="185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/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300" dirty="0">
                <a:solidFill>
                  <a:prstClr val="black"/>
                </a:solidFill>
              </a:rPr>
              <a:t>Compile a comprehensive set of geospatial data across the conterminous U.S. to create land suitability layers tailored to the siting requirements of 56 renewable and non-renewable power plant technology configurations.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300" dirty="0">
                <a:solidFill>
                  <a:prstClr val="black"/>
                </a:solidFill>
              </a:rPr>
              <a:t>Develop a common spatial resolution of 1 km</a:t>
            </a:r>
            <a:r>
              <a:rPr lang="en-US" sz="1300" baseline="30000" dirty="0">
                <a:solidFill>
                  <a:prstClr val="black"/>
                </a:solidFill>
              </a:rPr>
              <a:t>2</a:t>
            </a:r>
            <a:r>
              <a:rPr lang="en-US" sz="1300" dirty="0">
                <a:solidFill>
                  <a:prstClr val="black"/>
                </a:solidFill>
              </a:rPr>
              <a:t> as a basis for the average footprint of a utility-scale power plant, addressing the larger land footprint of wind and solar in multiples of 1 km</a:t>
            </a:r>
            <a:r>
              <a:rPr lang="en-US" sz="1300" baseline="30000" dirty="0">
                <a:solidFill>
                  <a:prstClr val="black"/>
                </a:solidFill>
              </a:rPr>
              <a:t>2</a:t>
            </a:r>
            <a:r>
              <a:rPr lang="en-US" sz="1300" dirty="0">
                <a:solidFill>
                  <a:prstClr val="black"/>
                </a:solidFill>
              </a:rPr>
              <a:t> grid cells.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300" dirty="0">
                <a:solidFill>
                  <a:prstClr val="black"/>
                </a:solidFill>
              </a:rPr>
              <a:t>Incorporate both static and dynamic layers in the data package to facilitate modeling of future energy infrastructure under changing conditions, such as population projections and changing environmental conditions.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94BB43-E224-DEE9-15D1-8FDDF20D2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098" y="4848226"/>
            <a:ext cx="5834666" cy="185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/>
          <a:p>
            <a:pPr marL="283464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300" dirty="0">
                <a:solidFill>
                  <a:srgbClr val="000000"/>
                </a:solidFill>
              </a:rPr>
              <a:t>Provides high-resolution products to evaluate siting suitability for renewable and non-renewable power plants in the conterminous U.S.</a:t>
            </a:r>
          </a:p>
          <a:p>
            <a:pPr marL="283464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300" dirty="0">
                <a:solidFill>
                  <a:srgbClr val="000000"/>
                </a:solidFill>
              </a:rPr>
              <a:t>Offers 264 suitability layers for use with 56 power plant technologies in a harmonized format that can be easily ingested by geospatially-enabled modeling software.</a:t>
            </a:r>
          </a:p>
          <a:p>
            <a:pPr marL="283464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sz="1300" dirty="0">
                <a:solidFill>
                  <a:prstClr val="black"/>
                </a:solidFill>
              </a:rPr>
              <a:t>Robustly addresses science objectives for infrastructure siting feasibility planning amid climate change, energy transitions, and socioeconomic change.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401EFDF-50E3-340F-EBF7-9002B0511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929" y="1066800"/>
            <a:ext cx="5834666" cy="37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>
                <a:solidFill>
                  <a:prstClr val="black"/>
                </a:solidFill>
              </a:rPr>
              <a:t>Objective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7A84942-FEBE-A930-6496-9FA34FD6C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67" y="2262210"/>
            <a:ext cx="5834666" cy="37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>
                <a:solidFill>
                  <a:prstClr val="black"/>
                </a:solidFill>
              </a:rPr>
              <a:t>Approach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45C8B62-5EEE-2E74-C2BB-F43010C0A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67" y="4522640"/>
            <a:ext cx="5834666" cy="37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>
                <a:solidFill>
                  <a:prstClr val="black"/>
                </a:solidFill>
              </a:rPr>
              <a:t>Impact</a:t>
            </a:r>
          </a:p>
        </p:txBody>
      </p:sp>
      <p:pic>
        <p:nvPicPr>
          <p:cNvPr id="1026" name="Picture 2" descr="Fig. 1">
            <a:extLst>
              <a:ext uri="{FF2B5EF4-FFF2-40B4-BE49-F238E27FC236}">
                <a16:creationId xmlns:a16="http://schemas.microsoft.com/office/drawing/2014/main" id="{4E7BA15C-FB56-C2BF-91D3-7FBD74ADF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71600"/>
            <a:ext cx="5278967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8a9b28a-468d-4f89-a24a-ae448d085101">
      <Terms xmlns="http://schemas.microsoft.com/office/infopath/2007/PartnerControls"/>
    </lcf76f155ced4ddcb4097134ff3c332f>
    <TaxCatchAll xmlns="46a18389-f917-48ab-8f10-3a1967a18774" xsi:nil="true"/>
    <SharedWithUsers xmlns="46a18389-f917-48ab-8f10-3a1967a18774">
      <UserInfo>
        <DisplayName>Rice, Jennie S</DisplayName>
        <AccountId>12</AccountId>
        <AccountType/>
      </UserInfo>
      <UserInfo>
        <DisplayName>Vernon, Chris R</DisplayName>
        <AccountId>27</AccountId>
        <AccountType/>
      </UserInfo>
      <UserInfo>
        <DisplayName>Mcgrath, Casey R</DisplayName>
        <AccountId>11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F6AD9F8B4FFE4AB38BD0C762315BE6" ma:contentTypeVersion="12" ma:contentTypeDescription="Create a new document." ma:contentTypeScope="" ma:versionID="e422ebd4274b3a162ca1fec6100d2eff">
  <xsd:schema xmlns:xsd="http://www.w3.org/2001/XMLSchema" xmlns:xs="http://www.w3.org/2001/XMLSchema" xmlns:p="http://schemas.microsoft.com/office/2006/metadata/properties" xmlns:ns2="d8a9b28a-468d-4f89-a24a-ae448d085101" xmlns:ns3="46a18389-f917-48ab-8f10-3a1967a18774" targetNamespace="http://schemas.microsoft.com/office/2006/metadata/properties" ma:root="true" ma:fieldsID="1e56ff8d7fa227df85432f8c13b5b208" ns2:_="" ns3:_="">
    <xsd:import namespace="d8a9b28a-468d-4f89-a24a-ae448d085101"/>
    <xsd:import namespace="46a18389-f917-48ab-8f10-3a1967a187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a9b28a-468d-4f89-a24a-ae448d0851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60f1aaf-6244-4bb9-9bf9-38bf373853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a18389-f917-48ab-8f10-3a1967a1877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5bf9843-7740-4fe6-90cf-0b165ea11b63}" ma:internalName="TaxCatchAll" ma:showField="CatchAllData" ma:web="46a18389-f917-48ab-8f10-3a1967a187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57D9F0-2B85-430B-8843-0027C0E6F07C}">
  <ds:schemaRefs>
    <ds:schemaRef ds:uri="http://www.w3.org/XML/1998/namespace"/>
    <ds:schemaRef ds:uri="http://purl.org/dc/dcmitype/"/>
    <ds:schemaRef ds:uri="http://purl.org/dc/elements/1.1/"/>
    <ds:schemaRef ds:uri="d8a9b28a-468d-4f89-a24a-ae448d085101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46a18389-f917-48ab-8f10-3a1967a18774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3C549A3-69A4-4111-9D7F-9ED6E69EE5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a9b28a-468d-4f89-a24a-ae448d085101"/>
    <ds:schemaRef ds:uri="46a18389-f917-48ab-8f10-3a1967a187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74935E-4390-47DD-99CE-60A5373B7B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</Template>
  <TotalTime>6512</TotalTime>
  <Words>326</Words>
  <Application>Microsoft Macintosh PowerPoint</Application>
  <PresentationFormat>Widescreen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SimSun</vt:lpstr>
      <vt:lpstr>Arial</vt:lpstr>
      <vt:lpstr>Calibri</vt:lpstr>
      <vt:lpstr>Times New Roman</vt:lpstr>
      <vt:lpstr>DOE-Sample-Slide-Highlights-Template</vt:lpstr>
      <vt:lpstr>PowerPoint Presentation</vt:lpstr>
    </vt:vector>
  </TitlesOfParts>
  <Company>PNNL IM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Emily L</dc:creator>
  <cp:lastModifiedBy>Rice, Jennie S</cp:lastModifiedBy>
  <cp:revision>25</cp:revision>
  <cp:lastPrinted>2011-05-11T17:30:12Z</cp:lastPrinted>
  <dcterms:created xsi:type="dcterms:W3CDTF">2017-11-02T21:19:41Z</dcterms:created>
  <dcterms:modified xsi:type="dcterms:W3CDTF">2024-04-08T21:22:24Z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75333844-ddec-49b7-ae1e-c27b23a45b5c</vt:lpwstr>
  </property>
  <property fmtid="{D5CDD505-2E9C-101B-9397-08002B2CF9AE}" pid="3" name="ContentTypeId">
    <vt:lpwstr>0x01010043F6AD9F8B4FFE4AB38BD0C762315BE6</vt:lpwstr>
  </property>
  <property fmtid="{D5CDD505-2E9C-101B-9397-08002B2CF9AE}" pid="4" name="Order">
    <vt:r8>3400</vt:r8>
  </property>
  <property fmtid="{D5CDD505-2E9C-101B-9397-08002B2CF9AE}" pid="5" name="MediaServiceImageTags">
    <vt:lpwstr/>
  </property>
</Properties>
</file>