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1" r:id="rId4"/>
  </p:sldMasterIdLst>
  <p:notesMasterIdLst>
    <p:notesMasterId r:id="rId5"/>
  </p:notesMasterIdLst>
  <p:sldIdLst>
    <p:sldId id="256" r:id="rId6"/>
  </p:sldIdLst>
  <p:sldSz cy="6858000" cx="12192000"/>
  <p:notesSz cx="7102475" cy="93884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1"/>
            <a:ext cx="3077739" cy="469424"/>
          </a:xfrm>
          <a:prstGeom prst="rect">
            <a:avLst/>
          </a:prstGeom>
          <a:noFill/>
          <a:ln>
            <a:noFill/>
          </a:ln>
        </p:spPr>
        <p:txBody>
          <a:bodyPr anchorCtr="0" anchor="t" bIns="47100" lIns="94200" spcFirstLastPara="1" rIns="94200" wrap="square" tIns="471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093" y="1"/>
            <a:ext cx="3077739" cy="469424"/>
          </a:xfrm>
          <a:prstGeom prst="rect">
            <a:avLst/>
          </a:prstGeom>
          <a:noFill/>
          <a:ln>
            <a:noFill/>
          </a:ln>
        </p:spPr>
        <p:txBody>
          <a:bodyPr anchorCtr="0" anchor="t" bIns="47100" lIns="94200" spcFirstLastPara="1" rIns="94200" wrap="square" tIns="471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0688" y="704850"/>
            <a:ext cx="6261100" cy="3521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248" y="4459528"/>
            <a:ext cx="5681980" cy="4224814"/>
          </a:xfrm>
          <a:prstGeom prst="rect">
            <a:avLst/>
          </a:prstGeom>
          <a:noFill/>
          <a:ln>
            <a:noFill/>
          </a:ln>
        </p:spPr>
        <p:txBody>
          <a:bodyPr anchorCtr="0" anchor="t" bIns="47100" lIns="94200" spcFirstLastPara="1" rIns="94200" wrap="square" tIns="471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917423"/>
            <a:ext cx="3077739" cy="469424"/>
          </a:xfrm>
          <a:prstGeom prst="rect">
            <a:avLst/>
          </a:prstGeom>
          <a:noFill/>
          <a:ln>
            <a:noFill/>
          </a:ln>
        </p:spPr>
        <p:txBody>
          <a:bodyPr anchorCtr="0" anchor="b" bIns="47100" lIns="94200" spcFirstLastPara="1" rIns="94200" wrap="square" tIns="471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093" y="8917423"/>
            <a:ext cx="3077739" cy="469424"/>
          </a:xfrm>
          <a:prstGeom prst="rect">
            <a:avLst/>
          </a:prstGeom>
          <a:noFill/>
          <a:ln>
            <a:noFill/>
          </a:ln>
        </p:spPr>
        <p:txBody>
          <a:bodyPr anchorCtr="0" anchor="b" bIns="47100" lIns="94200" spcFirstLastPara="1" rIns="94200"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1:notes"/>
          <p:cNvSpPr txBox="1"/>
          <p:nvPr>
            <p:ph idx="12" type="sldNum"/>
          </p:nvPr>
        </p:nvSpPr>
        <p:spPr>
          <a:xfrm>
            <a:off x="4023093" y="8917423"/>
            <a:ext cx="3077739" cy="469424"/>
          </a:xfrm>
          <a:prstGeom prst="rect">
            <a:avLst/>
          </a:prstGeom>
          <a:noFill/>
          <a:ln>
            <a:noFill/>
          </a:ln>
        </p:spPr>
        <p:txBody>
          <a:bodyPr anchorCtr="0" anchor="b" bIns="47100" lIns="94200" spcFirstLastPara="1" rIns="94200"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25" name="Google Shape;25;p1:notes"/>
          <p:cNvSpPr/>
          <p:nvPr>
            <p:ph idx="2" type="sldImg"/>
          </p:nvPr>
        </p:nvSpPr>
        <p:spPr>
          <a:xfrm>
            <a:off x="420688" y="704850"/>
            <a:ext cx="6261100" cy="35210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 name="Google Shape;26;p1:notes"/>
          <p:cNvSpPr txBox="1"/>
          <p:nvPr>
            <p:ph idx="1" type="body"/>
          </p:nvPr>
        </p:nvSpPr>
        <p:spPr>
          <a:xfrm>
            <a:off x="710248" y="4459528"/>
            <a:ext cx="5681980" cy="4224814"/>
          </a:xfrm>
          <a:prstGeom prst="rect">
            <a:avLst/>
          </a:prstGeom>
          <a:noFill/>
          <a:ln>
            <a:noFill/>
          </a:ln>
        </p:spPr>
        <p:txBody>
          <a:bodyPr anchorCtr="0" anchor="t" bIns="47100" lIns="94200" spcFirstLastPara="1" rIns="94200" wrap="square" tIns="47100">
            <a:noAutofit/>
          </a:bodyPr>
          <a:lstStyle/>
          <a:p>
            <a:pPr indent="0" lvl="0" marL="0" marR="0" rtl="0" algn="l">
              <a:spcBef>
                <a:spcPts val="0"/>
              </a:spcBef>
              <a:spcAft>
                <a:spcPts val="0"/>
              </a:spcAft>
              <a:buNone/>
            </a:pPr>
            <a:r>
              <a:rPr b="1" lang="en-US" sz="1800">
                <a:solidFill>
                  <a:srgbClr val="106636"/>
                </a:solidFill>
                <a:latin typeface="Times New Roman"/>
                <a:ea typeface="Times New Roman"/>
                <a:cs typeface="Times New Roman"/>
                <a:sym typeface="Times New Roman"/>
              </a:rPr>
              <a:t>Word highlight text here.</a:t>
            </a:r>
            <a:endParaRPr sz="18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4" name="Shape 14"/>
        <p:cNvGrpSpPr/>
        <p:nvPr/>
      </p:nvGrpSpPr>
      <p:grpSpPr>
        <a:xfrm>
          <a:off x="0" y="0"/>
          <a:ext cx="0" cy="0"/>
          <a:chOff x="0" y="0"/>
          <a:chExt cx="0" cy="0"/>
        </a:xfrm>
      </p:grpSpPr>
      <p:sp>
        <p:nvSpPr>
          <p:cNvPr id="15" name="Google Shape;15;p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3"/>
          <p:cNvSpPr/>
          <p:nvPr/>
        </p:nvSpPr>
        <p:spPr>
          <a:xfrm>
            <a:off x="406400" y="6248400"/>
            <a:ext cx="3556000"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3"/>
          <p:cNvSpPr txBox="1"/>
          <p:nvPr>
            <p:ph idx="1" type="subTitle"/>
          </p:nvPr>
        </p:nvSpPr>
        <p:spPr>
          <a:xfrm>
            <a:off x="1828800" y="3200400"/>
            <a:ext cx="8534400" cy="1752600"/>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rgbClr val="3F3F3F"/>
              </a:buClr>
              <a:buSzPts val="2400"/>
              <a:buNone/>
              <a:defRPr b="0">
                <a:solidFill>
                  <a:srgbClr val="3F3F3F"/>
                </a:solidFill>
                <a:latin typeface="Arial"/>
                <a:ea typeface="Arial"/>
                <a:cs typeface="Arial"/>
                <a:sym typeface="Arial"/>
              </a:defRPr>
            </a:lvl1pPr>
            <a:lvl2pPr lvl="1" algn="ctr">
              <a:spcBef>
                <a:spcPts val="440"/>
              </a:spcBef>
              <a:spcAft>
                <a:spcPts val="0"/>
              </a:spcAft>
              <a:buClr>
                <a:srgbClr val="888888"/>
              </a:buClr>
              <a:buSzPts val="22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3"/>
          <p:cNvSpPr txBox="1"/>
          <p:nvPr>
            <p:ph type="title"/>
          </p:nvPr>
        </p:nvSpPr>
        <p:spPr>
          <a:xfrm>
            <a:off x="609600" y="1981200"/>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b="1" sz="3200">
                <a:solidFill>
                  <a:srgbClr val="146737"/>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 name="Google Shape;20;p3"/>
          <p:cNvSpPr txBox="1"/>
          <p:nvPr>
            <p:ph idx="12" type="sldNum"/>
          </p:nvPr>
        </p:nvSpPr>
        <p:spPr>
          <a:xfrm>
            <a:off x="11218333" y="6351589"/>
            <a:ext cx="5080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106636"/>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106636"/>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106636"/>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106636"/>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106636"/>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106636"/>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106636"/>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106636"/>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10663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3">
            <a:alphaModFix/>
          </a:blip>
          <a:srcRect b="0" l="0" r="0" t="0"/>
          <a:stretch/>
        </p:blipFill>
        <p:spPr>
          <a:xfrm>
            <a:off x="3352800" y="304800"/>
            <a:ext cx="5105400" cy="85697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0" y="-219075"/>
            <a:ext cx="121920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2400" u="none" cap="none" strike="noStrike">
                <a:solidFill>
                  <a:srgbClr val="106636"/>
                </a:solidFill>
                <a:latin typeface="Arial"/>
                <a:ea typeface="Arial"/>
                <a:cs typeface="Arial"/>
                <a:sym typeface="Arial"/>
              </a:defRPr>
            </a:lvl1pPr>
            <a:lvl2pPr lvl="1" marR="0" rtl="0" algn="ctr">
              <a:spcBef>
                <a:spcPts val="0"/>
              </a:spcBef>
              <a:spcAft>
                <a:spcPts val="0"/>
              </a:spcAft>
              <a:buSzPts val="1400"/>
              <a:buNone/>
              <a:defRPr b="0" i="0" sz="2400" u="none" cap="none" strike="noStrike">
                <a:solidFill>
                  <a:srgbClr val="106636"/>
                </a:solidFill>
                <a:latin typeface="Arial"/>
                <a:ea typeface="Arial"/>
                <a:cs typeface="Arial"/>
                <a:sym typeface="Arial"/>
              </a:defRPr>
            </a:lvl2pPr>
            <a:lvl3pPr lvl="2" marR="0" rtl="0" algn="ctr">
              <a:spcBef>
                <a:spcPts val="0"/>
              </a:spcBef>
              <a:spcAft>
                <a:spcPts val="0"/>
              </a:spcAft>
              <a:buSzPts val="1400"/>
              <a:buNone/>
              <a:defRPr b="0" i="0" sz="2400" u="none" cap="none" strike="noStrike">
                <a:solidFill>
                  <a:srgbClr val="106636"/>
                </a:solidFill>
                <a:latin typeface="Arial"/>
                <a:ea typeface="Arial"/>
                <a:cs typeface="Arial"/>
                <a:sym typeface="Arial"/>
              </a:defRPr>
            </a:lvl3pPr>
            <a:lvl4pPr lvl="3" marR="0" rtl="0" algn="ctr">
              <a:spcBef>
                <a:spcPts val="0"/>
              </a:spcBef>
              <a:spcAft>
                <a:spcPts val="0"/>
              </a:spcAft>
              <a:buSzPts val="1400"/>
              <a:buNone/>
              <a:defRPr b="0" i="0" sz="2400" u="none" cap="none" strike="noStrike">
                <a:solidFill>
                  <a:srgbClr val="106636"/>
                </a:solidFill>
                <a:latin typeface="Arial"/>
                <a:ea typeface="Arial"/>
                <a:cs typeface="Arial"/>
                <a:sym typeface="Arial"/>
              </a:defRPr>
            </a:lvl4pPr>
            <a:lvl5pPr lvl="4" marR="0" rtl="0" algn="ctr">
              <a:spcBef>
                <a:spcPts val="0"/>
              </a:spcBef>
              <a:spcAft>
                <a:spcPts val="0"/>
              </a:spcAft>
              <a:buSzPts val="1400"/>
              <a:buNone/>
              <a:defRPr b="0" i="0" sz="2400" u="none" cap="none" strike="noStrike">
                <a:solidFill>
                  <a:srgbClr val="106636"/>
                </a:solidFill>
                <a:latin typeface="Arial"/>
                <a:ea typeface="Arial"/>
                <a:cs typeface="Arial"/>
                <a:sym typeface="Arial"/>
              </a:defRPr>
            </a:lvl5pPr>
            <a:lvl6pPr lvl="5" marR="0" rtl="0" algn="ctr">
              <a:spcBef>
                <a:spcPts val="0"/>
              </a:spcBef>
              <a:spcAft>
                <a:spcPts val="0"/>
              </a:spcAft>
              <a:buSzPts val="1400"/>
              <a:buNone/>
              <a:defRPr b="0" i="0" sz="2400" u="none" cap="none" strike="noStrike">
                <a:solidFill>
                  <a:srgbClr val="106636"/>
                </a:solidFill>
                <a:latin typeface="Arial"/>
                <a:ea typeface="Arial"/>
                <a:cs typeface="Arial"/>
                <a:sym typeface="Arial"/>
              </a:defRPr>
            </a:lvl6pPr>
            <a:lvl7pPr lvl="6" marR="0" rtl="0" algn="ctr">
              <a:spcBef>
                <a:spcPts val="0"/>
              </a:spcBef>
              <a:spcAft>
                <a:spcPts val="0"/>
              </a:spcAft>
              <a:buSzPts val="1400"/>
              <a:buNone/>
              <a:defRPr b="0" i="0" sz="2400" u="none" cap="none" strike="noStrike">
                <a:solidFill>
                  <a:srgbClr val="106636"/>
                </a:solidFill>
                <a:latin typeface="Arial"/>
                <a:ea typeface="Arial"/>
                <a:cs typeface="Arial"/>
                <a:sym typeface="Arial"/>
              </a:defRPr>
            </a:lvl7pPr>
            <a:lvl8pPr lvl="7" marR="0" rtl="0" algn="ctr">
              <a:spcBef>
                <a:spcPts val="0"/>
              </a:spcBef>
              <a:spcAft>
                <a:spcPts val="0"/>
              </a:spcAft>
              <a:buSzPts val="1400"/>
              <a:buNone/>
              <a:defRPr b="0" i="0" sz="2400" u="none" cap="none" strike="noStrike">
                <a:solidFill>
                  <a:srgbClr val="106636"/>
                </a:solidFill>
                <a:latin typeface="Arial"/>
                <a:ea typeface="Arial"/>
                <a:cs typeface="Arial"/>
                <a:sym typeface="Arial"/>
              </a:defRPr>
            </a:lvl8pPr>
            <a:lvl9pPr lvl="8" marR="0" rtl="0" algn="ctr">
              <a:spcBef>
                <a:spcPts val="0"/>
              </a:spcBef>
              <a:spcAft>
                <a:spcPts val="0"/>
              </a:spcAft>
              <a:buSzPts val="1400"/>
              <a:buNone/>
              <a:defRPr b="0" i="0" sz="2400" u="none" cap="none" strike="noStrike">
                <a:solidFill>
                  <a:srgbClr val="106636"/>
                </a:solidFill>
                <a:latin typeface="Arial"/>
                <a:ea typeface="Arial"/>
                <a:cs typeface="Arial"/>
                <a:sym typeface="Arial"/>
              </a:defRPr>
            </a:lvl9pPr>
          </a:lstStyle>
          <a:p/>
        </p:txBody>
      </p:sp>
      <p:sp>
        <p:nvSpPr>
          <p:cNvPr id="11" name="Google Shape;11;p1"/>
          <p:cNvSpPr txBox="1"/>
          <p:nvPr>
            <p:ph idx="1" type="body"/>
          </p:nvPr>
        </p:nvSpPr>
        <p:spPr>
          <a:xfrm>
            <a:off x="469901" y="866775"/>
            <a:ext cx="11214100" cy="52593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146737"/>
              </a:buClr>
              <a:buSzPts val="2400"/>
              <a:buFont typeface="Arial"/>
              <a:buChar char="•"/>
              <a:defRPr b="1" i="0" sz="2400" u="none" cap="none" strike="noStrike">
                <a:solidFill>
                  <a:srgbClr val="146737"/>
                </a:solidFill>
                <a:latin typeface="Arial"/>
                <a:ea typeface="Arial"/>
                <a:cs typeface="Arial"/>
                <a:sym typeface="Arial"/>
              </a:defRPr>
            </a:lvl1pPr>
            <a:lvl2pPr indent="-368300" lvl="1" marL="914400" marR="0" rtl="0" algn="l">
              <a:spcBef>
                <a:spcPts val="440"/>
              </a:spcBef>
              <a:spcAft>
                <a:spcPts val="0"/>
              </a:spcAft>
              <a:buClr>
                <a:srgbClr val="404040"/>
              </a:buClr>
              <a:buSzPts val="2200"/>
              <a:buFont typeface="Arial"/>
              <a:buChar char="–"/>
              <a:defRPr b="0" i="0" sz="2200" u="none" cap="none" strike="noStrike">
                <a:solidFill>
                  <a:srgbClr val="404040"/>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11218333" y="6351589"/>
            <a:ext cx="5080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106636"/>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106636"/>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106636"/>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106636"/>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106636"/>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106636"/>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106636"/>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106636"/>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10663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3" name="Google Shape;13;p1"/>
          <p:cNvPicPr preferRelativeResize="0"/>
          <p:nvPr/>
        </p:nvPicPr>
        <p:blipFill rotWithShape="1">
          <a:blip r:embed="rId2">
            <a:alphaModFix/>
          </a:blip>
          <a:srcRect b="0" l="0" r="0" t="0"/>
          <a:stretch/>
        </p:blipFill>
        <p:spPr>
          <a:xfrm>
            <a:off x="469901" y="6297596"/>
            <a:ext cx="2759807" cy="47311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 name="Shape 27"/>
        <p:cNvGrpSpPr/>
        <p:nvPr/>
      </p:nvGrpSpPr>
      <p:grpSpPr>
        <a:xfrm>
          <a:off x="0" y="0"/>
          <a:ext cx="0" cy="0"/>
          <a:chOff x="0" y="0"/>
          <a:chExt cx="0" cy="0"/>
        </a:xfrm>
      </p:grpSpPr>
      <p:sp>
        <p:nvSpPr>
          <p:cNvPr id="28" name="Google Shape;28;p5"/>
          <p:cNvSpPr/>
          <p:nvPr/>
        </p:nvSpPr>
        <p:spPr>
          <a:xfrm>
            <a:off x="1676400" y="3352800"/>
            <a:ext cx="3429000" cy="2819400"/>
          </a:xfrm>
          <a:prstGeom prst="rect">
            <a:avLst/>
          </a:prstGeom>
          <a:noFill/>
          <a:ln>
            <a:noFill/>
          </a:ln>
        </p:spPr>
        <p:txBody>
          <a:bodyPr anchorCtr="0" anchor="t" bIns="45700" lIns="91425" spcFirstLastPara="1" rIns="91425" wrap="square" tIns="45700">
            <a:noAutofit/>
          </a:bodyPr>
          <a:lstStyle/>
          <a:p>
            <a:pPr indent="-231775" lvl="0" marL="231775" marR="0" rtl="0" algn="ctr">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29" name="Google Shape;29;p5"/>
          <p:cNvSpPr/>
          <p:nvPr/>
        </p:nvSpPr>
        <p:spPr>
          <a:xfrm>
            <a:off x="76200" y="762000"/>
            <a:ext cx="6336000" cy="1230000"/>
          </a:xfrm>
          <a:prstGeom prst="rect">
            <a:avLst/>
          </a:prstGeom>
          <a:noFill/>
          <a:ln>
            <a:noFill/>
          </a:ln>
        </p:spPr>
        <p:txBody>
          <a:bodyPr anchorCtr="0" anchor="t" bIns="45700" lIns="91425" spcFirstLastPara="1" rIns="91425" wrap="square" tIns="45700">
            <a:noAutofit/>
          </a:bodyPr>
          <a:lstStyle/>
          <a:p>
            <a:pPr indent="-231775" lvl="0" marL="231775" marR="0" rtl="0" algn="l">
              <a:lnSpc>
                <a:spcPct val="95000"/>
              </a:lnSpc>
              <a:spcBef>
                <a:spcPts val="0"/>
              </a:spcBef>
              <a:spcAft>
                <a:spcPts val="0"/>
              </a:spcAft>
              <a:buNone/>
            </a:pPr>
            <a:r>
              <a:rPr b="1" i="0" lang="en-US" sz="2000" u="none" cap="none" strike="noStrike">
                <a:solidFill>
                  <a:srgbClr val="006600"/>
                </a:solidFill>
                <a:latin typeface="Arial"/>
                <a:ea typeface="Arial"/>
                <a:cs typeface="Arial"/>
                <a:sym typeface="Arial"/>
              </a:rPr>
              <a:t>Scientific Challenge </a:t>
            </a:r>
            <a:endParaRPr/>
          </a:p>
          <a:p>
            <a:pPr indent="-285750" lvl="0" marL="285750" marR="0" rtl="0" algn="l">
              <a:lnSpc>
                <a:spcPct val="90000"/>
              </a:lnSpc>
              <a:spcBef>
                <a:spcPts val="0"/>
              </a:spcBef>
              <a:spcAft>
                <a:spcPts val="0"/>
              </a:spcAft>
              <a:buClr>
                <a:srgbClr val="1C1D1E"/>
              </a:buClr>
              <a:buSzPts val="1800"/>
              <a:buFont typeface="Arial"/>
              <a:buChar char="●"/>
            </a:pPr>
            <a:r>
              <a:rPr lang="en-US"/>
              <a:t>Extreme interannual swings between wet and dry years (“whiplash”) have unique impacts on water resources, wildfire, and landslides. They are highly </a:t>
            </a:r>
            <a:r>
              <a:rPr lang="en-US"/>
              <a:t>challenging to predict in a climate-change context because they are such a low-frequency event. This requires a robust representation of both their occurrence historically and the future projections therein.</a:t>
            </a:r>
            <a:endParaRPr/>
          </a:p>
          <a:p>
            <a:pPr indent="0" lvl="0" marL="0" marR="0" rtl="0" algn="l">
              <a:lnSpc>
                <a:spcPct val="95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0" name="Google Shape;30;p5"/>
          <p:cNvSpPr/>
          <p:nvPr/>
        </p:nvSpPr>
        <p:spPr>
          <a:xfrm>
            <a:off x="139165" y="234881"/>
            <a:ext cx="11700831"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006600"/>
                </a:solidFill>
              </a:rPr>
              <a:t>Increasing volatility of precipitation around the globe</a:t>
            </a:r>
            <a:endParaRPr/>
          </a:p>
        </p:txBody>
      </p:sp>
      <p:sp>
        <p:nvSpPr>
          <p:cNvPr id="31" name="Google Shape;31;p5"/>
          <p:cNvSpPr txBox="1"/>
          <p:nvPr/>
        </p:nvSpPr>
        <p:spPr>
          <a:xfrm>
            <a:off x="6636075" y="4407375"/>
            <a:ext cx="5203800" cy="1158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1100"/>
              <a:buFont typeface="Arial"/>
              <a:buNone/>
            </a:pPr>
            <a:r>
              <a:rPr lang="en-US" sz="1100">
                <a:solidFill>
                  <a:schemeClr val="dk1"/>
                </a:solidFill>
                <a:latin typeface="Times New Roman"/>
                <a:ea typeface="Times New Roman"/>
                <a:cs typeface="Times New Roman"/>
                <a:sym typeface="Times New Roman"/>
              </a:rPr>
              <a:t>Relative future change (2070–2100 minus historical, normalized by historical</a:t>
            </a:r>
            <a:endParaRPr sz="1100">
              <a:solidFill>
                <a:schemeClr val="dk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dk1"/>
              </a:buClr>
              <a:buSzPts val="1100"/>
              <a:buFont typeface="Arial"/>
              <a:buNone/>
            </a:pPr>
            <a:r>
              <a:rPr lang="en-US" sz="1100">
                <a:solidFill>
                  <a:schemeClr val="dk1"/>
                </a:solidFill>
                <a:latin typeface="Times New Roman"/>
                <a:ea typeface="Times New Roman"/>
                <a:cs typeface="Times New Roman"/>
                <a:sym typeface="Times New Roman"/>
              </a:rPr>
              <a:t>values) in ‘whiplash’ year frequency calculated using the Multi-Model Large Ensemble Archive (80 members). The blue dots indicate where 60% of ensemble</a:t>
            </a:r>
            <a:endParaRPr sz="1100">
              <a:solidFill>
                <a:schemeClr val="dk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Clr>
                <a:schemeClr val="dk1"/>
              </a:buClr>
              <a:buSzPts val="1100"/>
              <a:buFont typeface="Arial"/>
              <a:buNone/>
            </a:pPr>
            <a:r>
              <a:rPr lang="en-US" sz="1100">
                <a:solidFill>
                  <a:schemeClr val="dk1"/>
                </a:solidFill>
                <a:latin typeface="Times New Roman"/>
                <a:ea typeface="Times New Roman"/>
                <a:cs typeface="Times New Roman"/>
                <a:sym typeface="Times New Roman"/>
              </a:rPr>
              <a:t>members agree on the sign of ‘whiplash’ frequency change. The green patches illustrate regions with positive changes in both wet (</a:t>
            </a:r>
            <a:r>
              <a:rPr lang="en-US" sz="1100">
                <a:solidFill>
                  <a:schemeClr val="dk1"/>
                </a:solidFill>
                <a:latin typeface="Courier New"/>
                <a:ea typeface="Courier New"/>
                <a:cs typeface="Courier New"/>
                <a:sym typeface="Courier New"/>
              </a:rPr>
              <a:t>⩾</a:t>
            </a:r>
            <a:r>
              <a:rPr lang="en-US" sz="1100">
                <a:solidFill>
                  <a:schemeClr val="dk1"/>
                </a:solidFill>
                <a:latin typeface="Times New Roman"/>
                <a:ea typeface="Times New Roman"/>
                <a:cs typeface="Times New Roman"/>
                <a:sym typeface="Times New Roman"/>
              </a:rPr>
              <a:t>80th percentile) and dry year (</a:t>
            </a:r>
            <a:r>
              <a:rPr lang="en-US" sz="1100">
                <a:solidFill>
                  <a:schemeClr val="dk1"/>
                </a:solidFill>
                <a:latin typeface="Courier New"/>
                <a:ea typeface="Courier New"/>
                <a:cs typeface="Courier New"/>
                <a:sym typeface="Courier New"/>
              </a:rPr>
              <a:t>⩽</a:t>
            </a:r>
            <a:r>
              <a:rPr lang="en-US" sz="1100">
                <a:solidFill>
                  <a:schemeClr val="dk1"/>
                </a:solidFill>
                <a:latin typeface="Times New Roman"/>
                <a:ea typeface="Times New Roman"/>
                <a:cs typeface="Times New Roman"/>
                <a:sym typeface="Times New Roman"/>
              </a:rPr>
              <a:t>20th percentile) frequency. The blue boxes indicate four regions with outstanding changes over land.</a:t>
            </a:r>
            <a:endParaRPr>
              <a:solidFill>
                <a:schemeClr val="dk1"/>
              </a:solidFill>
            </a:endParaRPr>
          </a:p>
        </p:txBody>
      </p:sp>
      <p:sp>
        <p:nvSpPr>
          <p:cNvPr id="32" name="Google Shape;32;p5"/>
          <p:cNvSpPr/>
          <p:nvPr/>
        </p:nvSpPr>
        <p:spPr>
          <a:xfrm>
            <a:off x="38351" y="3895975"/>
            <a:ext cx="6373800" cy="2058000"/>
          </a:xfrm>
          <a:prstGeom prst="rect">
            <a:avLst/>
          </a:prstGeom>
          <a:noFill/>
          <a:ln>
            <a:noFill/>
          </a:ln>
        </p:spPr>
        <p:txBody>
          <a:bodyPr anchorCtr="0" anchor="t" bIns="45700" lIns="91425" spcFirstLastPara="1" rIns="91425" wrap="square" tIns="45700">
            <a:noAutofit/>
          </a:bodyPr>
          <a:lstStyle/>
          <a:p>
            <a:pPr indent="0" lvl="0" marL="0" marR="0" rtl="0" algn="l">
              <a:lnSpc>
                <a:spcPct val="95000"/>
              </a:lnSpc>
              <a:spcBef>
                <a:spcPts val="0"/>
              </a:spcBef>
              <a:spcAft>
                <a:spcPts val="0"/>
              </a:spcAft>
              <a:buClr>
                <a:srgbClr val="006600"/>
              </a:buClr>
              <a:buSzPts val="2000"/>
              <a:buFont typeface="Arial"/>
              <a:buNone/>
            </a:pPr>
            <a:r>
              <a:rPr b="1" i="0" lang="en-US" sz="2000" u="none" cap="none" strike="noStrike">
                <a:solidFill>
                  <a:srgbClr val="006600"/>
                </a:solidFill>
                <a:latin typeface="Arial"/>
                <a:ea typeface="Arial"/>
                <a:cs typeface="Arial"/>
                <a:sym typeface="Arial"/>
              </a:rPr>
              <a:t>Significance and Impact</a:t>
            </a:r>
            <a:endParaRPr/>
          </a:p>
          <a:p>
            <a:pPr indent="-283464" lvl="0" marL="283464" marR="0" rtl="0" algn="l">
              <a:lnSpc>
                <a:spcPct val="90000"/>
              </a:lnSpc>
              <a:spcBef>
                <a:spcPts val="0"/>
              </a:spcBef>
              <a:spcAft>
                <a:spcPts val="0"/>
              </a:spcAft>
              <a:buClr>
                <a:srgbClr val="1C1D1E"/>
              </a:buClr>
              <a:buSzPts val="1800"/>
              <a:buFont typeface="Arial"/>
              <a:buChar char="●"/>
            </a:pPr>
            <a:r>
              <a:rPr lang="en-US"/>
              <a:t>These findings highlight that a handful of </a:t>
            </a:r>
            <a:r>
              <a:rPr lang="en-US"/>
              <a:t>key regions, in particular those with Mediterranean climates, are expected to experience increased </a:t>
            </a:r>
            <a:r>
              <a:rPr lang="en-US">
                <a:solidFill>
                  <a:schemeClr val="dk1"/>
                </a:solidFill>
              </a:rPr>
              <a:t>precipitation volatility through the 21st Century</a:t>
            </a:r>
            <a:r>
              <a:rPr lang="en-US"/>
              <a:t>. This means that extremely wet and dry years will become increasingly close together. These results imply that water resources will become increasingly unstable in the given regions, while drought, wildfires, flooding, and landslides are likely to become more common.</a:t>
            </a:r>
            <a:endParaRPr/>
          </a:p>
        </p:txBody>
      </p:sp>
      <p:sp>
        <p:nvSpPr>
          <p:cNvPr id="33" name="Google Shape;33;p5"/>
          <p:cNvSpPr/>
          <p:nvPr/>
        </p:nvSpPr>
        <p:spPr>
          <a:xfrm>
            <a:off x="76200" y="2218350"/>
            <a:ext cx="6171000" cy="1991400"/>
          </a:xfrm>
          <a:prstGeom prst="rect">
            <a:avLst/>
          </a:prstGeom>
          <a:noFill/>
          <a:ln>
            <a:noFill/>
          </a:ln>
        </p:spPr>
        <p:txBody>
          <a:bodyPr anchorCtr="0" anchor="t" bIns="45700" lIns="91425" spcFirstLastPara="1" rIns="91425" wrap="square" tIns="45700">
            <a:noAutofit/>
          </a:bodyPr>
          <a:lstStyle/>
          <a:p>
            <a:pPr indent="-231775" lvl="0" marL="231775" marR="0" rtl="0" algn="l">
              <a:lnSpc>
                <a:spcPct val="95000"/>
              </a:lnSpc>
              <a:spcBef>
                <a:spcPts val="0"/>
              </a:spcBef>
              <a:spcAft>
                <a:spcPts val="0"/>
              </a:spcAft>
              <a:buNone/>
            </a:pPr>
            <a:r>
              <a:rPr b="1" i="0" lang="en-US" sz="2000" u="none" cap="none" strike="noStrike">
                <a:solidFill>
                  <a:srgbClr val="006600"/>
                </a:solidFill>
                <a:latin typeface="Arial"/>
                <a:ea typeface="Arial"/>
                <a:cs typeface="Arial"/>
                <a:sym typeface="Arial"/>
              </a:rPr>
              <a:t>Approach and Findings</a:t>
            </a:r>
            <a:endParaRPr/>
          </a:p>
          <a:p>
            <a:pPr indent="-285750" lvl="0" marL="285750" marR="0" rtl="0" algn="l">
              <a:lnSpc>
                <a:spcPct val="90000"/>
              </a:lnSpc>
              <a:spcBef>
                <a:spcPts val="0"/>
              </a:spcBef>
              <a:spcAft>
                <a:spcPts val="0"/>
              </a:spcAft>
              <a:buClr>
                <a:srgbClr val="1C1D1E"/>
              </a:buClr>
              <a:buSzPts val="1800"/>
              <a:buFont typeface="Arial"/>
              <a:buChar char="●"/>
            </a:pPr>
            <a:r>
              <a:rPr lang="en-US"/>
              <a:t>We used the Multi-Model Large Ensemble Archive, consisting of five global climate models with ~20 realizations per model. Each realization spans pre-industrial times up to 2100. This dataset allowed us to robustly represent whiplash in the historical climate, as well as its future projections. A handful of regions with mostly Mediterranean climates are projected to experience increases of ~50% whiplash frequency by 2100.</a:t>
            </a:r>
            <a:endParaRPr/>
          </a:p>
          <a:p>
            <a:pPr indent="-171450" lvl="0" marL="285750" marR="0" rtl="0" algn="l">
              <a:lnSpc>
                <a:spcPct val="90000"/>
              </a:lnSpc>
              <a:spcBef>
                <a:spcPts val="0"/>
              </a:spcBef>
              <a:spcAft>
                <a:spcPts val="0"/>
              </a:spcAft>
              <a:buClr>
                <a:schemeClr val="dk1"/>
              </a:buClr>
              <a:buSzPts val="1800"/>
              <a:buFont typeface="Arial"/>
              <a:buNone/>
            </a:pPr>
            <a:r>
              <a:t/>
            </a:r>
            <a:endParaRPr b="0" i="0" sz="1800" u="none" cap="none" strike="noStrike">
              <a:solidFill>
                <a:srgbClr val="1C1D1E"/>
              </a:solidFill>
              <a:latin typeface="Arial"/>
              <a:ea typeface="Arial"/>
              <a:cs typeface="Arial"/>
              <a:sym typeface="Arial"/>
            </a:endParaRPr>
          </a:p>
        </p:txBody>
      </p:sp>
      <p:sp>
        <p:nvSpPr>
          <p:cNvPr id="34" name="Google Shape;34;p5"/>
          <p:cNvSpPr txBox="1"/>
          <p:nvPr/>
        </p:nvSpPr>
        <p:spPr>
          <a:xfrm>
            <a:off x="108382" y="5725353"/>
            <a:ext cx="1185501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222222"/>
              </a:buClr>
              <a:buSzPts val="1200"/>
              <a:buFont typeface="Arial"/>
              <a:buNone/>
            </a:pPr>
            <a:r>
              <a:rPr lang="en-US" sz="1200">
                <a:solidFill>
                  <a:srgbClr val="222222"/>
                </a:solidFill>
              </a:rPr>
              <a:t>D. Chen, J. Norris, C. W. Thackeray, and A. Hall, 2022, Environ. Res. Lett., 17, 124011</a:t>
            </a:r>
            <a:endParaRPr b="0" i="0" sz="1600" u="none" cap="none" strike="noStrike">
              <a:solidFill>
                <a:srgbClr val="000000"/>
              </a:solidFill>
              <a:latin typeface="Calibri"/>
              <a:ea typeface="Calibri"/>
              <a:cs typeface="Calibri"/>
              <a:sym typeface="Calibri"/>
            </a:endParaRPr>
          </a:p>
        </p:txBody>
      </p:sp>
      <p:sp>
        <p:nvSpPr>
          <p:cNvPr id="35" name="Google Shape;35;p5"/>
          <p:cNvSpPr/>
          <p:nvPr/>
        </p:nvSpPr>
        <p:spPr>
          <a:xfrm>
            <a:off x="5047825" y="6465071"/>
            <a:ext cx="6564313" cy="223837"/>
          </a:xfrm>
          <a:prstGeom prst="rect">
            <a:avLst/>
          </a:prstGeom>
          <a:noFill/>
          <a:ln>
            <a:noFill/>
          </a:ln>
        </p:spPr>
        <p:txBody>
          <a:bodyPr anchorCtr="0" anchor="t" bIns="45700" lIns="91425" spcFirstLastPara="1" rIns="91425" wrap="square" tIns="45700">
            <a:noAutofit/>
          </a:bodyPr>
          <a:lstStyle/>
          <a:p>
            <a:pPr indent="-171450" lvl="0" marL="171450" marR="0" rtl="0" algn="r">
              <a:lnSpc>
                <a:spcPct val="90000"/>
              </a:lnSpc>
              <a:spcBef>
                <a:spcPts val="0"/>
              </a:spcBef>
              <a:spcAft>
                <a:spcPts val="0"/>
              </a:spcAft>
              <a:buNone/>
            </a:pPr>
            <a:r>
              <a:rPr b="1" i="0" lang="en-US" sz="1200" u="none" cap="none" strike="noStrike">
                <a:solidFill>
                  <a:srgbClr val="106433"/>
                </a:solidFill>
                <a:latin typeface="Arial"/>
                <a:ea typeface="Arial"/>
                <a:cs typeface="Arial"/>
                <a:sym typeface="Arial"/>
              </a:rPr>
              <a:t>Department of Energy  •  Office of Science  •  Biological and Environmental Research</a:t>
            </a:r>
            <a:endParaRPr/>
          </a:p>
        </p:txBody>
      </p:sp>
      <p:sp>
        <p:nvSpPr>
          <p:cNvPr id="36" name="Google Shape;36;p5"/>
          <p:cNvSpPr txBox="1"/>
          <p:nvPr/>
        </p:nvSpPr>
        <p:spPr>
          <a:xfrm>
            <a:off x="8906549" y="2580422"/>
            <a:ext cx="1151852" cy="3693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Figure</a:t>
            </a:r>
            <a:endParaRPr/>
          </a:p>
        </p:txBody>
      </p:sp>
      <p:pic>
        <p:nvPicPr>
          <p:cNvPr id="37" name="Google Shape;37;p5"/>
          <p:cNvPicPr preferRelativeResize="0"/>
          <p:nvPr/>
        </p:nvPicPr>
        <p:blipFill>
          <a:blip r:embed="rId3">
            <a:alphaModFix/>
          </a:blip>
          <a:stretch>
            <a:fillRect/>
          </a:stretch>
        </p:blipFill>
        <p:spPr>
          <a:xfrm>
            <a:off x="6558094" y="1337825"/>
            <a:ext cx="5112975" cy="3076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