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95" r:id="rId3"/>
    <p:sldId id="296" r:id="rId4"/>
    <p:sldId id="297" r:id="rId5"/>
    <p:sldId id="286" r:id="rId6"/>
    <p:sldId id="279" r:id="rId7"/>
    <p:sldId id="280" r:id="rId8"/>
    <p:sldId id="282" r:id="rId9"/>
    <p:sldId id="285" r:id="rId10"/>
    <p:sldId id="293" r:id="rId11"/>
    <p:sldId id="256" r:id="rId12"/>
    <p:sldId id="300" r:id="rId13"/>
    <p:sldId id="298" r:id="rId14"/>
    <p:sldId id="301" r:id="rId15"/>
    <p:sldId id="288" r:id="rId16"/>
    <p:sldId id="267" r:id="rId17"/>
    <p:sldId id="287" r:id="rId18"/>
    <p:sldId id="270" r:id="rId19"/>
    <p:sldId id="271" r:id="rId20"/>
    <p:sldId id="302" r:id="rId21"/>
    <p:sldId id="289" r:id="rId22"/>
    <p:sldId id="261" r:id="rId23"/>
    <p:sldId id="265" r:id="rId24"/>
    <p:sldId id="264" r:id="rId25"/>
    <p:sldId id="314" r:id="rId26"/>
    <p:sldId id="311" r:id="rId27"/>
    <p:sldId id="258" r:id="rId28"/>
    <p:sldId id="262" r:id="rId29"/>
    <p:sldId id="263" r:id="rId30"/>
    <p:sldId id="308" r:id="rId31"/>
    <p:sldId id="309" r:id="rId32"/>
    <p:sldId id="310" r:id="rId33"/>
    <p:sldId id="305" r:id="rId34"/>
    <p:sldId id="316" r:id="rId35"/>
    <p:sldId id="31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41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67D1-3024-49AB-AF6D-65DD9E7F6638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07D-EBB7-4E68-A880-D65B77A6C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3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67D1-3024-49AB-AF6D-65DD9E7F6638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07D-EBB7-4E68-A880-D65B77A6C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67D1-3024-49AB-AF6D-65DD9E7F6638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07D-EBB7-4E68-A880-D65B77A6C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6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67D1-3024-49AB-AF6D-65DD9E7F6638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07D-EBB7-4E68-A880-D65B77A6C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2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67D1-3024-49AB-AF6D-65DD9E7F6638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07D-EBB7-4E68-A880-D65B77A6C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2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67D1-3024-49AB-AF6D-65DD9E7F6638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07D-EBB7-4E68-A880-D65B77A6C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67D1-3024-49AB-AF6D-65DD9E7F6638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07D-EBB7-4E68-A880-D65B77A6C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9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67D1-3024-49AB-AF6D-65DD9E7F6638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07D-EBB7-4E68-A880-D65B77A6C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2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67D1-3024-49AB-AF6D-65DD9E7F6638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07D-EBB7-4E68-A880-D65B77A6C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67D1-3024-49AB-AF6D-65DD9E7F6638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07D-EBB7-4E68-A880-D65B77A6C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67D1-3024-49AB-AF6D-65DD9E7F6638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07D-EBB7-4E68-A880-D65B77A6C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3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67D1-3024-49AB-AF6D-65DD9E7F6638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507D-EBB7-4E68-A880-D65B77A6C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gif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I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2812" y="6228272"/>
            <a:ext cx="2121188" cy="62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\100EOS5D\IMG_8482.JPG"/>
          <p:cNvPicPr>
            <a:picLocks noChangeAspect="1" noChangeArrowheads="1"/>
          </p:cNvPicPr>
          <p:nvPr/>
        </p:nvPicPr>
        <p:blipFill rotWithShape="1">
          <a:blip r:embed="rId3" cstate="print"/>
          <a:srcRect t="31250"/>
          <a:stretch/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7696200" y="3960813"/>
            <a:ext cx="1447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UCI   4 </a:t>
            </a:r>
            <a:r>
              <a:rPr lang="en-US" sz="900" dirty="0">
                <a:solidFill>
                  <a:schemeClr val="bg1"/>
                </a:solidFill>
              </a:rPr>
              <a:t>Jan 2010 </a:t>
            </a:r>
            <a:r>
              <a:rPr lang="en-US" sz="900" dirty="0" smtClean="0">
                <a:solidFill>
                  <a:schemeClr val="bg1"/>
                </a:solidFill>
              </a:rPr>
              <a:t>   0754h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654" y="4378011"/>
            <a:ext cx="885592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 examination of systematic biases in ACME solar heating rates – comparing RRTMG and multi-stream Solar-J</a:t>
            </a:r>
          </a:p>
          <a:p>
            <a:pPr algn="ctr"/>
            <a:endParaRPr lang="en-US" sz="11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Michael Prather, Juno Hsu, Alex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Veidenbaum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Alex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Nicolau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Philip Cameron-Smith*</a:t>
            </a:r>
          </a:p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UC Irvine &amp; LLNL*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Accelerated Climate Modeling for Ener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5825"/>
            <a:ext cx="3082506" cy="6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1175" y="6420506"/>
            <a:ext cx="3241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ACME PI Meeting, 7-9 June 2016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8"/>
          <a:stretch/>
        </p:blipFill>
        <p:spPr bwMode="auto">
          <a:xfrm>
            <a:off x="94791" y="2141446"/>
            <a:ext cx="8334654" cy="184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" b="75716"/>
          <a:stretch/>
        </p:blipFill>
        <p:spPr bwMode="auto">
          <a:xfrm>
            <a:off x="215561" y="1212076"/>
            <a:ext cx="7167002" cy="82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63251"/>
            <a:ext cx="4047895" cy="37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791" y="6383548"/>
            <a:ext cx="3494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*DOE </a:t>
            </a:r>
            <a:r>
              <a:rPr lang="en-US" sz="2000" dirty="0">
                <a:solidFill>
                  <a:srgbClr val="C00000"/>
                </a:solidFill>
              </a:rPr>
              <a:t>sponsored </a:t>
            </a:r>
            <a:r>
              <a:rPr lang="en-US" sz="2000" dirty="0" smtClean="0">
                <a:solidFill>
                  <a:srgbClr val="C00000"/>
                </a:solidFill>
              </a:rPr>
              <a:t>DE-SC0012536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660" y="335675"/>
            <a:ext cx="7099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Cloud-J – 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major update to implement observed </a:t>
            </a:r>
          </a:p>
          <a:p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correlation of overlapping cloud layers*</a:t>
            </a:r>
            <a:endParaRPr lang="en-US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9" y="639140"/>
            <a:ext cx="7585851" cy="4803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740" y="563622"/>
            <a:ext cx="72720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– 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merging of Cloud-J photolysis </a:t>
            </a:r>
          </a:p>
          <a:p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and RRTMG solar heating codes*</a:t>
            </a:r>
            <a:endParaRPr lang="en-US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4959" y="5522954"/>
            <a:ext cx="6006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18 RT calls              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84 RT calls  (5x???)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Are there other options for &gt;778 nm speedup?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Up Arrow 6"/>
          <p:cNvSpPr/>
          <p:nvPr/>
        </p:nvSpPr>
        <p:spPr>
          <a:xfrm rot="20548756">
            <a:off x="4048664" y="4079314"/>
            <a:ext cx="517585" cy="14722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342485" y="4024678"/>
            <a:ext cx="517585" cy="14722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239774" y="5952226"/>
            <a:ext cx="23406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791" y="6423805"/>
            <a:ext cx="3494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*DOE </a:t>
            </a:r>
            <a:r>
              <a:rPr lang="en-US" sz="2000" dirty="0">
                <a:solidFill>
                  <a:srgbClr val="C00000"/>
                </a:solidFill>
              </a:rPr>
              <a:t>sponsored </a:t>
            </a:r>
            <a:r>
              <a:rPr lang="en-US" sz="2000" dirty="0" smtClean="0">
                <a:solidFill>
                  <a:srgbClr val="C00000"/>
                </a:solidFill>
              </a:rPr>
              <a:t>DE-SC0012536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50" y="362339"/>
            <a:ext cx="78472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– </a:t>
            </a:r>
          </a:p>
          <a:p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speedup of Fast-J core RT computation with GPUs*</a:t>
            </a:r>
            <a:endParaRPr lang="en-US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335" y="1448906"/>
            <a:ext cx="783853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Fast-J core code ported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optimized for execution on Xeon Phi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(60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cores with improved vector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capabilities, AVX512) 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Babbage prototype at NERSC.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ported code can execute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Fast-J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8 air columns concurrently on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Xeon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Phi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processor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(~1 air column for Solar-J).</a:t>
            </a: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column executing on 6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cores, we get a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2.5x - 3x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speedup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compared to the single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core version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Caveats:  Significantly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slower clock of the current generation Xeon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Phi processor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compared to the Xeon server processors. The Phase II Cori upgrade will integrate the next generation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Xeon Phi processors (improve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performance and provided reduced latency to "local"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memory).  Likely lead to greater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speeup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future.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791" y="6354793"/>
            <a:ext cx="3494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*DOE </a:t>
            </a:r>
            <a:r>
              <a:rPr lang="en-US" sz="2000" dirty="0">
                <a:solidFill>
                  <a:srgbClr val="C00000"/>
                </a:solidFill>
              </a:rPr>
              <a:t>sponsored </a:t>
            </a:r>
            <a:r>
              <a:rPr lang="en-US" sz="2000" dirty="0" smtClean="0">
                <a:solidFill>
                  <a:srgbClr val="C00000"/>
                </a:solidFill>
              </a:rPr>
              <a:t>DE-SC0012536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" r="266" b="3808"/>
          <a:stretch/>
        </p:blipFill>
        <p:spPr>
          <a:xfrm>
            <a:off x="1701242" y="1648817"/>
            <a:ext cx="5855497" cy="38835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150" y="362339"/>
            <a:ext cx="78472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– </a:t>
            </a:r>
          </a:p>
          <a:p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speedup with alternative 0.7 – 5 µm bands</a:t>
            </a:r>
            <a:endParaRPr lang="en-US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346" y="1354246"/>
            <a:ext cx="6566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D. T.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Pawlak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(2004, Penn State U., dissertation, w/ Harrington)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7262" y="4537494"/>
            <a:ext cx="1196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MR12"/>
              </a:rPr>
              <a:t>15 bins?</a:t>
            </a:r>
            <a:endParaRPr lang="en-US" dirty="0">
              <a:solidFill>
                <a:srgbClr val="C00000"/>
              </a:solidFill>
              <a:latin typeface="CMR12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052422" y="4600754"/>
            <a:ext cx="966159" cy="242811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0679" y="5748408"/>
            <a:ext cx="8318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Petters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(2009, Penn State U., dissertation) - 27 shortwave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CKD wavelength intervals match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(1992) above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includes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CKDv2.4 model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continuum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absorption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Mlawer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et al., 1999).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264480"/>
              </p:ext>
            </p:extLst>
          </p:nvPr>
        </p:nvGraphicFramePr>
        <p:xfrm>
          <a:off x="235788" y="1380225"/>
          <a:ext cx="4330462" cy="292004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77206">
                  <a:extLst>
                    <a:ext uri="{9D8B030D-6E8A-4147-A177-3AD203B41FA5}">
                      <a16:colId xmlns:a16="http://schemas.microsoft.com/office/drawing/2014/main" val="1187571375"/>
                    </a:ext>
                  </a:extLst>
                </a:gridCol>
                <a:gridCol w="1081843">
                  <a:extLst>
                    <a:ext uri="{9D8B030D-6E8A-4147-A177-3AD203B41FA5}">
                      <a16:colId xmlns:a16="http://schemas.microsoft.com/office/drawing/2014/main" val="2477514309"/>
                    </a:ext>
                  </a:extLst>
                </a:gridCol>
                <a:gridCol w="1295122">
                  <a:extLst>
                    <a:ext uri="{9D8B030D-6E8A-4147-A177-3AD203B41FA5}">
                      <a16:colId xmlns:a16="http://schemas.microsoft.com/office/drawing/2014/main" val="616217627"/>
                    </a:ext>
                  </a:extLst>
                </a:gridCol>
                <a:gridCol w="876291">
                  <a:extLst>
                    <a:ext uri="{9D8B030D-6E8A-4147-A177-3AD203B41FA5}">
                      <a16:colId xmlns:a16="http://schemas.microsoft.com/office/drawing/2014/main" val="388680254"/>
                    </a:ext>
                  </a:extLst>
                </a:gridCol>
              </a:tblGrid>
              <a:tr h="49458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LLNL model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788857"/>
                  </a:ext>
                </a:extLst>
              </a:tr>
              <a:tr h="67286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λ range (</a:t>
                      </a:r>
                      <a:r>
                        <a:rPr lang="en-US" sz="2000" dirty="0" err="1">
                          <a:effectLst/>
                        </a:rPr>
                        <a:t>μm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solar (W/m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 k-bins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1361178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0.69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0.86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209.8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0849506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0.86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2.27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472.7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349914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2.27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3.85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46.8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1674515"/>
                  </a:ext>
                </a:extLst>
              </a:tr>
              <a:tr h="273184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combined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0024241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</a:rPr>
                        <a:t>0.69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</a:rPr>
                        <a:t>3.85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</a:rPr>
                        <a:t>729.3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797144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685431"/>
              </p:ext>
            </p:extLst>
          </p:nvPr>
        </p:nvGraphicFramePr>
        <p:xfrm>
          <a:off x="4876799" y="1659020"/>
          <a:ext cx="3609213" cy="252374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65790">
                  <a:extLst>
                    <a:ext uri="{9D8B030D-6E8A-4147-A177-3AD203B41FA5}">
                      <a16:colId xmlns:a16="http://schemas.microsoft.com/office/drawing/2014/main" val="64385800"/>
                    </a:ext>
                  </a:extLst>
                </a:gridCol>
                <a:gridCol w="1943423">
                  <a:extLst>
                    <a:ext uri="{9D8B030D-6E8A-4147-A177-3AD203B41FA5}">
                      <a16:colId xmlns:a16="http://schemas.microsoft.com/office/drawing/2014/main" val="626330250"/>
                    </a:ext>
                  </a:extLst>
                </a:gridCol>
              </a:tblGrid>
              <a:tr h="59651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combined band (0.69-3.85 μm)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sub-intervals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14195"/>
                  </a:ext>
                </a:extLst>
              </a:tr>
              <a:tr h="288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H2O 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(cm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/g)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0357553"/>
                  </a:ext>
                </a:extLst>
              </a:tr>
              <a:tr h="288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0.79058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0.01002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7487878"/>
                  </a:ext>
                </a:extLst>
              </a:tr>
              <a:tr h="288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0.06306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0.23374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9033042"/>
                  </a:ext>
                </a:extLst>
              </a:tr>
              <a:tr h="288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0.08508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1.1571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0727112"/>
                  </a:ext>
                </a:extLst>
              </a:tr>
              <a:tr h="288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0.04246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10.938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0831970"/>
                  </a:ext>
                </a:extLst>
              </a:tr>
              <a:tr h="288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0.01882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142.19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652318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4225" y="4648448"/>
            <a:ext cx="80317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Grant, K. E., and A. S. Grossman (1998), Description of a Solar Radiative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Model for Use in LLNL Climate and Atmospheric Chemistry Studies,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UCRL-ID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(129949), 17 pp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Chou, M. D. (1986), Atmospheric Solar Heating Rate in the Water-Vapor Bands,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Clim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Meteorol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(11),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1532-1542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Chou, M. D. (1992), A Solar-Radiation Model for Use in Climate Studies,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Atmos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(9),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762-772.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50" y="362339"/>
            <a:ext cx="78472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– </a:t>
            </a:r>
          </a:p>
          <a:p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speedup with alternative 0.7 – 5 µm bands</a:t>
            </a:r>
            <a:endParaRPr lang="en-US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6" y="1464573"/>
            <a:ext cx="8206517" cy="5049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332" y="856959"/>
            <a:ext cx="2450294" cy="4554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980" y="302843"/>
            <a:ext cx="71504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Two-Stream Approximation vs. Multi-Stream RT</a:t>
            </a:r>
          </a:p>
          <a:p>
            <a:pPr algn="ctr"/>
            <a:r>
              <a:rPr lang="el-GR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Eddington</a:t>
            </a:r>
            <a:endParaRPr lang="en-US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0" y="693009"/>
            <a:ext cx="7682051" cy="4649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6" y="4109647"/>
            <a:ext cx="8872227" cy="1779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980" y="302843"/>
            <a:ext cx="7150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Two-Stream Approximation vs. Multi-Stream RT</a:t>
            </a:r>
          </a:p>
          <a:p>
            <a:pPr algn="ctr"/>
            <a:r>
              <a:rPr lang="el-GR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Eddington</a:t>
            </a:r>
            <a:endParaRPr lang="en-US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06" y="800846"/>
            <a:ext cx="6319251" cy="4073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906" t="55379"/>
          <a:stretch/>
        </p:blipFill>
        <p:spPr>
          <a:xfrm>
            <a:off x="615348" y="5006661"/>
            <a:ext cx="7706267" cy="365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980" y="319266"/>
            <a:ext cx="71504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Two-Stream Approximation vs. Multi-Stream RT</a:t>
            </a:r>
          </a:p>
          <a:p>
            <a:pPr algn="ctr"/>
            <a:r>
              <a:rPr lang="el-GR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Eddington</a:t>
            </a:r>
            <a:endParaRPr lang="en-US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37" y="347817"/>
            <a:ext cx="6560014" cy="217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70" y="565622"/>
            <a:ext cx="6453347" cy="213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77" y="1493561"/>
            <a:ext cx="5518269" cy="4997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980" y="319266"/>
            <a:ext cx="71504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Two-Stream Approximation vs. Multi-Stream RT</a:t>
            </a:r>
          </a:p>
          <a:p>
            <a:pPr algn="ctr"/>
            <a:r>
              <a:rPr lang="el-GR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Eddington uses </a:t>
            </a:r>
            <a:r>
              <a:rPr lang="en-US" sz="24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Henyey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-Greenstein phase </a:t>
            </a:r>
            <a:r>
              <a:rPr lang="en-US" sz="24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</a:t>
            </a:r>
            <a:endParaRPr lang="en-US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omlc.org/education/ece532/class3/gifs/eqn10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366" r="43485" b="37720"/>
          <a:stretch/>
        </p:blipFill>
        <p:spPr bwMode="auto">
          <a:xfrm>
            <a:off x="5417389" y="1159140"/>
            <a:ext cx="3502324" cy="93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1"/>
          <p:cNvSpPr/>
          <p:nvPr/>
        </p:nvSpPr>
        <p:spPr>
          <a:xfrm>
            <a:off x="5716045" y="4691530"/>
            <a:ext cx="1039906" cy="286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66965" y="4481022"/>
            <a:ext cx="1622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H-G has no 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backscatter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peak.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71" y="2329050"/>
            <a:ext cx="5948944" cy="4257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253" y="286802"/>
            <a:ext cx="8323444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vs. RRTMG:</a:t>
            </a:r>
          </a:p>
          <a:p>
            <a:endParaRPr lang="en-US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Scattering Phase </a:t>
            </a:r>
            <a:r>
              <a:rPr lang="en-US" sz="24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endParaRPr lang="en-US" sz="24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Solar-J uses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Mishchenko’s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hexagonal ice phase function for cold cirrus</a:t>
            </a:r>
            <a:endParaRPr lang="en-US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23998" y="3616674"/>
            <a:ext cx="1317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Solar-J</a:t>
            </a:r>
            <a:endParaRPr lang="en-US" sz="2800" dirty="0"/>
          </a:p>
        </p:txBody>
      </p:sp>
      <p:cxnSp>
        <p:nvCxnSpPr>
          <p:cNvPr id="6" name="Straight Arrow Connector 5"/>
          <p:cNvCxnSpPr>
            <a:stCxn id="2" idx="1"/>
          </p:cNvCxnSpPr>
          <p:nvPr/>
        </p:nvCxnSpPr>
        <p:spPr>
          <a:xfrm flipH="1" flipV="1">
            <a:off x="1641952" y="3397336"/>
            <a:ext cx="5482046" cy="4809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530254" y="3890473"/>
            <a:ext cx="593744" cy="6347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187122" y="4862241"/>
            <a:ext cx="1495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RRTMG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747875" y="4906345"/>
            <a:ext cx="439247" cy="21750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9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508" y="251936"/>
            <a:ext cx="7920325" cy="5601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Solar-J?</a:t>
            </a:r>
          </a:p>
          <a:p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Photolysis Rates (J-values)</a:t>
            </a: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Photochemistry is essential for simulation of non-CO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greenhouse gases and many aerosols.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Most important anthropogenic climate-active aerosols are secondary and generated by photochemistry (NO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SO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NH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SOA). 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For climate feedbacks, photolysis rates must respond to changing clouds, aerosols, ozone, ground-cover/canopy, and land-use.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Solar-J (Fast-J) is one of the reference modes for J-values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1815" y="770203"/>
            <a:ext cx="2739853" cy="1420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O</a:t>
            </a:r>
            <a:r>
              <a:rPr lang="en-US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O(</a:t>
            </a:r>
            <a:r>
              <a:rPr lang="en-US" sz="20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</a:t>
            </a:r>
            <a:r>
              <a:rPr lang="en-US" sz="20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+ H</a:t>
            </a:r>
            <a:r>
              <a:rPr lang="en-US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=&gt; 2 OH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+ X =&gt; ….</a:t>
            </a:r>
          </a:p>
        </p:txBody>
      </p:sp>
    </p:spTree>
    <p:extLst>
      <p:ext uri="{BB962C8B-B14F-4D97-AF65-F5344CB8AC3E}">
        <p14:creationId xmlns:p14="http://schemas.microsoft.com/office/powerpoint/2010/main" val="18907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84" y="944523"/>
            <a:ext cx="8604117" cy="5427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980" y="302843"/>
            <a:ext cx="7150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Two-Stream Approximation vs. Multi-Stream RT</a:t>
            </a:r>
          </a:p>
        </p:txBody>
      </p:sp>
    </p:spTree>
    <p:extLst>
      <p:ext uri="{BB962C8B-B14F-4D97-AF65-F5344CB8AC3E}">
        <p14:creationId xmlns:p14="http://schemas.microsoft.com/office/powerpoint/2010/main" val="28683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73" y="649808"/>
            <a:ext cx="7637253" cy="5896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980" y="3783225"/>
            <a:ext cx="8306416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tests with the GCM dataset, the Practical Improved Flux Method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…. provided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slightly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better results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 the delta-Eddington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approximation …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[but]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r.m.s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top-of-the-atmosphere (TOA)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surface were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~ 3 W/m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980" y="302843"/>
            <a:ext cx="7150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Two-Stream Approximation vs. Multi-Stream RT</a:t>
            </a:r>
          </a:p>
        </p:txBody>
      </p:sp>
    </p:spTree>
    <p:extLst>
      <p:ext uri="{BB962C8B-B14F-4D97-AF65-F5344CB8AC3E}">
        <p14:creationId xmlns:p14="http://schemas.microsoft.com/office/powerpoint/2010/main" val="28824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569" y="1228859"/>
            <a:ext cx="6195185" cy="4819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980" y="319266"/>
            <a:ext cx="715047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vs. RRTMG:  Clear Sky differences OK</a:t>
            </a:r>
          </a:p>
          <a:p>
            <a:endParaRPr lang="en-US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N.B. Solar-J uses correct</a:t>
            </a:r>
          </a:p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Rayleigh Scattering</a:t>
            </a:r>
          </a:p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function (1 + cos</a:t>
            </a:r>
            <a:r>
              <a:rPr lang="en-US" sz="16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US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crazy wiggles come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from RRTMG bins ??	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21199258">
            <a:off x="1634283" y="3025333"/>
            <a:ext cx="1972574" cy="270294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842267">
            <a:off x="2024692" y="5114612"/>
            <a:ext cx="1445299" cy="25468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96" y="68050"/>
            <a:ext cx="8137818" cy="6292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980" y="319266"/>
            <a:ext cx="715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vs. RRTMG:  tropical marine stratus</a:t>
            </a:r>
          </a:p>
        </p:txBody>
      </p:sp>
      <p:sp>
        <p:nvSpPr>
          <p:cNvPr id="2" name="Rectangle 1"/>
          <p:cNvSpPr/>
          <p:nvPr/>
        </p:nvSpPr>
        <p:spPr>
          <a:xfrm>
            <a:off x="3466353" y="866588"/>
            <a:ext cx="5295153" cy="5725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Solar-J and RRTMG were given the same conditions:  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of LWP (left) &amp;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Reff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9.6 µm.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calculated the same Mie phase function with g = 0.86 and the same total OD before </a:t>
            </a: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 rescaling: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(Solar-J) 				16.7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(RRTMG–unscaled)		16.7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(RRTMG–isotropic) 		 4.3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451107"/>
              </p:ext>
            </p:extLst>
          </p:nvPr>
        </p:nvGraphicFramePr>
        <p:xfrm>
          <a:off x="735107" y="1625599"/>
          <a:ext cx="7183717" cy="245385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90164">
                  <a:extLst>
                    <a:ext uri="{9D8B030D-6E8A-4147-A177-3AD203B41FA5}">
                      <a16:colId xmlns:a16="http://schemas.microsoft.com/office/drawing/2014/main" val="2424243956"/>
                    </a:ext>
                  </a:extLst>
                </a:gridCol>
                <a:gridCol w="1258067">
                  <a:extLst>
                    <a:ext uri="{9D8B030D-6E8A-4147-A177-3AD203B41FA5}">
                      <a16:colId xmlns:a16="http://schemas.microsoft.com/office/drawing/2014/main" val="2516357322"/>
                    </a:ext>
                  </a:extLst>
                </a:gridCol>
                <a:gridCol w="1347098">
                  <a:extLst>
                    <a:ext uri="{9D8B030D-6E8A-4147-A177-3AD203B41FA5}">
                      <a16:colId xmlns:a16="http://schemas.microsoft.com/office/drawing/2014/main" val="718635659"/>
                    </a:ext>
                  </a:extLst>
                </a:gridCol>
                <a:gridCol w="1237925">
                  <a:extLst>
                    <a:ext uri="{9D8B030D-6E8A-4147-A177-3AD203B41FA5}">
                      <a16:colId xmlns:a16="http://schemas.microsoft.com/office/drawing/2014/main" val="2587070248"/>
                    </a:ext>
                  </a:extLst>
                </a:gridCol>
                <a:gridCol w="1350463">
                  <a:extLst>
                    <a:ext uri="{9D8B030D-6E8A-4147-A177-3AD203B41FA5}">
                      <a16:colId xmlns:a16="http://schemas.microsoft.com/office/drawing/2014/main" val="173908778"/>
                    </a:ext>
                  </a:extLst>
                </a:gridCol>
              </a:tblGrid>
              <a:tr h="486366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 = 0 </a:t>
                      </a:r>
                      <a:r>
                        <a:rPr lang="en-US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 = 62 </a:t>
                      </a:r>
                      <a:r>
                        <a:rPr lang="en-US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63846"/>
                  </a:ext>
                </a:extLst>
              </a:tr>
              <a:tr h="602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Cloud–</a:t>
                      </a:r>
                      <a:r>
                        <a:rPr lang="en-US" sz="20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ClearSky</a:t>
                      </a:r>
                      <a:r>
                        <a:rPr lang="en-US" sz="2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W/m</a:t>
                      </a:r>
                      <a:r>
                        <a:rPr lang="en-US" sz="20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i="1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SolarJ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RRTMG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SolarJ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RRTMG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3784314575"/>
                  </a:ext>
                </a:extLst>
              </a:tr>
              <a:tr h="5005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top-of-</a:t>
                      </a:r>
                      <a:r>
                        <a:rPr lang="en-US" sz="2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+481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1478547319"/>
                  </a:ext>
                </a:extLst>
              </a:tr>
              <a:tr h="426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in-cloud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2905822339"/>
                  </a:ext>
                </a:extLst>
              </a:tr>
              <a:tr h="426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+17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56890392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168" y="343171"/>
            <a:ext cx="7150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vs. RRTMG:  tropical marine stratus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Solar-J vs RRTMG for a marine stratus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461" y="4356372"/>
            <a:ext cx="8081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Solar-J and RRTMG agree on In-Cloud heating.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a wide range of SZA, RRTMG has less reflection by ~20 W/m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more surface heating by ~20 W/m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Consistent with errors in 2-stream approx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08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7234" t="15327" r="11964" b="-1424"/>
          <a:stretch/>
        </p:blipFill>
        <p:spPr>
          <a:xfrm>
            <a:off x="5766261" y="3550023"/>
            <a:ext cx="3178391" cy="286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980" y="319266"/>
            <a:ext cx="7150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vs. RRTMG:  tropical cirrus</a:t>
            </a:r>
          </a:p>
          <a:p>
            <a:endParaRPr lang="en-US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389" y="1119485"/>
            <a:ext cx="446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Cirrus – should not this be easy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732" y="1630472"/>
            <a:ext cx="446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Well the scattering phase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fns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….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043" t="746" r="8656" b="29148"/>
          <a:stretch/>
        </p:blipFill>
        <p:spPr>
          <a:xfrm>
            <a:off x="5359129" y="226008"/>
            <a:ext cx="3431983" cy="2667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7" y="2073834"/>
            <a:ext cx="3027385" cy="3199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9355" t="13341" r="33462" b="1088"/>
          <a:stretch/>
        </p:blipFill>
        <p:spPr>
          <a:xfrm>
            <a:off x="2946476" y="2832846"/>
            <a:ext cx="3047364" cy="32112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5694" y="5880847"/>
            <a:ext cx="2251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Ping Yang, 2013, 2015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2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04" y="1260467"/>
            <a:ext cx="6389417" cy="4788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980" y="319266"/>
            <a:ext cx="7150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vs. RRTMG:  tropical cirrus</a:t>
            </a:r>
          </a:p>
          <a:p>
            <a:endParaRPr lang="en-US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405" y="845024"/>
            <a:ext cx="4415821" cy="5663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980" y="325017"/>
            <a:ext cx="71504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vs. RRTMG:  tropical cirrus</a:t>
            </a:r>
          </a:p>
          <a:p>
            <a:endParaRPr lang="en-US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Note. 3 different Cirrus </a:t>
            </a:r>
          </a:p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for RRTMG </a:t>
            </a:r>
          </a:p>
          <a:p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Note. reduced OD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RRTMG</a:t>
            </a:r>
          </a:p>
        </p:txBody>
      </p:sp>
      <p:sp>
        <p:nvSpPr>
          <p:cNvPr id="2" name="Rectangle 1"/>
          <p:cNvSpPr/>
          <p:nvPr/>
        </p:nvSpPr>
        <p:spPr>
          <a:xfrm>
            <a:off x="6935440" y="2229795"/>
            <a:ext cx="93968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Curry(92)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57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08" y="957519"/>
            <a:ext cx="6033657" cy="5784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980" y="319266"/>
            <a:ext cx="715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vs. RRTMG:  tropical cirrus</a:t>
            </a:r>
          </a:p>
        </p:txBody>
      </p:sp>
    </p:spTree>
    <p:extLst>
      <p:ext uri="{BB962C8B-B14F-4D97-AF65-F5344CB8AC3E}">
        <p14:creationId xmlns:p14="http://schemas.microsoft.com/office/powerpoint/2010/main" val="17225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" y="1266678"/>
            <a:ext cx="8920734" cy="16912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980" y="319266"/>
            <a:ext cx="715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vs. RRTMG:  tropical cirrus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388" y="3490258"/>
            <a:ext cx="87794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RRTMG uses 3 options for ice clouds – no clear directions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Ebert &amp; Curry 1992, largest OD, always overestimate reflection.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 1996 errors vary with SZA.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Key 2002 always underestimates total reflection from atmosphere.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4947" r="5168" b="52814"/>
          <a:stretch/>
        </p:blipFill>
        <p:spPr bwMode="auto">
          <a:xfrm>
            <a:off x="2141621" y="1547645"/>
            <a:ext cx="3962400" cy="195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508" y="251936"/>
            <a:ext cx="7920325" cy="56630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Solar-J?</a:t>
            </a:r>
          </a:p>
          <a:p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Photolysis Rates (J-values)</a:t>
            </a:r>
          </a:p>
          <a:p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Cloud Fields</a:t>
            </a: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Solar-J (Cloud-J) integrates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over correlated overlapping cloud layers using quadrature column atmospheres (QCAs).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QCAs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are a far more efficient way to get average J-values and heating rates than random Monte Carlo sampling (MCICA).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3 QCA calls = ±3% error; 3 MC calls = ±12% error</a:t>
            </a:r>
            <a:endParaRPr lang="en-US" sz="2000" i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406" y="390134"/>
            <a:ext cx="2983531" cy="203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0" y="1651634"/>
            <a:ext cx="8911971" cy="1358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980" y="319266"/>
            <a:ext cx="715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vs. RRTMG:  tropical cirrus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282" t="-1394" r="-1343" b="85845"/>
          <a:stretch/>
        </p:blipFill>
        <p:spPr>
          <a:xfrm>
            <a:off x="669002" y="1299023"/>
            <a:ext cx="8390964" cy="262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388" y="3490258"/>
            <a:ext cx="8779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Above-Cloud heating rates are enhanced due to scattered light being picked up by 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Chappuis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Bands (600 nm). 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RRTMG vs. Solar-J is erratic, but all differences are small (&lt;1 W/m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246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574144"/>
            <a:ext cx="8911971" cy="14108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980" y="319266"/>
            <a:ext cx="715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vs. RRTMG:  tropical cirrus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282" t="-1394" r="-1343" b="85845"/>
          <a:stretch/>
        </p:blipFill>
        <p:spPr>
          <a:xfrm>
            <a:off x="753036" y="1225178"/>
            <a:ext cx="8390964" cy="262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388" y="3490258"/>
            <a:ext cx="8779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In-Cloud heating rates are enhanced due mostly to cloud water absorption.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still erratic scaling with SZA due to the very different OD.</a:t>
            </a:r>
          </a:p>
        </p:txBody>
      </p:sp>
    </p:spTree>
    <p:extLst>
      <p:ext uri="{BB962C8B-B14F-4D97-AF65-F5344CB8AC3E}">
        <p14:creationId xmlns:p14="http://schemas.microsoft.com/office/powerpoint/2010/main" val="33508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15" y="1500094"/>
            <a:ext cx="8911971" cy="1445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980" y="319266"/>
            <a:ext cx="715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vs. RRTMG:  tropical cirrus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282" t="-1394" r="-1343" b="85845"/>
          <a:stretch/>
        </p:blipFill>
        <p:spPr>
          <a:xfrm>
            <a:off x="753036" y="1237130"/>
            <a:ext cx="8390964" cy="2629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3460376"/>
            <a:ext cx="65860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Below-Cloud cools by 5 to 10 W/m2. 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models agree,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 magnitude and response to SZA is erratic.</a:t>
            </a:r>
          </a:p>
        </p:txBody>
      </p:sp>
    </p:spTree>
    <p:extLst>
      <p:ext uri="{BB962C8B-B14F-4D97-AF65-F5344CB8AC3E}">
        <p14:creationId xmlns:p14="http://schemas.microsoft.com/office/powerpoint/2010/main" val="37916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" t="82523" r="-1756"/>
          <a:stretch/>
        </p:blipFill>
        <p:spPr>
          <a:xfrm>
            <a:off x="91440" y="1215031"/>
            <a:ext cx="8944620" cy="1472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980" y="319266"/>
            <a:ext cx="715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vs. RRTMG:  tropical cirrus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282" t="-1394" r="-1343" b="85845"/>
          <a:stretch/>
        </p:blipFill>
        <p:spPr>
          <a:xfrm>
            <a:off x="645096" y="1004051"/>
            <a:ext cx="8390964" cy="2629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5096" y="3334870"/>
            <a:ext cx="7874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cooling from cirrus is universal across all models,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 magnitude is a large fraction of the solar input,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differences are a factor of 2 and not obviously systematic.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980" y="319266"/>
            <a:ext cx="715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Solar-J vs. RRTMG:  timings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9002" y="1350682"/>
            <a:ext cx="7874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Caveat – done on single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maybe not relevant to ACME.  Redo of stratus deck 1,000 times: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Cloud-J (only 18 visible bands, J-values)		2.2 sec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Solar-J (18 C-J bins plus 84 RRTMG bins)	7.9 sec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RRTMG (called alone)						7.6 sec ???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I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2812" y="6228272"/>
            <a:ext cx="2121188" cy="62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\100EOS5D\IMG_8482.JPG"/>
          <p:cNvPicPr>
            <a:picLocks noChangeAspect="1" noChangeArrowheads="1"/>
          </p:cNvPicPr>
          <p:nvPr/>
        </p:nvPicPr>
        <p:blipFill rotWithShape="1">
          <a:blip r:embed="rId3" cstate="print"/>
          <a:srcRect t="31250"/>
          <a:stretch/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7696200" y="3960813"/>
            <a:ext cx="1447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UCI   4 </a:t>
            </a:r>
            <a:r>
              <a:rPr lang="en-US" sz="900" dirty="0">
                <a:solidFill>
                  <a:schemeClr val="bg1"/>
                </a:solidFill>
              </a:rPr>
              <a:t>Jan 2010 </a:t>
            </a:r>
            <a:r>
              <a:rPr lang="en-US" sz="900" dirty="0" smtClean="0">
                <a:solidFill>
                  <a:schemeClr val="bg1"/>
                </a:solidFill>
              </a:rPr>
              <a:t>   0754h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654" y="4401015"/>
            <a:ext cx="88559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 examination of systematic biases in ACME solar heating rates – comparing RRTMG and multi-stream Solar-J</a:t>
            </a:r>
          </a:p>
          <a:p>
            <a:pPr algn="ctr"/>
            <a:endParaRPr lang="en-US" sz="1100" i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Michael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Prather, Juno Hsu, Alex </a:t>
            </a:r>
            <a:r>
              <a:rPr lang="en-US" i="1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Veidenbaum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Alex </a:t>
            </a:r>
            <a:r>
              <a:rPr lang="en-US" i="1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Nicolau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Philip Cameron-Smith</a:t>
            </a:r>
            <a:endParaRPr lang="en-US" i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Accelerated Climate Modeling for Ener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5825"/>
            <a:ext cx="3082506" cy="6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1175" y="6420506"/>
            <a:ext cx="3241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ACME PI Meeting, 7-9 June 2016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459" y="591792"/>
            <a:ext cx="79367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that we can match RRTMG, it is time to look at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and other solar heating approximations.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 worth trying to optimize the performance for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RT calls when we may chose a scheme with only 25.</a:t>
            </a: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 loss in accuracy over wavelengths is made up for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much better cloud / aerosol heating rates, cost?</a:t>
            </a: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 3D ray tracing 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MC 2-stream 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Cloud-Quad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8-stream?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36499" y="5708100"/>
            <a:ext cx="3663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funding:  DOE DE-SC0012536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508" y="251936"/>
            <a:ext cx="7920325" cy="5724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Solar-J?</a:t>
            </a:r>
          </a:p>
          <a:p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Photolysis Rates (J-values)</a:t>
            </a:r>
          </a:p>
          <a:p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Cloud Fields</a:t>
            </a: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Multi-Stream RT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Solar-J (Fast-J) 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hardwired and optimized for 8-stream, plane-parallel, multi-scattering radiative transfer solutions.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Solar-J can directly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use all scattering phase functions and avoid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two-stream approximations (isotropic only, reduced cloud/aerosol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optical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depths, distorted direct/diffuse PAR, …)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Solar-J makes approximations with 8-streams, </a:t>
            </a:r>
          </a:p>
          <a:p>
            <a:pPr algn="ctr"/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but not parameterizations.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24" descr="contrail99c"/>
          <p:cNvPicPr preferRelativeResize="0">
            <a:picLocks noChangeAspect="1" noChangeArrowheads="1"/>
          </p:cNvPicPr>
          <p:nvPr/>
        </p:nvPicPr>
        <p:blipFill rotWithShape="1"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t="42411" r="31019" b="45833"/>
          <a:stretch/>
        </p:blipFill>
        <p:spPr bwMode="auto">
          <a:xfrm>
            <a:off x="5222899" y="2137005"/>
            <a:ext cx="312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100122" y="1501983"/>
            <a:ext cx="1139938" cy="1762857"/>
            <a:chOff x="3902595" y="4592515"/>
            <a:chExt cx="1045527" cy="1762857"/>
          </a:xfrm>
        </p:grpSpPr>
        <p:grpSp>
          <p:nvGrpSpPr>
            <p:cNvPr id="22" name="Group 4"/>
            <p:cNvGrpSpPr>
              <a:grpSpLocks/>
            </p:cNvGrpSpPr>
            <p:nvPr/>
          </p:nvGrpSpPr>
          <p:grpSpPr bwMode="auto">
            <a:xfrm>
              <a:off x="3902595" y="4592515"/>
              <a:ext cx="1045527" cy="1762857"/>
              <a:chOff x="4655" y="558"/>
              <a:chExt cx="267" cy="401"/>
            </a:xfrm>
          </p:grpSpPr>
          <p:sp>
            <p:nvSpPr>
              <p:cNvPr id="24" name="Line 5"/>
              <p:cNvSpPr>
                <a:spLocks noChangeShapeType="1"/>
              </p:cNvSpPr>
              <p:nvPr/>
            </p:nvSpPr>
            <p:spPr bwMode="auto">
              <a:xfrm flipV="1">
                <a:off x="4691" y="717"/>
                <a:ext cx="231" cy="65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>
                <a:off x="4656" y="768"/>
                <a:ext cx="35" cy="191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 flipV="1">
                <a:off x="4656" y="558"/>
                <a:ext cx="56" cy="210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>
                <a:off x="4655" y="768"/>
                <a:ext cx="249" cy="54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 flipV="1">
                <a:off x="4656" y="640"/>
                <a:ext cx="228" cy="128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>
                <a:off x="4674" y="769"/>
                <a:ext cx="210" cy="129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>
                <a:off x="4656" y="768"/>
                <a:ext cx="142" cy="191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V="1">
              <a:off x="3906519" y="4715607"/>
              <a:ext cx="624233" cy="800099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5027283" y="1241006"/>
            <a:ext cx="991719" cy="1069869"/>
          </a:xfrm>
          <a:prstGeom prst="line">
            <a:avLst/>
          </a:prstGeom>
          <a:noFill/>
          <a:ln w="1143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21910" y="1584188"/>
            <a:ext cx="15642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 up</a:t>
            </a:r>
          </a:p>
          <a:p>
            <a:endParaRPr lang="en-US" sz="2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 down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78927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27220"/>
            <a:ext cx="8352065" cy="24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519" y="263438"/>
            <a:ext cx="5200463" cy="24006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brief history of Solar-J</a:t>
            </a:r>
          </a:p>
          <a:p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began w/ planetary atmospheres </a:t>
            </a:r>
          </a:p>
          <a:p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6154" y="6465510"/>
            <a:ext cx="2197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not DOE </a:t>
            </a:r>
            <a:r>
              <a:rPr lang="en-US" sz="2000" dirty="0" smtClean="0">
                <a:solidFill>
                  <a:srgbClr val="C00000"/>
                </a:solidFill>
              </a:rPr>
              <a:t>sponsored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7" y="1813751"/>
            <a:ext cx="47910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57" y="4654192"/>
            <a:ext cx="4862513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892250">
            <a:off x="3478069" y="4559305"/>
            <a:ext cx="954654" cy="457200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4401014" y="2008309"/>
            <a:ext cx="4456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split at alternate layers into odd-even scattering:  </a:t>
            </a:r>
          </a:p>
          <a:p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r>
              <a:rPr lang="en-US" sz="2400" i="1" dirty="0" err="1">
                <a:solidFill>
                  <a:srgbClr val="C00000"/>
                </a:solidFill>
              </a:rPr>
              <a:t>Feautrier</a:t>
            </a:r>
            <a:r>
              <a:rPr lang="en-US" sz="2400" i="1" dirty="0">
                <a:solidFill>
                  <a:srgbClr val="C00000"/>
                </a:solidFill>
              </a:rPr>
              <a:t> solution with 8 angles </a:t>
            </a:r>
            <a:r>
              <a:rPr lang="en-US" sz="2400" i="1" dirty="0" smtClean="0">
                <a:solidFill>
                  <a:srgbClr val="C00000"/>
                </a:solidFill>
              </a:rPr>
              <a:t>solves 4x4 matrices vs. DISORT 8x8 matrices (</a:t>
            </a:r>
            <a:r>
              <a:rPr lang="en-US" sz="2400" b="1" i="1" dirty="0" smtClean="0">
                <a:solidFill>
                  <a:srgbClr val="C00000"/>
                </a:solidFill>
              </a:rPr>
              <a:t>2</a:t>
            </a:r>
            <a:r>
              <a:rPr lang="en-US" sz="2400" b="1" i="1" baseline="30000" dirty="0" smtClean="0">
                <a:solidFill>
                  <a:srgbClr val="C00000"/>
                </a:solidFill>
              </a:rPr>
              <a:t>3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x cost</a:t>
            </a:r>
            <a:r>
              <a:rPr lang="en-US" sz="2400" i="1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386874"/>
            <a:ext cx="673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2.0. FEAUTRIER SOLUTION OF MULTIPLE SCATTERING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786984"/>
            <a:ext cx="6324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5508" y="251936"/>
            <a:ext cx="803219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Solar-J:    </a:t>
            </a:r>
          </a:p>
          <a:p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optimized </a:t>
            </a:r>
            <a:r>
              <a:rPr lang="en-US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Feautrier</a:t>
            </a:r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solar atmos. code (pre-DISORT)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495695" y="2777123"/>
            <a:ext cx="954654" cy="402314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01014" y="3186051"/>
            <a:ext cx="4475356" cy="11305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00" y="2107580"/>
            <a:ext cx="4681945" cy="355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8" y="2107580"/>
            <a:ext cx="4607923" cy="364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8" y="1339817"/>
            <a:ext cx="8655667" cy="51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 flipH="1">
            <a:off x="1539045" y="2960798"/>
            <a:ext cx="218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8-stream (4x4 </a:t>
            </a:r>
            <a:r>
              <a:rPr lang="en-US" dirty="0" err="1" smtClean="0">
                <a:solidFill>
                  <a:srgbClr val="C00000"/>
                </a:solidFill>
                <a:latin typeface="+mj-lt"/>
              </a:rPr>
              <a:t>soln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has </a:t>
            </a:r>
            <a:r>
              <a:rPr lang="en-US" dirty="0" err="1" smtClean="0">
                <a:solidFill>
                  <a:srgbClr val="C00000"/>
                </a:solidFill>
                <a:latin typeface="+mj-lt"/>
              </a:rPr>
              <a:t>neg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phase </a:t>
            </a:r>
            <a:r>
              <a:rPr lang="en-US" dirty="0" err="1" smtClean="0">
                <a:solidFill>
                  <a:srgbClr val="C00000"/>
                </a:solidFill>
                <a:latin typeface="+mj-lt"/>
              </a:rPr>
              <a:t>fn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42816" y="1841810"/>
            <a:ext cx="8534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5508" y="251936"/>
            <a:ext cx="634660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Solar-J:</a:t>
            </a:r>
          </a:p>
          <a:p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simple truncation of full phase function</a:t>
            </a:r>
            <a:endParaRPr lang="en-US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34" y="1914555"/>
            <a:ext cx="6858000" cy="431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897" y="1514445"/>
            <a:ext cx="9346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2.4. OPTIMIZE FOR MIN ERROR OF 8-STREAM VS. 160-STREAM </a:t>
            </a:r>
            <a:r>
              <a:rPr lang="en-US" sz="1600" dirty="0" smtClean="0"/>
              <a:t>(two solid lines)</a:t>
            </a:r>
            <a:endParaRPr lang="en-US" sz="16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897" y="1914555"/>
            <a:ext cx="8839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5508" y="251936"/>
            <a:ext cx="584487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Solar-J:    </a:t>
            </a:r>
          </a:p>
          <a:p>
            <a:endParaRPr lang="en-US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8-stream tested against fully resolved solution</a:t>
            </a:r>
          </a:p>
        </p:txBody>
      </p:sp>
    </p:spTree>
    <p:extLst>
      <p:ext uri="{BB962C8B-B14F-4D97-AF65-F5344CB8AC3E}">
        <p14:creationId xmlns:p14="http://schemas.microsoft.com/office/powerpoint/2010/main" val="10297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508" y="251936"/>
            <a:ext cx="8074839" cy="1508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Fast-J:    added stratosphere </a:t>
            </a:r>
          </a:p>
          <a:p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For </a:t>
            </a:r>
            <a:r>
              <a:rPr lang="el-G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λ &lt; 298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nm, need 11 bins to resolve O</a:t>
            </a:r>
            <a:r>
              <a:rPr lang="en-US" sz="20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absorption/heating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43821"/>
            <a:ext cx="6642826" cy="491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5400000">
            <a:off x="1181100" y="4000500"/>
            <a:ext cx="5029200" cy="381000"/>
          </a:xfrm>
          <a:prstGeom prst="rightArrow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5276</TotalTime>
  <Words>1385</Words>
  <Application>Microsoft Office PowerPoint</Application>
  <PresentationFormat>On-screen Show (4:3)</PresentationFormat>
  <Paragraphs>297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CMR12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Prather</dc:creator>
  <cp:lastModifiedBy>Michael Prather</cp:lastModifiedBy>
  <cp:revision>78</cp:revision>
  <dcterms:created xsi:type="dcterms:W3CDTF">2016-06-01T19:03:09Z</dcterms:created>
  <dcterms:modified xsi:type="dcterms:W3CDTF">2016-06-08T16:06:11Z</dcterms:modified>
</cp:coreProperties>
</file>