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7" autoAdjust="0"/>
    <p:restoredTop sz="91941" autoAdjust="0"/>
  </p:normalViewPr>
  <p:slideViewPr>
    <p:cSldViewPr snapToGrid="0" snapToObjects="1">
      <p:cViewPr>
        <p:scale>
          <a:sx n="50" d="100"/>
          <a:sy n="50" d="100"/>
        </p:scale>
        <p:origin x="3320" y="840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C292-E280-E548-92EB-978FEECC821D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48E59-CF3B-E84D-823C-1D3C969EF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8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48E59-CF3B-E84D-823C-1D3C969EF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33775" y="11893350"/>
            <a:ext cx="20116800" cy="14173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2402800" y="9601200"/>
            <a:ext cx="20116800" cy="14173200"/>
            <a:chOff x="22402800" y="24612618"/>
            <a:chExt cx="20116800" cy="14173200"/>
          </a:xfrm>
        </p:grpSpPr>
        <p:sp>
          <p:nvSpPr>
            <p:cNvPr id="45" name="Rectangle 44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3600" dirty="0" smtClean="0">
                <a:latin typeface="Arial"/>
                <a:cs typeface="Arial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smtClean="0">
                    <a:solidFill>
                      <a:schemeClr val="bg1"/>
                    </a:solidFill>
                    <a:latin typeface="Arial"/>
                    <a:cs typeface="Arial"/>
                  </a:rPr>
                  <a:t>Results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Staff Member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Institution or Organization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(555) 555-1234</a:t>
              </a:r>
            </a:p>
            <a:p>
              <a:r>
                <a:rPr lang="en-US" sz="2400" dirty="0" err="1" smtClean="0">
                  <a:latin typeface="Arial"/>
                  <a:cs typeface="Arial"/>
                </a:rPr>
                <a:t>staff.member@email.gov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8000" b="1" dirty="0">
                <a:latin typeface="Arial"/>
                <a:cs typeface="Arial"/>
              </a:rPr>
              <a:t>Representing </a:t>
            </a:r>
            <a:r>
              <a:rPr lang="en-US" sz="8000" b="1" dirty="0" smtClean="0">
                <a:latin typeface="Arial"/>
                <a:cs typeface="Arial"/>
              </a:rPr>
              <a:t>Substrate Competition </a:t>
            </a:r>
            <a:r>
              <a:rPr lang="en-US" sz="8000" b="1" dirty="0">
                <a:latin typeface="Arial"/>
                <a:cs typeface="Arial"/>
              </a:rPr>
              <a:t>in </a:t>
            </a:r>
            <a:r>
              <a:rPr lang="en-US" sz="8000" b="1" dirty="0" smtClean="0">
                <a:latin typeface="Arial"/>
                <a:cs typeface="Arial"/>
              </a:rPr>
              <a:t>Biogeochemical </a:t>
            </a:r>
            <a:br>
              <a:rPr lang="en-US" sz="8000" b="1" dirty="0" smtClean="0">
                <a:latin typeface="Arial"/>
                <a:cs typeface="Arial"/>
              </a:rPr>
            </a:br>
            <a:r>
              <a:rPr lang="en-US" sz="8000" b="1" dirty="0" smtClean="0">
                <a:latin typeface="Arial"/>
                <a:cs typeface="Arial"/>
              </a:rPr>
              <a:t>Networks Using </a:t>
            </a:r>
            <a:r>
              <a:rPr lang="en-US" sz="8000" b="1" dirty="0">
                <a:latin typeface="Arial"/>
                <a:cs typeface="Arial"/>
              </a:rPr>
              <a:t>the ECA </a:t>
            </a:r>
            <a:r>
              <a:rPr lang="en-US" sz="8000" b="1" dirty="0" smtClean="0">
                <a:latin typeface="Arial"/>
                <a:cs typeface="Arial"/>
              </a:rPr>
              <a:t>Kinetics</a:t>
            </a:r>
            <a:endParaRPr lang="en-US" sz="8000" b="1" dirty="0">
              <a:latin typeface="Arial"/>
              <a:cs typeface="Arial"/>
            </a:endParaRP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Jinyun Tang (</a:t>
            </a:r>
            <a:r>
              <a:rPr lang="en-US" sz="7200" dirty="0" err="1" smtClean="0">
                <a:solidFill>
                  <a:srgbClr val="000000"/>
                </a:solidFill>
                <a:latin typeface="Arial"/>
                <a:cs typeface="Arial"/>
              </a:rPr>
              <a:t>jinyuntang@lbl.gov</a:t>
            </a:r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), William J. Riley, and Qing Zhu</a:t>
            </a:r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9601200"/>
            <a:ext cx="20116800" cy="14493910"/>
            <a:chOff x="1371600" y="9601200"/>
            <a:chExt cx="20116800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Introduction and Objective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Apply ECA kinetics to litter decomposition and ALM nutrient competition</a:t>
              </a:r>
              <a:endParaRPr lang="en-US" sz="3600" dirty="0" smtClean="0">
                <a:latin typeface="Arial"/>
                <a:cs typeface="Arial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Approach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3600" dirty="0" smtClean="0">
                <a:latin typeface="Arial"/>
                <a:cs typeface="Arial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smtClean="0">
                    <a:solidFill>
                      <a:schemeClr val="bg1"/>
                    </a:solidFill>
                    <a:latin typeface="Arial"/>
                    <a:cs typeface="Arial"/>
                  </a:rPr>
                  <a:t>Impact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28067018"/>
            <a:ext cx="12420600" cy="97409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046200" y="28631539"/>
            <a:ext cx="6790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ECA kinetics solve for the product </a:t>
            </a:r>
            <a:r>
              <a:rPr lang="en-US" sz="4000" i="1" dirty="0" err="1" smtClean="0">
                <a:latin typeface="Arial"/>
                <a:cs typeface="Arial"/>
              </a:rPr>
              <a:t>P</a:t>
            </a:r>
            <a:r>
              <a:rPr lang="en-US" sz="4000" baseline="-25000" dirty="0" err="1" smtClean="0">
                <a:latin typeface="Arial"/>
                <a:cs typeface="Arial"/>
              </a:rPr>
              <a:t>ij</a:t>
            </a:r>
            <a:r>
              <a:rPr lang="en-US" sz="4000" dirty="0" smtClean="0">
                <a:latin typeface="Arial"/>
                <a:cs typeface="Arial"/>
              </a:rPr>
              <a:t> from the following equation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5600" y="38160874"/>
            <a:ext cx="14459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Figure 1. Schematic of the ECA kinetics (Tang and Riley, 2013)</a:t>
            </a:r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64596"/>
              </p:ext>
            </p:extLst>
          </p:nvPr>
        </p:nvGraphicFramePr>
        <p:xfrm>
          <a:off x="14046200" y="30790127"/>
          <a:ext cx="48006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1371600" imgH="622300" progId="Equation.DSMT4">
                  <p:embed/>
                </p:oleObj>
              </mc:Choice>
              <mc:Fallback>
                <p:oleObj name="Equation" r:id="rId5" imgW="13716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46200" y="30790127"/>
                        <a:ext cx="4800600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0940"/>
              </p:ext>
            </p:extLst>
          </p:nvPr>
        </p:nvGraphicFramePr>
        <p:xfrm>
          <a:off x="14046200" y="33187773"/>
          <a:ext cx="27559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7" imgW="787400" imgH="457200" progId="Equation.DSMT4">
                  <p:embed/>
                </p:oleObj>
              </mc:Choice>
              <mc:Fallback>
                <p:oleObj name="Equation" r:id="rId7" imgW="787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46200" y="33187773"/>
                        <a:ext cx="27559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42656"/>
              </p:ext>
            </p:extLst>
          </p:nvPr>
        </p:nvGraphicFramePr>
        <p:xfrm>
          <a:off x="14046200" y="35007568"/>
          <a:ext cx="706755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9" imgW="2019300" imgH="800100" progId="Equation.DSMT4">
                  <p:embed/>
                </p:oleObj>
              </mc:Choice>
              <mc:Fallback>
                <p:oleObj name="Equation" r:id="rId9" imgW="20193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46200" y="35007568"/>
                        <a:ext cx="706755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2800" y="12230068"/>
            <a:ext cx="6959600" cy="6121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8775" y="11876977"/>
            <a:ext cx="6781800" cy="67691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97143" y="19939018"/>
            <a:ext cx="7874000" cy="4673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362400" y="12261043"/>
            <a:ext cx="6362700" cy="53594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2526700" y="18615814"/>
            <a:ext cx="19753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Figure 2: The ECA kinetics predicts litter decomposition dynamics (left and middle plates), whereas MM kinetics failed even after calibration (right plate). 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506301" y="20691124"/>
            <a:ext cx="81015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Figure 3. The ECA kinetics successfully predicted the competition for NH</a:t>
            </a:r>
            <a:r>
              <a:rPr lang="en-US" sz="4000" baseline="-25000" dirty="0" smtClean="0">
                <a:latin typeface="Arial"/>
                <a:cs typeface="Arial"/>
              </a:rPr>
              <a:t>4</a:t>
            </a:r>
            <a:r>
              <a:rPr lang="en-US" sz="4000" dirty="0" smtClean="0">
                <a:latin typeface="Arial"/>
                <a:cs typeface="Arial"/>
              </a:rPr>
              <a:t>, NO</a:t>
            </a:r>
            <a:r>
              <a:rPr lang="en-US" sz="4000" baseline="-25000" dirty="0" smtClean="0">
                <a:latin typeface="Arial"/>
                <a:cs typeface="Arial"/>
              </a:rPr>
              <a:t>3</a:t>
            </a:r>
            <a:r>
              <a:rPr lang="en-US" sz="4000" dirty="0" smtClean="0">
                <a:latin typeface="Arial"/>
                <a:cs typeface="Arial"/>
              </a:rPr>
              <a:t>, and PO</a:t>
            </a:r>
            <a:r>
              <a:rPr lang="en-US" sz="4000" baseline="-25000" dirty="0" smtClean="0">
                <a:latin typeface="Arial"/>
                <a:cs typeface="Arial"/>
              </a:rPr>
              <a:t>4</a:t>
            </a:r>
            <a:r>
              <a:rPr lang="en-US" sz="4000" dirty="0" smtClean="0">
                <a:latin typeface="Arial"/>
                <a:cs typeface="Arial"/>
              </a:rPr>
              <a:t> by microbes and plants. (Zhu et al., 2015)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433775" y="35734021"/>
            <a:ext cx="20116800" cy="2286000"/>
          </a:xfrm>
          <a:prstGeom prst="rect">
            <a:avLst/>
          </a:prstGeom>
          <a:solidFill>
            <a:schemeClr val="tx2"/>
          </a:solidFill>
        </p:spPr>
        <p:txBody>
          <a:bodyPr wrap="none" lIns="457200" tIns="457200" rIns="457200" bIns="457200" rtlCol="0" anchor="ctr" anchorCtr="0"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"/>
                <a:cs typeface="Arial"/>
              </a:rPr>
              <a:t>References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433775" y="38267821"/>
            <a:ext cx="20147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"/>
                <a:cs typeface="Arial"/>
              </a:rPr>
              <a:t>Tang and Riley, </a:t>
            </a:r>
            <a:r>
              <a:rPr lang="en-US" sz="4000" dirty="0" err="1" smtClean="0">
                <a:latin typeface="Arial"/>
                <a:cs typeface="Arial"/>
              </a:rPr>
              <a:t>Biogeosciences</a:t>
            </a:r>
            <a:r>
              <a:rPr lang="en-US" sz="4000" dirty="0" smtClean="0">
                <a:latin typeface="Arial"/>
                <a:cs typeface="Arial"/>
              </a:rPr>
              <a:t>, 2013.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"/>
                <a:cs typeface="Arial"/>
              </a:rPr>
              <a:t>Zhu et al., </a:t>
            </a:r>
            <a:r>
              <a:rPr lang="en-US" sz="4000" dirty="0" err="1" smtClean="0">
                <a:latin typeface="Arial"/>
                <a:cs typeface="Arial"/>
              </a:rPr>
              <a:t>Biogeosciences</a:t>
            </a:r>
            <a:r>
              <a:rPr lang="en-US" sz="4000" dirty="0" smtClean="0">
                <a:latin typeface="Arial"/>
                <a:cs typeface="Arial"/>
              </a:rPr>
              <a:t> discuss, 2015.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"/>
                <a:cs typeface="Arial"/>
              </a:rPr>
              <a:t>Zhu and Riley, submitted to Nature Climate Change. 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58" name="Picture 57" descr="Figure1(new)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0" y="26898618"/>
            <a:ext cx="6642100" cy="5207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9797695" y="27071917"/>
            <a:ext cx="124828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Figure 4. Probability </a:t>
            </a:r>
            <a:r>
              <a:rPr lang="en-US" sz="4000" dirty="0">
                <a:latin typeface="Arial"/>
                <a:cs typeface="Arial"/>
              </a:rPr>
              <a:t>density of </a:t>
            </a:r>
            <a:r>
              <a:rPr lang="en-US" sz="4000" i="1" dirty="0" err="1">
                <a:latin typeface="Arial"/>
                <a:cs typeface="Arial"/>
              </a:rPr>
              <a:t>f</a:t>
            </a:r>
            <a:r>
              <a:rPr lang="en-US" sz="4000" i="1" baseline="-25000" dirty="0" err="1">
                <a:latin typeface="Arial"/>
                <a:cs typeface="Arial"/>
              </a:rPr>
              <a:t>denit</a:t>
            </a:r>
            <a:r>
              <a:rPr lang="en-US" sz="4000" dirty="0">
                <a:latin typeface="Arial"/>
                <a:cs typeface="Arial"/>
              </a:rPr>
              <a:t> (proportion of terrestrial nitrogen lost to </a:t>
            </a:r>
            <a:r>
              <a:rPr lang="en-US" sz="4000" dirty="0" err="1">
                <a:latin typeface="Arial"/>
                <a:cs typeface="Arial"/>
              </a:rPr>
              <a:t>denitrification</a:t>
            </a:r>
            <a:r>
              <a:rPr lang="en-US" sz="4000" dirty="0">
                <a:latin typeface="Arial"/>
                <a:cs typeface="Arial"/>
              </a:rPr>
              <a:t> vs. total nitrogen losses) from CLM4.5 (upper left) and the improved CLM4.5 (upper right). </a:t>
            </a:r>
            <a:r>
              <a:rPr lang="en-US" sz="4000" dirty="0" smtClean="0">
                <a:latin typeface="Arial"/>
                <a:cs typeface="Arial"/>
              </a:rPr>
              <a:t>Latitudinal </a:t>
            </a:r>
            <a:r>
              <a:rPr lang="en-US" sz="4000" dirty="0">
                <a:latin typeface="Arial"/>
                <a:cs typeface="Arial"/>
              </a:rPr>
              <a:t>distributions of </a:t>
            </a:r>
            <a:r>
              <a:rPr lang="en-US" sz="4000" i="1" dirty="0" err="1">
                <a:latin typeface="Arial"/>
                <a:cs typeface="Arial"/>
              </a:rPr>
              <a:t>f</a:t>
            </a:r>
            <a:r>
              <a:rPr lang="en-US" sz="4000" i="1" baseline="-25000" dirty="0" err="1">
                <a:latin typeface="Arial"/>
                <a:cs typeface="Arial"/>
              </a:rPr>
              <a:t>denit</a:t>
            </a:r>
            <a:r>
              <a:rPr lang="en-US" sz="4000" dirty="0">
                <a:latin typeface="Arial"/>
                <a:cs typeface="Arial"/>
              </a:rPr>
              <a:t> from improved CLM4.5 and Houlton’s dataset</a:t>
            </a:r>
            <a:r>
              <a:rPr lang="en-US" sz="4000" baseline="30000" dirty="0">
                <a:latin typeface="Arial"/>
                <a:cs typeface="Arial"/>
              </a:rPr>
              <a:t>1</a:t>
            </a:r>
            <a:r>
              <a:rPr lang="en-US" sz="4000" dirty="0">
                <a:latin typeface="Arial"/>
                <a:cs typeface="Arial"/>
              </a:rPr>
              <a:t>. Error bars indicate the </a:t>
            </a:r>
            <a:r>
              <a:rPr lang="en-US" sz="4000" dirty="0" err="1">
                <a:latin typeface="Arial"/>
                <a:cs typeface="Arial"/>
              </a:rPr>
              <a:t>longitudal</a:t>
            </a:r>
            <a:r>
              <a:rPr lang="en-US" sz="4000" dirty="0">
                <a:latin typeface="Arial"/>
                <a:cs typeface="Arial"/>
              </a:rPr>
              <a:t> variation of </a:t>
            </a:r>
            <a:r>
              <a:rPr lang="en-US" sz="4000" i="1" dirty="0" err="1">
                <a:latin typeface="Arial"/>
                <a:cs typeface="Arial"/>
              </a:rPr>
              <a:t>f</a:t>
            </a:r>
            <a:r>
              <a:rPr lang="en-US" sz="4000" i="1" baseline="-25000" dirty="0" err="1">
                <a:latin typeface="Arial"/>
                <a:cs typeface="Arial"/>
              </a:rPr>
              <a:t>denit</a:t>
            </a:r>
            <a:r>
              <a:rPr lang="en-US" sz="4000" dirty="0">
                <a:latin typeface="Arial"/>
                <a:cs typeface="Arial"/>
              </a:rPr>
              <a:t> within each </a:t>
            </a:r>
            <a:r>
              <a:rPr lang="en-US" sz="4000" dirty="0" err="1">
                <a:latin typeface="Arial"/>
                <a:cs typeface="Arial"/>
              </a:rPr>
              <a:t>latitudal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smtClean="0">
                <a:latin typeface="Arial"/>
                <a:cs typeface="Arial"/>
              </a:rPr>
              <a:t>bands (Zhu et al. 2015, submitted Nature Climate Change)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495724" y="33237306"/>
            <a:ext cx="19753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Ongoing work includes using ECA kinetics to formulate more aspects of the biogeochemical modeling in ALM. We expect great improvement for ALM when compared to other land biogeochemical models.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2554345"/>
            <a:ext cx="20116800" cy="1145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10000"/>
              </a:lnSpc>
              <a:buFont typeface="Arial"/>
              <a:buChar char="•"/>
            </a:pPr>
            <a:r>
              <a:rPr lang="en-US" sz="4800" dirty="0" smtClean="0">
                <a:latin typeface="Arial"/>
                <a:cs typeface="Arial"/>
              </a:rPr>
              <a:t>For biogeochemistry</a:t>
            </a:r>
            <a:r>
              <a:rPr lang="en-US" sz="4800" dirty="0">
                <a:latin typeface="Arial"/>
                <a:cs typeface="Arial"/>
              </a:rPr>
              <a:t>, </a:t>
            </a:r>
            <a:r>
              <a:rPr lang="en-US" sz="4800" dirty="0" smtClean="0">
                <a:latin typeface="Arial"/>
                <a:cs typeface="Arial"/>
              </a:rPr>
              <a:t>competition for carbon and nutrients between microbes</a:t>
            </a:r>
            <a:r>
              <a:rPr lang="en-US" sz="4800" dirty="0">
                <a:latin typeface="Arial"/>
                <a:cs typeface="Arial"/>
              </a:rPr>
              <a:t>, </a:t>
            </a:r>
            <a:r>
              <a:rPr lang="en-US" sz="4800" dirty="0" smtClean="0">
                <a:latin typeface="Arial"/>
                <a:cs typeface="Arial"/>
              </a:rPr>
              <a:t>plants, and abiotic processes is critical</a:t>
            </a:r>
          </a:p>
          <a:p>
            <a:pPr marL="1143000" indent="-1143000">
              <a:lnSpc>
                <a:spcPct val="110000"/>
              </a:lnSpc>
              <a:buFont typeface="Arial"/>
              <a:buChar char="•"/>
            </a:pPr>
            <a:r>
              <a:rPr lang="en-US" sz="4800" dirty="0" smtClean="0">
                <a:latin typeface="Arial"/>
                <a:cs typeface="Arial"/>
              </a:rPr>
              <a:t>Substrate </a:t>
            </a:r>
            <a:r>
              <a:rPr lang="en-US" sz="4800" dirty="0">
                <a:latin typeface="Arial"/>
                <a:cs typeface="Arial"/>
              </a:rPr>
              <a:t>competition in existing land biogeochemical </a:t>
            </a:r>
            <a:r>
              <a:rPr lang="en-US" sz="4800" dirty="0" smtClean="0">
                <a:latin typeface="Arial"/>
                <a:cs typeface="Arial"/>
              </a:rPr>
              <a:t>models is typically represented linearly</a:t>
            </a:r>
            <a:r>
              <a:rPr lang="en-US" sz="4800" dirty="0">
                <a:latin typeface="Arial"/>
                <a:cs typeface="Arial"/>
              </a:rPr>
              <a:t>, with a few using </a:t>
            </a:r>
            <a:r>
              <a:rPr lang="en-US" sz="4800" dirty="0" smtClean="0">
                <a:latin typeface="Arial"/>
                <a:cs typeface="Arial"/>
              </a:rPr>
              <a:t>Michaelis</a:t>
            </a:r>
            <a:r>
              <a:rPr lang="en-US" sz="4800" dirty="0">
                <a:latin typeface="Arial"/>
                <a:cs typeface="Arial"/>
              </a:rPr>
              <a:t>-Menten </a:t>
            </a:r>
            <a:r>
              <a:rPr lang="en-US" sz="4800" dirty="0" smtClean="0">
                <a:latin typeface="Arial"/>
                <a:cs typeface="Arial"/>
              </a:rPr>
              <a:t>Kinetics</a:t>
            </a:r>
          </a:p>
          <a:p>
            <a:pPr marL="1143000" indent="-1143000">
              <a:lnSpc>
                <a:spcPct val="110000"/>
              </a:lnSpc>
              <a:buFont typeface="Arial"/>
              <a:buChar char="•"/>
            </a:pPr>
            <a:r>
              <a:rPr lang="en-US" sz="4800" dirty="0" smtClean="0">
                <a:latin typeface="Arial"/>
                <a:cs typeface="Arial"/>
              </a:rPr>
              <a:t>Theoretically</a:t>
            </a:r>
            <a:r>
              <a:rPr lang="en-US" sz="4800" dirty="0">
                <a:latin typeface="Arial"/>
                <a:cs typeface="Arial"/>
              </a:rPr>
              <a:t>, </a:t>
            </a:r>
            <a:r>
              <a:rPr lang="en-US" sz="4800" dirty="0" smtClean="0">
                <a:latin typeface="Arial"/>
                <a:cs typeface="Arial"/>
              </a:rPr>
              <a:t>these approaches </a:t>
            </a:r>
            <a:r>
              <a:rPr lang="en-US" sz="4800" dirty="0">
                <a:latin typeface="Arial"/>
                <a:cs typeface="Arial"/>
              </a:rPr>
              <a:t>are applicable only when </a:t>
            </a:r>
            <a:r>
              <a:rPr lang="en-US" sz="4800" dirty="0" smtClean="0">
                <a:latin typeface="Arial"/>
                <a:cs typeface="Arial"/>
              </a:rPr>
              <a:t>substrates are </a:t>
            </a:r>
            <a:r>
              <a:rPr lang="en-US" sz="4800" dirty="0">
                <a:latin typeface="Arial"/>
                <a:cs typeface="Arial"/>
              </a:rPr>
              <a:t>abundant, which </a:t>
            </a:r>
            <a:r>
              <a:rPr lang="en-US" sz="4800" dirty="0" smtClean="0">
                <a:latin typeface="Arial"/>
                <a:cs typeface="Arial"/>
              </a:rPr>
              <a:t>is typically not the case in natural ecosystems</a:t>
            </a:r>
          </a:p>
          <a:p>
            <a:pPr marL="1143000" indent="-1143000">
              <a:lnSpc>
                <a:spcPct val="110000"/>
              </a:lnSpc>
              <a:buFont typeface="Arial"/>
              <a:buChar char="•"/>
            </a:pPr>
            <a:r>
              <a:rPr lang="en-US" sz="4800" dirty="0" smtClean="0">
                <a:latin typeface="Arial"/>
                <a:cs typeface="Arial"/>
              </a:rPr>
              <a:t>Further</a:t>
            </a:r>
            <a:r>
              <a:rPr lang="en-US" sz="4800" dirty="0">
                <a:latin typeface="Arial"/>
                <a:cs typeface="Arial"/>
              </a:rPr>
              <a:t>, even the mechanistically based Michaelis-Menten kinetics are </a:t>
            </a:r>
            <a:r>
              <a:rPr lang="en-US" sz="4800" dirty="0" smtClean="0">
                <a:latin typeface="Arial"/>
                <a:cs typeface="Arial"/>
              </a:rPr>
              <a:t>insufficient </a:t>
            </a:r>
            <a:r>
              <a:rPr lang="en-US" sz="4800" dirty="0">
                <a:latin typeface="Arial"/>
                <a:cs typeface="Arial"/>
              </a:rPr>
              <a:t>when more than one substrate is </a:t>
            </a:r>
            <a:r>
              <a:rPr lang="en-US" sz="4800" dirty="0" smtClean="0">
                <a:latin typeface="Arial"/>
                <a:cs typeface="Arial"/>
              </a:rPr>
              <a:t>competed for</a:t>
            </a:r>
          </a:p>
          <a:p>
            <a:pPr marL="1143000" indent="-1143000">
              <a:lnSpc>
                <a:spcPct val="110000"/>
              </a:lnSpc>
              <a:buFont typeface="Arial"/>
              <a:buChar char="•"/>
            </a:pPr>
            <a:r>
              <a:rPr lang="en-US" sz="4800" dirty="0" smtClean="0">
                <a:latin typeface="Arial"/>
                <a:cs typeface="Arial"/>
              </a:rPr>
              <a:t>In </a:t>
            </a:r>
            <a:r>
              <a:rPr lang="en-US" sz="4800" dirty="0">
                <a:latin typeface="Arial"/>
                <a:cs typeface="Arial"/>
              </a:rPr>
              <a:t>a previous study (Tang and Riley, 2013), </a:t>
            </a:r>
            <a:r>
              <a:rPr lang="en-US" sz="4800" dirty="0" smtClean="0">
                <a:latin typeface="Arial"/>
                <a:cs typeface="Arial"/>
              </a:rPr>
              <a:t>we showed that </a:t>
            </a:r>
            <a:r>
              <a:rPr lang="en-US" sz="4800" dirty="0">
                <a:latin typeface="Arial"/>
                <a:cs typeface="Arial"/>
              </a:rPr>
              <a:t>under the more </a:t>
            </a:r>
            <a:r>
              <a:rPr lang="en-US" sz="4800" dirty="0" smtClean="0">
                <a:latin typeface="Arial"/>
                <a:cs typeface="Arial"/>
              </a:rPr>
              <a:t>general </a:t>
            </a:r>
            <a:r>
              <a:rPr lang="en-US" sz="4800" dirty="0">
                <a:latin typeface="Arial"/>
                <a:cs typeface="Arial"/>
              </a:rPr>
              <a:t>situation where many agents are competing for multiple substrates, the Law of Mass </a:t>
            </a:r>
            <a:r>
              <a:rPr lang="en-US" sz="4800" dirty="0" smtClean="0">
                <a:latin typeface="Arial"/>
                <a:cs typeface="Arial"/>
              </a:rPr>
              <a:t>Action </a:t>
            </a:r>
            <a:r>
              <a:rPr lang="en-US" sz="4800" dirty="0">
                <a:latin typeface="Arial"/>
                <a:cs typeface="Arial"/>
              </a:rPr>
              <a:t>(</a:t>
            </a:r>
            <a:r>
              <a:rPr lang="en-US" sz="4800" dirty="0" smtClean="0">
                <a:latin typeface="Arial"/>
                <a:cs typeface="Arial"/>
              </a:rPr>
              <a:t>LMA) is appropriate and that </a:t>
            </a:r>
            <a:r>
              <a:rPr lang="en-US" sz="4800" dirty="0">
                <a:latin typeface="Arial"/>
                <a:cs typeface="Arial"/>
              </a:rPr>
              <a:t>Equilibrium Chemistry Approximation kinetics </a:t>
            </a:r>
            <a:r>
              <a:rPr lang="en-US" sz="4800" dirty="0" smtClean="0">
                <a:latin typeface="Arial"/>
                <a:cs typeface="Arial"/>
              </a:rPr>
              <a:t>are a good approximation to the LMA  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393</Words>
  <Application>Microsoft Macintosh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Jinyun Tang</cp:lastModifiedBy>
  <cp:revision>30</cp:revision>
  <dcterms:created xsi:type="dcterms:W3CDTF">2015-04-08T23:32:45Z</dcterms:created>
  <dcterms:modified xsi:type="dcterms:W3CDTF">2015-04-30T01:25:43Z</dcterms:modified>
</cp:coreProperties>
</file>